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21" r:id="rId1"/>
  </p:sldMasterIdLst>
  <p:notesMasterIdLst>
    <p:notesMasterId r:id="rId26"/>
  </p:notesMasterIdLst>
  <p:sldIdLst>
    <p:sldId id="256" r:id="rId2"/>
    <p:sldId id="282" r:id="rId3"/>
    <p:sldId id="583" r:id="rId4"/>
    <p:sldId id="574" r:id="rId5"/>
    <p:sldId id="575" r:id="rId6"/>
    <p:sldId id="576" r:id="rId7"/>
    <p:sldId id="573" r:id="rId8"/>
    <p:sldId id="577" r:id="rId9"/>
    <p:sldId id="578" r:id="rId10"/>
    <p:sldId id="579" r:id="rId11"/>
    <p:sldId id="594" r:id="rId12"/>
    <p:sldId id="589" r:id="rId13"/>
    <p:sldId id="590" r:id="rId14"/>
    <p:sldId id="591" r:id="rId15"/>
    <p:sldId id="587" r:id="rId16"/>
    <p:sldId id="584" r:id="rId17"/>
    <p:sldId id="585" r:id="rId18"/>
    <p:sldId id="586" r:id="rId19"/>
    <p:sldId id="588" r:id="rId20"/>
    <p:sldId id="580" r:id="rId21"/>
    <p:sldId id="581" r:id="rId22"/>
    <p:sldId id="582" r:id="rId23"/>
    <p:sldId id="59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4"/>
    <p:restoredTop sz="86364"/>
  </p:normalViewPr>
  <p:slideViewPr>
    <p:cSldViewPr snapToGrid="0">
      <p:cViewPr varScale="1">
        <p:scale>
          <a:sx n="119" d="100"/>
          <a:sy n="119" d="100"/>
        </p:scale>
        <p:origin x="1264" y="184"/>
      </p:cViewPr>
      <p:guideLst/>
    </p:cSldViewPr>
  </p:slideViewPr>
  <p:outlineViewPr>
    <p:cViewPr>
      <p:scale>
        <a:sx n="33" d="100"/>
        <a:sy n="33" d="100"/>
      </p:scale>
      <p:origin x="0" y="-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719D5-47C9-8740-9E82-373F81ADE36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B6AB5-78F0-3947-9039-FCA4502AB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6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9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1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6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7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C55519-FD4E-BD4F-9F71-BB06EA8F32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20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5519-FD4E-BD4F-9F71-BB06EA8F32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5519-FD4E-BD4F-9F71-BB06EA8F32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5519-FD4E-BD4F-9F71-BB06EA8F32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0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C55519-FD4E-BD4F-9F71-BB06EA8F32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168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5519-FD4E-BD4F-9F71-BB06EA8F32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5519-FD4E-BD4F-9F71-BB06EA8F32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3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5519-FD4E-BD4F-9F71-BB06EA8F32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5519-FD4E-BD4F-9F71-BB06EA8F32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C55519-FD4E-BD4F-9F71-BB06EA8F32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238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C55519-FD4E-BD4F-9F71-BB06EA8F32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294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AC55519-FD4E-BD4F-9F71-BB06EA8F328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8F91-45D3-49F8-BBA9-CDC8D8E958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the CFS data Warehouse - LCD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04CC1-FA99-CF3D-A6A9-44DD48A49A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Budget Officers Association</a:t>
            </a:r>
          </a:p>
          <a:p>
            <a:r>
              <a:rPr lang="en-US" dirty="0"/>
              <a:t> Sponsored Training</a:t>
            </a:r>
          </a:p>
        </p:txBody>
      </p:sp>
    </p:spTree>
    <p:extLst>
      <p:ext uri="{BB962C8B-B14F-4D97-AF65-F5344CB8AC3E}">
        <p14:creationId xmlns:p14="http://schemas.microsoft.com/office/powerpoint/2010/main" val="422055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Summary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2581" b="-12581"/>
          <a:stretch>
            <a:fillRect/>
          </a:stretch>
        </p:blipFill>
        <p:spPr>
          <a:xfrm>
            <a:off x="1540329" y="1295400"/>
            <a:ext cx="9111342" cy="4724400"/>
          </a:xfrm>
        </p:spPr>
      </p:pic>
      <p:sp>
        <p:nvSpPr>
          <p:cNvPr id="5" name="Rectangle 4"/>
          <p:cNvSpPr/>
          <p:nvPr/>
        </p:nvSpPr>
        <p:spPr bwMode="auto">
          <a:xfrm>
            <a:off x="6629400" y="3124200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29400" y="4648200"/>
            <a:ext cx="838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29400" y="3962400"/>
            <a:ext cx="838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1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9EEE-2141-81B6-D583-BF0FDF3E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your charging payroll to the correct FIRMS Object Code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8AE327-E58F-9C91-DF48-AC68BF68B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7171" y="2273251"/>
            <a:ext cx="5013351" cy="4584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4EB5F4-4964-0A9B-3A2E-E0129175F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20" y="3851593"/>
            <a:ext cx="2476500" cy="166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51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6B30-1470-9D6C-5E81-047DD44C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Report by Bargaining Unit for High Level GSI projections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D3E2FB-51AB-ACEF-3EFF-F837F5706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590249"/>
            <a:ext cx="9601200" cy="29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E40D97-C915-E164-BDB4-E007997FD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425" y="2286000"/>
            <a:ext cx="9467549" cy="3581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972535-88F9-37D6-504C-BE203664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Report by Bargaining Unit for High Level GSI projections – by CSU Fund</a:t>
            </a:r>
          </a:p>
        </p:txBody>
      </p:sp>
    </p:spTree>
    <p:extLst>
      <p:ext uri="{BB962C8B-B14F-4D97-AF65-F5344CB8AC3E}">
        <p14:creationId xmlns:p14="http://schemas.microsoft.com/office/powerpoint/2010/main" val="136147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F386-AC11-0B29-7D4E-82E32615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1821"/>
            <a:ext cx="9601200" cy="1719879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Report by CSU Fund, Bargaining Unit for High Level GSI projections – by CSU Fund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1E76FC-8E10-1D94-443A-F92C8C354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357" y="2286000"/>
            <a:ext cx="849768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3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B275-23B7-EBA8-E6F1-7362B1B0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3070"/>
            <a:ext cx="9601200" cy="1616336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Reviewing Benefit Costs by Charge Period to establish rate increase for campus using LCD </a:t>
            </a:r>
            <a:r>
              <a:rPr lang="en-US" dirty="0" err="1"/>
              <a:t>Paycode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266C4A-5E5A-6C1B-B35C-284410683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627616"/>
            <a:ext cx="9601199" cy="41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0BBFF-7EA1-9534-70A8-C8B3C9D2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767468"/>
          </a:xfrm>
        </p:spPr>
        <p:txBody>
          <a:bodyPr>
            <a:normAutofit fontScale="90000"/>
          </a:bodyPr>
          <a:lstStyle/>
          <a:p>
            <a:r>
              <a:rPr lang="en-US" dirty="0"/>
              <a:t>Report of March Payroll using Accounting Period (Would match Current month payroll in CFS General Ledger)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340AE3-E419-6F74-B215-6888F31AA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322" y="2972390"/>
            <a:ext cx="8658432" cy="28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90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B16E8-49C8-4483-3778-054644A7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Report but added CSU Charge Period to the column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8CBB53-463E-6D0C-22C2-EB7275791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2341" y="2299912"/>
            <a:ext cx="6099717" cy="44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7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D6CC-9E2F-B185-1DAE-7045F886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View by Accounting Period, Charge Period and Both by </a:t>
            </a:r>
            <a:r>
              <a:rPr lang="en-US" dirty="0" err="1"/>
              <a:t>Paygroup</a:t>
            </a:r>
            <a:r>
              <a:rPr lang="en-US" dirty="0"/>
              <a:t> (Pay type = ERN)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9C5718-3C32-4FC0-719E-7F95EC12C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650" y="2614420"/>
            <a:ext cx="6515100" cy="100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8D2BFD-18B5-5B27-D8CC-4921D7B32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00" y="3917178"/>
            <a:ext cx="6985000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4460F8-15FF-FC41-BC2B-7C54DFC0B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09" y="5063740"/>
            <a:ext cx="10826676" cy="9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01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077C2-2FD8-8F6C-AFB3-EE0D129F7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BC1B7-CFA5-849B-528F-81D2DA89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Elements unique to LCD begin with “LCD”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A16A3E-8FE3-991E-5D51-1D54DEF116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22309" y="2256614"/>
          <a:ext cx="5709425" cy="3992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3879">
                  <a:extLst>
                    <a:ext uri="{9D8B030D-6E8A-4147-A177-3AD203B41FA5}">
                      <a16:colId xmlns:a16="http://schemas.microsoft.com/office/drawing/2014/main" val="2905510720"/>
                    </a:ext>
                  </a:extLst>
                </a:gridCol>
                <a:gridCol w="2655546">
                  <a:extLst>
                    <a:ext uri="{9D8B030D-6E8A-4147-A177-3AD203B41FA5}">
                      <a16:colId xmlns:a16="http://schemas.microsoft.com/office/drawing/2014/main" val="1707078760"/>
                    </a:ext>
                  </a:extLst>
                </a:gridCol>
              </a:tblGrid>
              <a:tr h="307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Account Cd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Empl Record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270480"/>
                  </a:ext>
                </a:extLst>
              </a:tr>
              <a:tr h="307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Actual Salary Freq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Job Function Code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6595243"/>
                  </a:ext>
                </a:extLst>
              </a:tr>
              <a:tr h="307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Base Salary Amount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Name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4474675"/>
                  </a:ext>
                </a:extLst>
              </a:tr>
              <a:tr h="307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Benefits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Pay Grade Fdescr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4456343"/>
                  </a:ext>
                </a:extLst>
              </a:tr>
              <a:tr h="307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CSU Account Cd Level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Paycode Fdescr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7201844"/>
                  </a:ext>
                </a:extLst>
              </a:tr>
              <a:tr h="307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CSU Charge Period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Paygroup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8084307"/>
                  </a:ext>
                </a:extLst>
              </a:tr>
              <a:tr h="307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CSU Comprate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Position Fdescr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1701806"/>
                  </a:ext>
                </a:extLst>
              </a:tr>
              <a:tr h="307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CSU Paycheck Nbr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Position Number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0198117"/>
                  </a:ext>
                </a:extLst>
              </a:tr>
              <a:tr h="307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CSU Type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Position Pool ID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3776462"/>
                  </a:ext>
                </a:extLst>
              </a:tr>
              <a:tr h="307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Dept Fdescr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Posted Total Amt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2962142"/>
                  </a:ext>
                </a:extLst>
              </a:tr>
              <a:tr h="307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Dept ID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Salary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2265899"/>
                  </a:ext>
                </a:extLst>
              </a:tr>
              <a:tr h="307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Empl Class Fdescr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Type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11293"/>
                  </a:ext>
                </a:extLst>
              </a:tr>
              <a:tr h="307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Empl ID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LCD Union Cd </a:t>
                      </a:r>
                      <a:r>
                        <a:rPr lang="en-US" sz="1200" u="none" strike="noStrike" dirty="0" err="1">
                          <a:effectLst/>
                        </a:rPr>
                        <a:t>Fdescr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1673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02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FF76-9DF2-38C2-6ADA-19DE34A1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FD97E-03C5-0690-77B0-C42A73AA3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Cost Distribution – Data Elements unique to LCD</a:t>
            </a:r>
          </a:p>
          <a:p>
            <a:r>
              <a:rPr lang="en-US" dirty="0"/>
              <a:t>Review LCD Dashboards</a:t>
            </a:r>
          </a:p>
          <a:p>
            <a:r>
              <a:rPr lang="en-US" dirty="0"/>
              <a:t>Sample Reports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4D32B9E-C48C-D52A-5466-4DD8287BF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74922"/>
              </p:ext>
            </p:extLst>
          </p:nvPr>
        </p:nvGraphicFramePr>
        <p:xfrm>
          <a:off x="7657353" y="3864891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3" imgW="965200" imgH="609600" progId="Word.Document.12">
                  <p:embed/>
                </p:oleObj>
              </mc:Choice>
              <mc:Fallback>
                <p:oleObj name="Document" showAsIcon="1" r:id="rId3" imgW="965200" imgH="60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57353" y="3864891"/>
                        <a:ext cx="96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550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87B09-3B9C-ECFC-B9DA-2211C5D8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Faculty Pay Calendar</a:t>
            </a:r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17240EC-5430-0C85-DF07-ACA4AD75A5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453130"/>
              </p:ext>
            </p:extLst>
          </p:nvPr>
        </p:nvGraphicFramePr>
        <p:xfrm>
          <a:off x="3939660" y="1404256"/>
          <a:ext cx="7996530" cy="4813286"/>
        </p:xfrm>
        <a:graphic>
          <a:graphicData uri="http://schemas.openxmlformats.org/drawingml/2006/table">
            <a:tbl>
              <a:tblPr/>
              <a:tblGrid>
                <a:gridCol w="1599976">
                  <a:extLst>
                    <a:ext uri="{9D8B030D-6E8A-4147-A177-3AD203B41FA5}">
                      <a16:colId xmlns:a16="http://schemas.microsoft.com/office/drawing/2014/main" val="383123024"/>
                    </a:ext>
                  </a:extLst>
                </a:gridCol>
                <a:gridCol w="313488">
                  <a:extLst>
                    <a:ext uri="{9D8B030D-6E8A-4147-A177-3AD203B41FA5}">
                      <a16:colId xmlns:a16="http://schemas.microsoft.com/office/drawing/2014/main" val="291044418"/>
                    </a:ext>
                  </a:extLst>
                </a:gridCol>
                <a:gridCol w="313488">
                  <a:extLst>
                    <a:ext uri="{9D8B030D-6E8A-4147-A177-3AD203B41FA5}">
                      <a16:colId xmlns:a16="http://schemas.microsoft.com/office/drawing/2014/main" val="2912441409"/>
                    </a:ext>
                  </a:extLst>
                </a:gridCol>
                <a:gridCol w="313488">
                  <a:extLst>
                    <a:ext uri="{9D8B030D-6E8A-4147-A177-3AD203B41FA5}">
                      <a16:colId xmlns:a16="http://schemas.microsoft.com/office/drawing/2014/main" val="3490916176"/>
                    </a:ext>
                  </a:extLst>
                </a:gridCol>
                <a:gridCol w="313488">
                  <a:extLst>
                    <a:ext uri="{9D8B030D-6E8A-4147-A177-3AD203B41FA5}">
                      <a16:colId xmlns:a16="http://schemas.microsoft.com/office/drawing/2014/main" val="427649045"/>
                    </a:ext>
                  </a:extLst>
                </a:gridCol>
                <a:gridCol w="313488">
                  <a:extLst>
                    <a:ext uri="{9D8B030D-6E8A-4147-A177-3AD203B41FA5}">
                      <a16:colId xmlns:a16="http://schemas.microsoft.com/office/drawing/2014/main" val="3632929892"/>
                    </a:ext>
                  </a:extLst>
                </a:gridCol>
                <a:gridCol w="313488">
                  <a:extLst>
                    <a:ext uri="{9D8B030D-6E8A-4147-A177-3AD203B41FA5}">
                      <a16:colId xmlns:a16="http://schemas.microsoft.com/office/drawing/2014/main" val="3633199720"/>
                    </a:ext>
                  </a:extLst>
                </a:gridCol>
                <a:gridCol w="313488">
                  <a:extLst>
                    <a:ext uri="{9D8B030D-6E8A-4147-A177-3AD203B41FA5}">
                      <a16:colId xmlns:a16="http://schemas.microsoft.com/office/drawing/2014/main" val="471623803"/>
                    </a:ext>
                  </a:extLst>
                </a:gridCol>
                <a:gridCol w="313488">
                  <a:extLst>
                    <a:ext uri="{9D8B030D-6E8A-4147-A177-3AD203B41FA5}">
                      <a16:colId xmlns:a16="http://schemas.microsoft.com/office/drawing/2014/main" val="1186477890"/>
                    </a:ext>
                  </a:extLst>
                </a:gridCol>
                <a:gridCol w="313488">
                  <a:extLst>
                    <a:ext uri="{9D8B030D-6E8A-4147-A177-3AD203B41FA5}">
                      <a16:colId xmlns:a16="http://schemas.microsoft.com/office/drawing/2014/main" val="3155499180"/>
                    </a:ext>
                  </a:extLst>
                </a:gridCol>
                <a:gridCol w="313488">
                  <a:extLst>
                    <a:ext uri="{9D8B030D-6E8A-4147-A177-3AD203B41FA5}">
                      <a16:colId xmlns:a16="http://schemas.microsoft.com/office/drawing/2014/main" val="1973148909"/>
                    </a:ext>
                  </a:extLst>
                </a:gridCol>
                <a:gridCol w="313488">
                  <a:extLst>
                    <a:ext uri="{9D8B030D-6E8A-4147-A177-3AD203B41FA5}">
                      <a16:colId xmlns:a16="http://schemas.microsoft.com/office/drawing/2014/main" val="3669589618"/>
                    </a:ext>
                  </a:extLst>
                </a:gridCol>
                <a:gridCol w="313488">
                  <a:extLst>
                    <a:ext uri="{9D8B030D-6E8A-4147-A177-3AD203B41FA5}">
                      <a16:colId xmlns:a16="http://schemas.microsoft.com/office/drawing/2014/main" val="920692553"/>
                    </a:ext>
                  </a:extLst>
                </a:gridCol>
                <a:gridCol w="313486">
                  <a:extLst>
                    <a:ext uri="{9D8B030D-6E8A-4147-A177-3AD203B41FA5}">
                      <a16:colId xmlns:a16="http://schemas.microsoft.com/office/drawing/2014/main" val="2024332675"/>
                    </a:ext>
                  </a:extLst>
                </a:gridCol>
                <a:gridCol w="313486">
                  <a:extLst>
                    <a:ext uri="{9D8B030D-6E8A-4147-A177-3AD203B41FA5}">
                      <a16:colId xmlns:a16="http://schemas.microsoft.com/office/drawing/2014/main" val="3567341040"/>
                    </a:ext>
                  </a:extLst>
                </a:gridCol>
                <a:gridCol w="388711">
                  <a:extLst>
                    <a:ext uri="{9D8B030D-6E8A-4147-A177-3AD203B41FA5}">
                      <a16:colId xmlns:a16="http://schemas.microsoft.com/office/drawing/2014/main" val="3519508672"/>
                    </a:ext>
                  </a:extLst>
                </a:gridCol>
                <a:gridCol w="681625">
                  <a:extLst>
                    <a:ext uri="{9D8B030D-6E8A-4147-A177-3AD203B41FA5}">
                      <a16:colId xmlns:a16="http://schemas.microsoft.com/office/drawing/2014/main" val="1669443150"/>
                    </a:ext>
                  </a:extLst>
                </a:gridCol>
                <a:gridCol w="388711">
                  <a:extLst>
                    <a:ext uri="{9D8B030D-6E8A-4147-A177-3AD203B41FA5}">
                      <a16:colId xmlns:a16="http://schemas.microsoft.com/office/drawing/2014/main" val="3753207142"/>
                    </a:ext>
                  </a:extLst>
                </a:gridCol>
                <a:gridCol w="159968">
                  <a:extLst>
                    <a:ext uri="{9D8B030D-6E8A-4147-A177-3AD203B41FA5}">
                      <a16:colId xmlns:a16="http://schemas.microsoft.com/office/drawing/2014/main" val="2477202401"/>
                    </a:ext>
                  </a:extLst>
                </a:gridCol>
                <a:gridCol w="388711">
                  <a:extLst>
                    <a:ext uri="{9D8B030D-6E8A-4147-A177-3AD203B41FA5}">
                      <a16:colId xmlns:a16="http://schemas.microsoft.com/office/drawing/2014/main" val="626171539"/>
                    </a:ext>
                  </a:extLst>
                </a:gridCol>
              </a:tblGrid>
              <a:tr h="4100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Faculty get 6 checks per semester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 Year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48" marR="71948" marT="35974" marB="35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154164"/>
                  </a:ext>
                </a:extLst>
              </a:tr>
              <a:tr h="3095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 Year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48" marR="71948" marT="35974" marB="35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569295"/>
                  </a:ext>
                </a:extLst>
              </a:tr>
              <a:tr h="3095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48" marR="71948" marT="35974" marB="35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48" marR="71948" marT="35974" marB="35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848294"/>
                  </a:ext>
                </a:extLst>
              </a:tr>
              <a:tr h="21257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 Fiscal Year/FIRMS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2018-2019 Academic Year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 Academic Year FTE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765850"/>
                  </a:ext>
                </a:extLst>
              </a:tr>
              <a:tr h="4100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 Full Time AY 2018-2019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602354"/>
                  </a:ext>
                </a:extLst>
              </a:tr>
              <a:tr h="2794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Only Full Time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214112"/>
                  </a:ext>
                </a:extLst>
              </a:tr>
              <a:tr h="2794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only Full time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977617"/>
                  </a:ext>
                </a:extLst>
              </a:tr>
              <a:tr h="2794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only Full time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230738"/>
                  </a:ext>
                </a:extLst>
              </a:tr>
              <a:tr h="4100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Time Different Time Base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34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668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3F885-2A55-DBD1-FBAE-2D6A29F5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Lecturer Pay by Charge Period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02A46E-9602-6DAE-041C-42177D9DA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1" y="1897309"/>
            <a:ext cx="10238014" cy="46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9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EC5A-05E6-4FB5-ED72-17D1E87D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Lecturer FTE by Charge Period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19EA05-9034-9785-A74B-B89088E1E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57478"/>
            <a:ext cx="9601200" cy="48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69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62B5-0D72-47C2-0639-9DA1AF5C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hourly employee by Charge Period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794626-D6B3-15B6-2BF7-B0D12CCFE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215" y="2453268"/>
            <a:ext cx="10332910" cy="33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47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3B5EB7-A289-71AB-BAA9-78B5B9BA21E9}"/>
              </a:ext>
            </a:extLst>
          </p:cNvPr>
          <p:cNvSpPr/>
          <p:nvPr/>
        </p:nvSpPr>
        <p:spPr>
          <a:xfrm>
            <a:off x="4365401" y="2967335"/>
            <a:ext cx="3461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9752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97B05-ABE4-BD6F-3D06-074A3F11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Elements unique to LCD begin with “LCD”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E156F2-9F80-49C0-7F6D-D992D31193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278002"/>
              </p:ext>
            </p:extLst>
          </p:nvPr>
        </p:nvGraphicFramePr>
        <p:xfrm>
          <a:off x="3791415" y="2286000"/>
          <a:ext cx="4973444" cy="3886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0214">
                  <a:extLst>
                    <a:ext uri="{9D8B030D-6E8A-4147-A177-3AD203B41FA5}">
                      <a16:colId xmlns:a16="http://schemas.microsoft.com/office/drawing/2014/main" val="3622791151"/>
                    </a:ext>
                  </a:extLst>
                </a:gridCol>
                <a:gridCol w="2313230">
                  <a:extLst>
                    <a:ext uri="{9D8B030D-6E8A-4147-A177-3AD203B41FA5}">
                      <a16:colId xmlns:a16="http://schemas.microsoft.com/office/drawing/2014/main" val="2440841273"/>
                    </a:ext>
                  </a:extLst>
                </a:gridCol>
              </a:tblGrid>
              <a:tr h="2775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Account Cd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Empl Record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3474529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Actual Salary Freq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Job Function Code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8881810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Base Salary Amount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Name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4974264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Benefits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Pay Grade Fdescr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5259855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CSU Account Cd Level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Paycode Fdescr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3511168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CSU Charge Period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Paygroup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594277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CSU Comprate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Position Fdescr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7132259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CSU Paycheck Nbr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Position Number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3900662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CSU Type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Position Pool ID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7208378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Dept Fdescr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Posted Total Amt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9450463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Dept ID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Salary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6939471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Empl Class Fdescr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Type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6335906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Empl ID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Union Cd Fdescr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0709451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LCD Job Code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5026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00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41555"/>
            <a:ext cx="9601200" cy="680421"/>
          </a:xfrm>
        </p:spPr>
        <p:txBody>
          <a:bodyPr>
            <a:normAutofit fontScale="90000"/>
          </a:bodyPr>
          <a:lstStyle/>
          <a:p>
            <a:r>
              <a:rPr lang="en-US" dirty="0"/>
              <a:t>Data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297245"/>
          </a:xfrm>
        </p:spPr>
        <p:txBody>
          <a:bodyPr/>
          <a:lstStyle/>
          <a:p>
            <a:r>
              <a:rPr lang="en-US" dirty="0"/>
              <a:t>Accounting Period</a:t>
            </a:r>
          </a:p>
          <a:p>
            <a:pPr lvl="1"/>
            <a:r>
              <a:rPr lang="en-US" dirty="0"/>
              <a:t>Common element on all CFS Dashboards</a:t>
            </a:r>
          </a:p>
          <a:p>
            <a:pPr lvl="1"/>
            <a:r>
              <a:rPr lang="en-US" dirty="0"/>
              <a:t>The month the payroll was posted to the Ledger</a:t>
            </a:r>
          </a:p>
          <a:p>
            <a:pPr lvl="1"/>
            <a:r>
              <a:rPr lang="en-US" dirty="0"/>
              <a:t>Displayed in PeopleSoft Terms</a:t>
            </a:r>
          </a:p>
          <a:p>
            <a:pPr lvl="2"/>
            <a:r>
              <a:rPr lang="en-US" dirty="0"/>
              <a:t>1=July</a:t>
            </a:r>
          </a:p>
          <a:p>
            <a:pPr lvl="2"/>
            <a:r>
              <a:rPr lang="en-US" dirty="0"/>
              <a:t>2=August</a:t>
            </a:r>
          </a:p>
          <a:p>
            <a:pPr lvl="2"/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CSU Charge Period</a:t>
            </a:r>
          </a:p>
          <a:p>
            <a:pPr lvl="1"/>
            <a:r>
              <a:rPr lang="en-US" dirty="0"/>
              <a:t>NOT an element on any other CFS Dashboards</a:t>
            </a:r>
          </a:p>
          <a:p>
            <a:pPr lvl="1"/>
            <a:r>
              <a:rPr lang="en-US" dirty="0"/>
              <a:t>The Month the payroll was earned</a:t>
            </a:r>
          </a:p>
          <a:p>
            <a:pPr lvl="1"/>
            <a:r>
              <a:rPr lang="en-US" dirty="0"/>
              <a:t>Displayed in PeopleSoft Terms</a:t>
            </a:r>
          </a:p>
          <a:p>
            <a:pPr lvl="2"/>
            <a:r>
              <a:rPr lang="en-US" dirty="0"/>
              <a:t>1=July</a:t>
            </a:r>
          </a:p>
          <a:p>
            <a:pPr lvl="2"/>
            <a:r>
              <a:rPr lang="en-US" dirty="0"/>
              <a:t>2=August</a:t>
            </a:r>
          </a:p>
          <a:p>
            <a:pPr lvl="2"/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8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06101"/>
            <a:ext cx="9601200" cy="820271"/>
          </a:xfrm>
        </p:spPr>
        <p:txBody>
          <a:bodyPr/>
          <a:lstStyle/>
          <a:p>
            <a:r>
              <a:rPr lang="en-US" dirty="0"/>
              <a:t>Data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8229600" cy="479251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CSU Type</a:t>
            </a:r>
          </a:p>
          <a:p>
            <a:pPr lvl="1"/>
            <a:r>
              <a:rPr lang="en-US" sz="1800" dirty="0"/>
              <a:t>Salaries</a:t>
            </a:r>
          </a:p>
          <a:p>
            <a:pPr lvl="2"/>
            <a:r>
              <a:rPr lang="en-US" dirty="0"/>
              <a:t>ERN</a:t>
            </a:r>
          </a:p>
          <a:p>
            <a:pPr lvl="1"/>
            <a:r>
              <a:rPr lang="en-US" sz="1800" dirty="0"/>
              <a:t>Benefits</a:t>
            </a:r>
          </a:p>
          <a:p>
            <a:pPr lvl="2"/>
            <a:r>
              <a:rPr lang="en-US" dirty="0"/>
              <a:t>DED</a:t>
            </a:r>
          </a:p>
          <a:p>
            <a:pPr lvl="2"/>
            <a:r>
              <a:rPr lang="en-US" dirty="0"/>
              <a:t>TAX</a:t>
            </a:r>
          </a:p>
          <a:p>
            <a:r>
              <a:rPr lang="en-US" dirty="0"/>
              <a:t>Job Function</a:t>
            </a:r>
          </a:p>
          <a:p>
            <a:pPr lvl="1"/>
            <a:r>
              <a:rPr lang="en-US" sz="1800" dirty="0"/>
              <a:t>Aggregate of Job Code</a:t>
            </a:r>
          </a:p>
          <a:p>
            <a:pPr lvl="1"/>
            <a:r>
              <a:rPr lang="en-US" sz="1800" dirty="0"/>
              <a:t>Samples</a:t>
            </a:r>
          </a:p>
          <a:p>
            <a:pPr lvl="2"/>
            <a:r>
              <a:rPr lang="en-US" dirty="0"/>
              <a:t>TEN=Tenure</a:t>
            </a:r>
          </a:p>
          <a:p>
            <a:pPr lvl="2"/>
            <a:r>
              <a:rPr lang="en-US" dirty="0"/>
              <a:t>LEC=Lecture</a:t>
            </a:r>
          </a:p>
          <a:p>
            <a:pPr lvl="2"/>
            <a:r>
              <a:rPr lang="en-US" dirty="0"/>
              <a:t>STF=Staff</a:t>
            </a:r>
          </a:p>
          <a:p>
            <a:pPr lvl="2"/>
            <a:r>
              <a:rPr lang="en-US" dirty="0"/>
              <a:t>MPP=MPP</a:t>
            </a:r>
          </a:p>
          <a:p>
            <a:r>
              <a:rPr lang="en-US" dirty="0"/>
              <a:t>Job Code</a:t>
            </a:r>
          </a:p>
          <a:p>
            <a:pPr lvl="1"/>
            <a:r>
              <a:rPr lang="en-US" dirty="0"/>
              <a:t>Samples</a:t>
            </a:r>
          </a:p>
          <a:p>
            <a:pPr lvl="2"/>
            <a:r>
              <a:rPr lang="en-US" dirty="0"/>
              <a:t>2358 : Lecturer</a:t>
            </a:r>
          </a:p>
          <a:p>
            <a:pPr lvl="2"/>
            <a:r>
              <a:rPr lang="en-US" dirty="0"/>
              <a:t>2360: Professor</a:t>
            </a:r>
          </a:p>
          <a:p>
            <a:pPr lvl="2"/>
            <a:r>
              <a:rPr lang="en-US" dirty="0"/>
              <a:t>1870: Student Asst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3AC27-3AB2-D6DF-0DEC-3FD1C1B37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1069107"/>
            <a:ext cx="40767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69664"/>
          </a:xfrm>
        </p:spPr>
        <p:txBody>
          <a:bodyPr>
            <a:normAutofit fontScale="90000"/>
          </a:bodyPr>
          <a:lstStyle/>
          <a:p>
            <a:r>
              <a:rPr lang="en-US" dirty="0"/>
              <a:t>DATA Definitions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485" y="1898724"/>
            <a:ext cx="8229600" cy="47647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EMPL Class Code</a:t>
            </a:r>
          </a:p>
          <a:p>
            <a:pPr lvl="1"/>
            <a:r>
              <a:rPr lang="en-US" dirty="0"/>
              <a:t>Defines the “Employees” Status</a:t>
            </a:r>
          </a:p>
          <a:p>
            <a:pPr lvl="1"/>
            <a:r>
              <a:rPr lang="en-US" dirty="0"/>
              <a:t>Samples</a:t>
            </a:r>
          </a:p>
          <a:p>
            <a:pPr lvl="2"/>
            <a:r>
              <a:rPr lang="en-US" dirty="0"/>
              <a:t>3 –Temp 3 Year</a:t>
            </a:r>
          </a:p>
          <a:p>
            <a:pPr lvl="2"/>
            <a:r>
              <a:rPr lang="en-US" dirty="0"/>
              <a:t>G – Regular</a:t>
            </a:r>
          </a:p>
          <a:p>
            <a:pPr lvl="2"/>
            <a:r>
              <a:rPr lang="en-US" dirty="0"/>
              <a:t>H – Temporary</a:t>
            </a:r>
          </a:p>
          <a:p>
            <a:r>
              <a:rPr lang="en-US" dirty="0" err="1"/>
              <a:t>Paygroup</a:t>
            </a:r>
            <a:endParaRPr lang="en-US" dirty="0"/>
          </a:p>
          <a:p>
            <a:pPr lvl="1"/>
            <a:r>
              <a:rPr lang="en-US" dirty="0"/>
              <a:t>Identifies the payroll calendar for the employees pay.</a:t>
            </a:r>
          </a:p>
          <a:p>
            <a:pPr lvl="2"/>
            <a:r>
              <a:rPr lang="en-US" dirty="0"/>
              <a:t>ACD = Academic Calendar 10 Month </a:t>
            </a:r>
            <a:r>
              <a:rPr lang="en-US" dirty="0" err="1"/>
              <a:t>appt</a:t>
            </a:r>
            <a:r>
              <a:rPr lang="en-US" dirty="0"/>
              <a:t> paid in 12 Months</a:t>
            </a:r>
          </a:p>
          <a:p>
            <a:pPr lvl="2"/>
            <a:r>
              <a:rPr lang="en-US" dirty="0"/>
              <a:t>MST = Master Calendar 12 Month </a:t>
            </a:r>
            <a:r>
              <a:rPr lang="en-US" dirty="0" err="1"/>
              <a:t>appt</a:t>
            </a:r>
            <a:r>
              <a:rPr lang="en-US" dirty="0"/>
              <a:t> paid in 12 Months</a:t>
            </a:r>
          </a:p>
          <a:p>
            <a:r>
              <a:rPr lang="en-US" dirty="0" err="1"/>
              <a:t>Paycode</a:t>
            </a:r>
            <a:endParaRPr lang="en-US" dirty="0"/>
          </a:p>
          <a:p>
            <a:pPr lvl="1"/>
            <a:r>
              <a:rPr lang="en-US" dirty="0"/>
              <a:t>Identifies the specific Earnings (ERN) or “Benefit” (TAX &amp; DED) </a:t>
            </a:r>
          </a:p>
          <a:p>
            <a:pPr lvl="1"/>
            <a:r>
              <a:rPr lang="en-US" dirty="0"/>
              <a:t>Samples</a:t>
            </a:r>
          </a:p>
          <a:p>
            <a:pPr lvl="2"/>
            <a:r>
              <a:rPr lang="en-US" dirty="0"/>
              <a:t>042 – Blue Shield </a:t>
            </a:r>
            <a:r>
              <a:rPr lang="en-US" dirty="0" err="1"/>
              <a:t>NetValue</a:t>
            </a:r>
            <a:endParaRPr lang="en-US" dirty="0"/>
          </a:p>
          <a:p>
            <a:pPr lvl="2"/>
            <a:r>
              <a:rPr lang="en-US" dirty="0"/>
              <a:t>127- Anthem Blue Cross</a:t>
            </a:r>
          </a:p>
          <a:p>
            <a:pPr lvl="2"/>
            <a:r>
              <a:rPr lang="en-US" dirty="0"/>
              <a:t>150012 – Delta Care USA Basic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4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Cost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LCD Dashboard</a:t>
            </a:r>
          </a:p>
          <a:p>
            <a:pPr lvl="1"/>
            <a:r>
              <a:rPr lang="en-US" dirty="0"/>
              <a:t>Three Pages</a:t>
            </a:r>
          </a:p>
          <a:p>
            <a:pPr lvl="2"/>
            <a:r>
              <a:rPr lang="en-US" dirty="0"/>
              <a:t>Employee Detail – Contains several key job and payroll elements for a single employee</a:t>
            </a:r>
          </a:p>
          <a:p>
            <a:pPr lvl="2"/>
            <a:r>
              <a:rPr lang="en-US" dirty="0"/>
              <a:t>Payroll Detail – The most flexible dashboard for payroll analytical information.</a:t>
            </a:r>
          </a:p>
          <a:p>
            <a:pPr lvl="2"/>
            <a:r>
              <a:rPr lang="en-US" dirty="0"/>
              <a:t>Payroll Summary – Designed for CSU Managers responsible for managing payroll.  This dashboard is a roster of employees and their salary and benefits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3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Detail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852" b="-1852"/>
          <a:stretch>
            <a:fillRect/>
          </a:stretch>
        </p:blipFill>
        <p:spPr>
          <a:xfrm>
            <a:off x="1498068" y="1295400"/>
            <a:ext cx="9111343" cy="4724400"/>
          </a:xfrm>
        </p:spPr>
      </p:pic>
    </p:spTree>
    <p:extLst>
      <p:ext uri="{BB962C8B-B14F-4D97-AF65-F5344CB8AC3E}">
        <p14:creationId xmlns:p14="http://schemas.microsoft.com/office/powerpoint/2010/main" val="2328101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Detail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9810" b="-19810"/>
          <a:stretch>
            <a:fillRect/>
          </a:stretch>
        </p:blipFill>
        <p:spPr>
          <a:xfrm>
            <a:off x="1538926" y="1066800"/>
            <a:ext cx="10888660" cy="5645972"/>
          </a:xfrm>
        </p:spPr>
      </p:pic>
    </p:spTree>
    <p:extLst>
      <p:ext uri="{BB962C8B-B14F-4D97-AF65-F5344CB8AC3E}">
        <p14:creationId xmlns:p14="http://schemas.microsoft.com/office/powerpoint/2010/main" val="367375081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A491AD1A1EC04A91BFA87626AC5F8E" ma:contentTypeVersion="22" ma:contentTypeDescription="Create a new document." ma:contentTypeScope="" ma:versionID="f6388c3870704af40586d118a40916b0">
  <xsd:schema xmlns:xsd="http://www.w3.org/2001/XMLSchema" xmlns:xs="http://www.w3.org/2001/XMLSchema" xmlns:p="http://schemas.microsoft.com/office/2006/metadata/properties" xmlns:ns2="07129734-f986-47f7-a6cf-3f56d8ed324a" xmlns:ns3="63e23dec-0131-4259-8870-876aa269c169" targetNamespace="http://schemas.microsoft.com/office/2006/metadata/properties" ma:root="true" ma:fieldsID="128923caaeffdda8580989005103d3ab" ns2:_="" ns3:_="">
    <xsd:import namespace="07129734-f986-47f7-a6cf-3f56d8ed324a"/>
    <xsd:import namespace="63e23dec-0131-4259-8870-876aa269c1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TaxCatchAll" minOccurs="0"/>
                <xsd:element ref="ns3:lcf76f155ced4ddcb4097134ff3c332f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  <xsd:element ref="ns3: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9734-f986-47f7-a6cf-3f56d8ed32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7507051-b558-4a44-bc5d-4724bdaf669e}" ma:internalName="TaxCatchAll" ma:showField="CatchAllData" ma:web="07129734-f986-47f7-a6cf-3f56d8ed32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23dec-0131-4259-8870-876aa269c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064433-6946-4087-8eac-53b4c5125d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Text" ma:index="27" nillable="true" ma:displayName="Text" ma:format="Dropdown" ma:internalName="Tex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129734-f986-47f7-a6cf-3f56d8ed324a" xsi:nil="true"/>
    <lcf76f155ced4ddcb4097134ff3c332f xmlns="63e23dec-0131-4259-8870-876aa269c169">
      <Terms xmlns="http://schemas.microsoft.com/office/infopath/2007/PartnerControls"/>
    </lcf76f155ced4ddcb4097134ff3c332f>
    <Text xmlns="63e23dec-0131-4259-8870-876aa269c169" xsi:nil="true"/>
  </documentManagement>
</p:properties>
</file>

<file path=customXml/itemProps1.xml><?xml version="1.0" encoding="utf-8"?>
<ds:datastoreItem xmlns:ds="http://schemas.openxmlformats.org/officeDocument/2006/customXml" ds:itemID="{F6A223DD-A95B-42F8-BE70-2EAC8F926649}"/>
</file>

<file path=customXml/itemProps2.xml><?xml version="1.0" encoding="utf-8"?>
<ds:datastoreItem xmlns:ds="http://schemas.openxmlformats.org/officeDocument/2006/customXml" ds:itemID="{AAC766A6-FA3D-4E95-BB61-B53FA05CA488}"/>
</file>

<file path=customXml/itemProps3.xml><?xml version="1.0" encoding="utf-8"?>
<ds:datastoreItem xmlns:ds="http://schemas.openxmlformats.org/officeDocument/2006/customXml" ds:itemID="{8F0DFD6F-5C9C-4045-AA3F-DCB65507409C}"/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10738</TotalTime>
  <Words>746</Words>
  <Application>Microsoft Macintosh PowerPoint</Application>
  <PresentationFormat>Widescreen</PresentationFormat>
  <Paragraphs>237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Narrow</vt:lpstr>
      <vt:lpstr>Arial</vt:lpstr>
      <vt:lpstr>Calibri</vt:lpstr>
      <vt:lpstr>Franklin Gothic Book</vt:lpstr>
      <vt:lpstr>Crop</vt:lpstr>
      <vt:lpstr>Microsoft Word Document</vt:lpstr>
      <vt:lpstr>Using the CFS data Warehouse - LCD</vt:lpstr>
      <vt:lpstr>Agenda</vt:lpstr>
      <vt:lpstr>Data Elements unique to LCD begin with “LCD”</vt:lpstr>
      <vt:lpstr>Data Definitions</vt:lpstr>
      <vt:lpstr>Data Definitions</vt:lpstr>
      <vt:lpstr>DATA Definitions (continued)</vt:lpstr>
      <vt:lpstr>Labor Cost Distribution</vt:lpstr>
      <vt:lpstr>Employee Detail</vt:lpstr>
      <vt:lpstr>Payroll Detail</vt:lpstr>
      <vt:lpstr>Payroll Summary</vt:lpstr>
      <vt:lpstr>Review your charging payroll to the correct FIRMS Object Code</vt:lpstr>
      <vt:lpstr>Sample Report by Bargaining Unit for High Level GSI projections</vt:lpstr>
      <vt:lpstr>Sample Report by Bargaining Unit for High Level GSI projections – by CSU Fund</vt:lpstr>
      <vt:lpstr>Sample Report by CSU Fund, Bargaining Unit for High Level GSI projections – by CSU Fund</vt:lpstr>
      <vt:lpstr>Reviewing Benefit Costs by Charge Period to establish rate increase for campus using LCD Paycode </vt:lpstr>
      <vt:lpstr>Report of March Payroll using Accounting Period (Would match Current month payroll in CFS General Ledger)</vt:lpstr>
      <vt:lpstr>Same Report but added CSU Charge Period to the column</vt:lpstr>
      <vt:lpstr>View by Accounting Period, Charge Period and Both by Paygroup (Pay type = ERN) </vt:lpstr>
      <vt:lpstr>Data Elements unique to LCD begin with “LCD”</vt:lpstr>
      <vt:lpstr>Faculty Pay Calendar</vt:lpstr>
      <vt:lpstr>Sample Lecturer Pay by Charge Period</vt:lpstr>
      <vt:lpstr>Sample Lecturer FTE by Charge Period</vt:lpstr>
      <vt:lpstr>Analyze hourly employee by Charge Period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Debbie Brothwell</dc:creator>
  <cp:lastModifiedBy>Debbie Brothwell</cp:lastModifiedBy>
  <cp:revision>16</cp:revision>
  <dcterms:created xsi:type="dcterms:W3CDTF">2026-03-08T18:02:28Z</dcterms:created>
  <dcterms:modified xsi:type="dcterms:W3CDTF">2026-04-24T17:52:49Z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0x010100EBA491AD1A1EC04A91BFA87626AC5F8E</vt:lpwstr>
  </property>
</Properties>
</file>