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1" r:id="rId1"/>
  </p:sldMasterIdLst>
  <p:notesMasterIdLst>
    <p:notesMasterId r:id="rId36"/>
  </p:notesMasterIdLst>
  <p:sldIdLst>
    <p:sldId id="256" r:id="rId2"/>
    <p:sldId id="282" r:id="rId3"/>
    <p:sldId id="259" r:id="rId4"/>
    <p:sldId id="289" r:id="rId5"/>
    <p:sldId id="287" r:id="rId6"/>
    <p:sldId id="286" r:id="rId7"/>
    <p:sldId id="257" r:id="rId8"/>
    <p:sldId id="275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58" r:id="rId17"/>
    <p:sldId id="260" r:id="rId18"/>
    <p:sldId id="261" r:id="rId19"/>
    <p:sldId id="272" r:id="rId20"/>
    <p:sldId id="273" r:id="rId21"/>
    <p:sldId id="271" r:id="rId22"/>
    <p:sldId id="270" r:id="rId23"/>
    <p:sldId id="269" r:id="rId24"/>
    <p:sldId id="276" r:id="rId25"/>
    <p:sldId id="268" r:id="rId26"/>
    <p:sldId id="277" r:id="rId27"/>
    <p:sldId id="278" r:id="rId28"/>
    <p:sldId id="279" r:id="rId29"/>
    <p:sldId id="280" r:id="rId30"/>
    <p:sldId id="281" r:id="rId31"/>
    <p:sldId id="283" r:id="rId32"/>
    <p:sldId id="285" r:id="rId33"/>
    <p:sldId id="288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6"/>
    <p:restoredTop sz="86395"/>
  </p:normalViewPr>
  <p:slideViewPr>
    <p:cSldViewPr snapToGrid="0">
      <p:cViewPr varScale="1">
        <p:scale>
          <a:sx n="96" d="100"/>
          <a:sy n="96" d="100"/>
        </p:scale>
        <p:origin x="1272" y="464"/>
      </p:cViewPr>
      <p:guideLst/>
    </p:cSldViewPr>
  </p:slideViewPr>
  <p:outlineViewPr>
    <p:cViewPr>
      <p:scale>
        <a:sx n="33" d="100"/>
        <a:sy n="33" d="100"/>
      </p:scale>
      <p:origin x="0" y="-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19D5-47C9-8740-9E82-373F81ADE36E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B6AB5-78F0-3947-9039-FCA4502A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5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0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84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5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5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3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9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8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B6AB5-78F0-3947-9039-FCA4502AB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0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16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38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94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AC55519-FD4E-BD4F-9F71-BB06EA8F3281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2162A7-E210-F340-BDA1-9C25C216B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8F91-45D3-49F8-BBA9-CDC8D8E95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CFS data Warehouse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04CC1-FA99-CF3D-A6A9-44DD48A49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Budget Officers Association</a:t>
            </a:r>
          </a:p>
          <a:p>
            <a:r>
              <a:rPr lang="en-US" dirty="0"/>
              <a:t> Sponsored Training</a:t>
            </a:r>
          </a:p>
        </p:txBody>
      </p:sp>
    </p:spTree>
    <p:extLst>
      <p:ext uri="{BB962C8B-B14F-4D97-AF65-F5344CB8AC3E}">
        <p14:creationId xmlns:p14="http://schemas.microsoft.com/office/powerpoint/2010/main" val="422055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BFB9-C0F3-0455-518E-E4FAC7E7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3E15-7E58-308A-4856-D8664975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89893"/>
            <a:ext cx="10792438" cy="4254769"/>
          </a:xfrm>
        </p:spPr>
        <p:txBody>
          <a:bodyPr>
            <a:normAutofit/>
          </a:bodyPr>
          <a:lstStyle/>
          <a:p>
            <a:r>
              <a:rPr lang="en-US" sz="3200" dirty="0"/>
              <a:t>Dashboards are meant to provide high level summary information’s</a:t>
            </a:r>
          </a:p>
          <a:p>
            <a:pPr lvl="1"/>
            <a:r>
              <a:rPr lang="en-US" sz="3200" dirty="0"/>
              <a:t>Exporting more detailed data to excel or other applications can often be more productive</a:t>
            </a:r>
          </a:p>
          <a:p>
            <a:pPr lvl="1"/>
            <a:r>
              <a:rPr lang="en-US" sz="3200" dirty="0"/>
              <a:t>Excel Pivot reports</a:t>
            </a:r>
          </a:p>
          <a:p>
            <a:pPr lvl="1"/>
            <a:r>
              <a:rPr lang="en-US" sz="3200" dirty="0"/>
              <a:t>Excel data</a:t>
            </a:r>
          </a:p>
        </p:txBody>
      </p:sp>
    </p:spTree>
    <p:extLst>
      <p:ext uri="{BB962C8B-B14F-4D97-AF65-F5344CB8AC3E}">
        <p14:creationId xmlns:p14="http://schemas.microsoft.com/office/powerpoint/2010/main" val="26480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0F55-CD02-D927-2B2A-815D84E2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291E37-F71C-455F-AFA2-47A0645D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733621"/>
            <a:ext cx="9601200" cy="26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0671-617F-599F-58C3-4A009C9F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Summarized with Pre-encumbrance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D219D1-6B71-4B8E-44CF-A87B04D1F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816851"/>
            <a:ext cx="9601200" cy="25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60C2-8207-26A6-45BE-16F50837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39FB87-E75B-3E85-C7B6-D454C440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472407"/>
            <a:ext cx="9601200" cy="32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5CAE-5401-D639-B38B-8AF3A729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with Original Budget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2F3E00-449A-B3C3-3226-9450A3DE2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409597"/>
            <a:ext cx="9601200" cy="33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3CA7-3DB1-73C9-9C7F-BFA8C39B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Summarized by Period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DDF68C-A604-691B-09B5-DBB714C9B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516249"/>
            <a:ext cx="9601200" cy="3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2DC8-E29A-EFC8-A448-AE4A1D0D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</a:t>
            </a:r>
            <a:r>
              <a:rPr lang="en-US" baseline="0" dirty="0"/>
              <a:t> information you can report on or research from CFS data Warehouse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3B79-A801-0FD8-DE3B-209D5C5D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Chart of Accounts</a:t>
            </a:r>
          </a:p>
          <a:p>
            <a:r>
              <a:rPr lang="en-US" dirty="0"/>
              <a:t>High level summary of all funds on the “state side” campus is responsible for</a:t>
            </a:r>
          </a:p>
          <a:p>
            <a:r>
              <a:rPr lang="en-US" dirty="0"/>
              <a:t>Expenditure patterns over multiple years</a:t>
            </a:r>
          </a:p>
          <a:p>
            <a:r>
              <a:rPr lang="en-US" dirty="0"/>
              <a:t>Various payroll information</a:t>
            </a:r>
          </a:p>
          <a:p>
            <a:r>
              <a:rPr lang="en-US" dirty="0"/>
              <a:t>Expenditure projections</a:t>
            </a:r>
          </a:p>
          <a:p>
            <a:r>
              <a:rPr lang="en-US" dirty="0"/>
              <a:t>Review Base Funds vs One time</a:t>
            </a:r>
          </a:p>
          <a:p>
            <a:r>
              <a:rPr lang="en-US" dirty="0"/>
              <a:t>Review Multi Funded Projects over multiple years</a:t>
            </a:r>
          </a:p>
          <a:p>
            <a:r>
              <a:rPr lang="en-US" dirty="0"/>
              <a:t>Deep</a:t>
            </a:r>
            <a:r>
              <a:rPr lang="en-US" baseline="0" dirty="0"/>
              <a:t> Dive on a specific department, division, program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2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8641FA-98CC-3D9F-2415-7E30331F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6" y="1521716"/>
            <a:ext cx="10988917" cy="51308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0A0B61-9CCD-0984-8ECA-ED9258CD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83" y="20540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Chart of Accounts</a:t>
            </a:r>
          </a:p>
        </p:txBody>
      </p:sp>
    </p:spTree>
    <p:extLst>
      <p:ext uri="{BB962C8B-B14F-4D97-AF65-F5344CB8AC3E}">
        <p14:creationId xmlns:p14="http://schemas.microsoft.com/office/powerpoint/2010/main" val="261789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FB9C-32FF-047D-6496-8A64C0C7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6506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Chart of Account Exported to excel (Pivot Report)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1C33-1046-6F49-0E5E-5A6856D3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34" y="1746514"/>
            <a:ext cx="7126331" cy="51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0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33E0-EF2A-E190-7F6B-30375EAB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7650"/>
            <a:ext cx="9601200" cy="1098156"/>
          </a:xfrm>
        </p:spPr>
        <p:txBody>
          <a:bodyPr>
            <a:normAutofit fontScale="90000"/>
          </a:bodyPr>
          <a:lstStyle/>
          <a:p>
            <a:r>
              <a:rPr lang="en-US" dirty="0"/>
              <a:t>Fund Balance – Summary of All Monies governed on the state side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F82343-AAF7-3843-75B5-39889C503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104" y="1345806"/>
            <a:ext cx="9456495" cy="49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FF76-9DF2-38C2-6ADA-19DE34A1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D97E-03C5-0690-77B0-C42A73AA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Information</a:t>
            </a:r>
          </a:p>
          <a:p>
            <a:r>
              <a:rPr lang="en-US" dirty="0"/>
              <a:t>Definitions </a:t>
            </a:r>
          </a:p>
          <a:p>
            <a:pPr lvl="1"/>
            <a:r>
              <a:rPr lang="en-US" dirty="0"/>
              <a:t>Field Names</a:t>
            </a:r>
          </a:p>
          <a:p>
            <a:pPr lvl="1"/>
            <a:r>
              <a:rPr lang="en-US" dirty="0"/>
              <a:t>Views</a:t>
            </a:r>
          </a:p>
          <a:p>
            <a:r>
              <a:rPr lang="en-US" dirty="0"/>
              <a:t>Sample Uses</a:t>
            </a:r>
          </a:p>
        </p:txBody>
      </p:sp>
    </p:spTree>
    <p:extLst>
      <p:ext uri="{BB962C8B-B14F-4D97-AF65-F5344CB8AC3E}">
        <p14:creationId xmlns:p14="http://schemas.microsoft.com/office/powerpoint/2010/main" val="1583550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026E-1C08-7E92-AC61-05BE98C4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4062"/>
          </a:xfrm>
        </p:spPr>
        <p:txBody>
          <a:bodyPr/>
          <a:lstStyle/>
          <a:p>
            <a:r>
              <a:rPr lang="en-US" dirty="0"/>
              <a:t>Review a cost area over multiple years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262246-C982-8522-2970-5DC0BD4CA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6465" y="1359649"/>
            <a:ext cx="10739387" cy="50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5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964-00F5-EA11-CE75-404AFBF9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Actuals by Year (view) </a:t>
            </a:r>
            <a:br>
              <a:rPr lang="en-US" dirty="0"/>
            </a:br>
            <a:r>
              <a:rPr lang="en-US" dirty="0"/>
              <a:t>Inception to Date Dashboard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5C4EF3-A056-31A5-839D-A29D2C36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409642"/>
            <a:ext cx="9601200" cy="33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BC7B-3681-5565-CED2-E2122DE4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Base Budget by Scenario over the Years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88CF2BA-E517-0480-5A3C-C849DA526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31260"/>
              </p:ext>
            </p:extLst>
          </p:nvPr>
        </p:nvGraphicFramePr>
        <p:xfrm>
          <a:off x="1371599" y="2576513"/>
          <a:ext cx="9601199" cy="308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49700" imgH="1270000" progId="Excel.Sheet.12">
                  <p:embed/>
                </p:oleObj>
              </mc:Choice>
              <mc:Fallback>
                <p:oleObj name="Worksheet" r:id="rId3" imgW="3949700" imgH="1270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599" y="2576513"/>
                        <a:ext cx="9601199" cy="3087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50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02A7-AE98-2D8D-E58A-408BBE67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Budget by Scenario Over Time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0B4A21-C69F-4CD2-EDC5-A3EE3DFC5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379744"/>
            <a:ext cx="9601200" cy="3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04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450F-0983-CC31-E575-FC73FF22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Operating Budget Entries by Scenario for Posting errors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7866807-459B-DB83-4034-6EA6C4C6C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05138"/>
              </p:ext>
            </p:extLst>
          </p:nvPr>
        </p:nvGraphicFramePr>
        <p:xfrm>
          <a:off x="1073426" y="3217365"/>
          <a:ext cx="10654748" cy="1884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427">
                  <a:extLst>
                    <a:ext uri="{9D8B030D-6E8A-4147-A177-3AD203B41FA5}">
                      <a16:colId xmlns:a16="http://schemas.microsoft.com/office/drawing/2014/main" val="244273043"/>
                    </a:ext>
                  </a:extLst>
                </a:gridCol>
                <a:gridCol w="978882">
                  <a:extLst>
                    <a:ext uri="{9D8B030D-6E8A-4147-A177-3AD203B41FA5}">
                      <a16:colId xmlns:a16="http://schemas.microsoft.com/office/drawing/2014/main" val="1012135865"/>
                    </a:ext>
                  </a:extLst>
                </a:gridCol>
                <a:gridCol w="752985">
                  <a:extLst>
                    <a:ext uri="{9D8B030D-6E8A-4147-A177-3AD203B41FA5}">
                      <a16:colId xmlns:a16="http://schemas.microsoft.com/office/drawing/2014/main" val="134698040"/>
                    </a:ext>
                  </a:extLst>
                </a:gridCol>
                <a:gridCol w="878483">
                  <a:extLst>
                    <a:ext uri="{9D8B030D-6E8A-4147-A177-3AD203B41FA5}">
                      <a16:colId xmlns:a16="http://schemas.microsoft.com/office/drawing/2014/main" val="190438885"/>
                    </a:ext>
                  </a:extLst>
                </a:gridCol>
                <a:gridCol w="752985">
                  <a:extLst>
                    <a:ext uri="{9D8B030D-6E8A-4147-A177-3AD203B41FA5}">
                      <a16:colId xmlns:a16="http://schemas.microsoft.com/office/drawing/2014/main" val="1647877650"/>
                    </a:ext>
                  </a:extLst>
                </a:gridCol>
                <a:gridCol w="677687">
                  <a:extLst>
                    <a:ext uri="{9D8B030D-6E8A-4147-A177-3AD203B41FA5}">
                      <a16:colId xmlns:a16="http://schemas.microsoft.com/office/drawing/2014/main" val="2257110585"/>
                    </a:ext>
                  </a:extLst>
                </a:gridCol>
                <a:gridCol w="903583">
                  <a:extLst>
                    <a:ext uri="{9D8B030D-6E8A-4147-A177-3AD203B41FA5}">
                      <a16:colId xmlns:a16="http://schemas.microsoft.com/office/drawing/2014/main" val="1223450"/>
                    </a:ext>
                  </a:extLst>
                </a:gridCol>
                <a:gridCol w="803184">
                  <a:extLst>
                    <a:ext uri="{9D8B030D-6E8A-4147-A177-3AD203B41FA5}">
                      <a16:colId xmlns:a16="http://schemas.microsoft.com/office/drawing/2014/main" val="1918419266"/>
                    </a:ext>
                  </a:extLst>
                </a:gridCol>
                <a:gridCol w="953782">
                  <a:extLst>
                    <a:ext uri="{9D8B030D-6E8A-4147-A177-3AD203B41FA5}">
                      <a16:colId xmlns:a16="http://schemas.microsoft.com/office/drawing/2014/main" val="1733919543"/>
                    </a:ext>
                  </a:extLst>
                </a:gridCol>
                <a:gridCol w="916133">
                  <a:extLst>
                    <a:ext uri="{9D8B030D-6E8A-4147-A177-3AD203B41FA5}">
                      <a16:colId xmlns:a16="http://schemas.microsoft.com/office/drawing/2014/main" val="2000463979"/>
                    </a:ext>
                  </a:extLst>
                </a:gridCol>
                <a:gridCol w="840835">
                  <a:extLst>
                    <a:ext uri="{9D8B030D-6E8A-4147-A177-3AD203B41FA5}">
                      <a16:colId xmlns:a16="http://schemas.microsoft.com/office/drawing/2014/main" val="4020497335"/>
                    </a:ext>
                  </a:extLst>
                </a:gridCol>
                <a:gridCol w="953782">
                  <a:extLst>
                    <a:ext uri="{9D8B030D-6E8A-4147-A177-3AD203B41FA5}">
                      <a16:colId xmlns:a16="http://schemas.microsoft.com/office/drawing/2014/main" val="695580599"/>
                    </a:ext>
                  </a:extLst>
                </a:gridCol>
              </a:tblGrid>
              <a:tr h="4580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Row Labels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One Time ADJ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ABR_BENPL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ADDL_BASE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BTR_1TIME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BTR_BASE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COMP_1TIME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COMP_BASE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INTL_BASE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PY_CRYFWD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PY_ENC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Grand 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extLst>
                  <a:ext uri="{0D108BD9-81ED-4DB2-BD59-A6C34878D82A}">
                    <a16:rowId xmlns:a16="http://schemas.microsoft.com/office/drawing/2014/main" val="1648995525"/>
                  </a:ext>
                </a:extLst>
              </a:tr>
              <a:tr h="4755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50 - Revenues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(18,231,319)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(18,238,740)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(265,753,642)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(302,223,701)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extLst>
                  <a:ext uri="{0D108BD9-81ED-4DB2-BD59-A6C34878D82A}">
                    <a16:rowId xmlns:a16="http://schemas.microsoft.com/office/drawing/2014/main" val="2560405260"/>
                  </a:ext>
                </a:extLst>
              </a:tr>
              <a:tr h="4755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60 - Expenditures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18,231,319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18,238,740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265,753,642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150,823,907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12,919,923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465,967,531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extLst>
                  <a:ext uri="{0D108BD9-81ED-4DB2-BD59-A6C34878D82A}">
                    <a16:rowId xmlns:a16="http://schemas.microsoft.com/office/drawing/2014/main" val="570850588"/>
                  </a:ext>
                </a:extLst>
              </a:tr>
              <a:tr h="4755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Grand 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          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150,823,907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   12,919,923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    163,743,830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2" marR="8482" marT="8482" marB="0" anchor="b"/>
                </a:tc>
                <a:extLst>
                  <a:ext uri="{0D108BD9-81ED-4DB2-BD59-A6C34878D82A}">
                    <a16:rowId xmlns:a16="http://schemas.microsoft.com/office/drawing/2014/main" val="2533067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6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D06C-2D12-3CB8-CB69-FE00D8C0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Summary by Accounting Period – Assist with Projections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DCEABD-A73D-E1F2-947F-367B4EC9B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564813"/>
            <a:ext cx="9601200" cy="30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AF9F-A1A7-E2DC-8CFF-0D86E6BA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Summary by Division based on the Dept Tree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2F395B-6A08-7C43-6921-B6EB369A7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30263"/>
            <a:ext cx="9601200" cy="32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9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38ED-5DB6-4D8D-F7B6-7BE417A9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on one division and adding the next level of the tree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31A9C-0135-A9F3-F780-270427B2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057" y="2431379"/>
            <a:ext cx="10894688" cy="34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6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ABC4-4091-B6DC-21DA-9D0D6B30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another column and changing the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DC6EF2-0534-BE9C-BEB0-D5D033A55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311" y="2286000"/>
            <a:ext cx="85697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63FA-B550-A827-EB8E-9280067A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the order of the last 2 columns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7D9B0-7B56-0247-C08C-5C863D67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053" y="2530929"/>
            <a:ext cx="10842894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DF71-BB47-CA71-6C36-D6AE679A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Fields to choose as</a:t>
            </a:r>
            <a:r>
              <a:rPr lang="en-US" baseline="0" dirty="0"/>
              <a:t> both “Filters” and “Column Selectors”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E63B-2A73-F466-903C-FC0FEB02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“Dept Tree” for Campus Organizational Reporting</a:t>
            </a:r>
          </a:p>
          <a:p>
            <a:r>
              <a:rPr lang="en-US" dirty="0"/>
              <a:t>“CSU Fund” to identify governance for the funds in your report</a:t>
            </a:r>
          </a:p>
          <a:p>
            <a:r>
              <a:rPr lang="en-US" dirty="0"/>
              <a:t>“Firms Object Code” to group accounts according to primary expenditure reporting category</a:t>
            </a:r>
          </a:p>
          <a:p>
            <a:r>
              <a:rPr lang="en-US" dirty="0"/>
              <a:t>Account Category to group accounts at a summary level for primary expenditure category</a:t>
            </a:r>
          </a:p>
          <a:p>
            <a:r>
              <a:rPr lang="en-US" dirty="0"/>
              <a:t>Any custom tree to group any </a:t>
            </a:r>
            <a:r>
              <a:rPr lang="en-US" dirty="0" err="1"/>
              <a:t>chartfield</a:t>
            </a:r>
            <a:r>
              <a:rPr lang="en-US" dirty="0"/>
              <a:t> the way you would like to summarize/label  it in a report</a:t>
            </a:r>
          </a:p>
        </p:txBody>
      </p:sp>
    </p:spTree>
    <p:extLst>
      <p:ext uri="{BB962C8B-B14F-4D97-AF65-F5344CB8AC3E}">
        <p14:creationId xmlns:p14="http://schemas.microsoft.com/office/powerpoint/2010/main" val="2441188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59FF-5DA6-86CC-4596-704041A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Export Formatted Data to Excel provides more flexibility for projections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1C23A5-F614-1A06-D5DC-5731D8C31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609" y="2204357"/>
            <a:ext cx="10877647" cy="46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3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6382-3528-4DE1-3778-945145EB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for Projections at any level using custom trees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11FB36-B989-9FA0-5D12-E1416FD5F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275" y="2628900"/>
            <a:ext cx="10919487" cy="3004457"/>
          </a:xfrm>
          <a:prstGeom prst="rect">
            <a:avLst/>
          </a:prstGeom>
        </p:spPr>
      </p:pic>
      <p:sp>
        <p:nvSpPr>
          <p:cNvPr id="5" name="Line Callout 2 4">
            <a:extLst>
              <a:ext uri="{FF2B5EF4-FFF2-40B4-BE49-F238E27FC236}">
                <a16:creationId xmlns:a16="http://schemas.microsoft.com/office/drawing/2014/main" id="{654C398C-E84D-0266-A816-7F0DA94FAC26}"/>
              </a:ext>
            </a:extLst>
          </p:cNvPr>
          <p:cNvSpPr/>
          <p:nvPr/>
        </p:nvSpPr>
        <p:spPr>
          <a:xfrm>
            <a:off x="7124700" y="1485899"/>
            <a:ext cx="2585357" cy="9144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3761"/>
              <a:gd name="adj6" fmla="val -1407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Acct Level 3 added from custom Account Tree</a:t>
            </a:r>
          </a:p>
        </p:txBody>
      </p:sp>
    </p:spTree>
    <p:extLst>
      <p:ext uri="{BB962C8B-B14F-4D97-AF65-F5344CB8AC3E}">
        <p14:creationId xmlns:p14="http://schemas.microsoft.com/office/powerpoint/2010/main" val="1428222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3706-A2DD-C5DC-9092-DA421838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Funds with no activity greater than 2 years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291DA0-709D-101C-EF06-B5BBBFE70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851" y="2710543"/>
            <a:ext cx="1121607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53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A9B7-5CF9-8256-2490-97FD84FD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Benefit Pool for year end balance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B4CC5E-8D5C-E89E-58A0-B1DC5576D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33" y="2799030"/>
            <a:ext cx="10719703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17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3B5EB7-A289-71AB-BAA9-78B5B9BA21E9}"/>
              </a:ext>
            </a:extLst>
          </p:cNvPr>
          <p:cNvSpPr/>
          <p:nvPr/>
        </p:nvSpPr>
        <p:spPr>
          <a:xfrm>
            <a:off x="4365401" y="2967335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9752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31DF-E139-09C8-5CBE-CF3BAD5A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Funds categorizes our 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9D5E25-282E-EBB3-9251-7086BE8623A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90612"/>
              </p:ext>
            </p:extLst>
          </p:nvPr>
        </p:nvGraphicFramePr>
        <p:xfrm>
          <a:off x="1524000" y="1504515"/>
          <a:ext cx="9448800" cy="508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67200" imgH="2298700" progId="Excel.Sheet.12">
                  <p:embed/>
                </p:oleObj>
              </mc:Choice>
              <mc:Fallback>
                <p:oleObj name="Worksheet" r:id="rId2" imgW="4267200" imgH="229870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504515"/>
                        <a:ext cx="9448800" cy="508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00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177E-CFD4-1462-C61A-EE28D069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38745"/>
          </a:xfrm>
        </p:spPr>
        <p:txBody>
          <a:bodyPr>
            <a:normAutofit fontScale="90000"/>
          </a:bodyPr>
          <a:lstStyle/>
          <a:p>
            <a:r>
              <a:rPr lang="en-US" dirty="0"/>
              <a:t>Once Data Warehouse trees have been created they can be used as an Advanced Filter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F60D8A-435F-DB74-FA6C-1B990F949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825750"/>
            <a:ext cx="51943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F119-0163-C18B-3A0C-3F009CD5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 using 2 Custom Trees – Dept and 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4BB6FB-EF1D-9459-527D-B681B4C91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836" y="2037609"/>
            <a:ext cx="8922327" cy="48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F3FD-7248-16BB-5F50-E9869D9D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r>
              <a:rPr lang="en-US" dirty="0"/>
              <a:t>Summary Dashboards and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1A28-52F1-0EBC-4BC1-F5F83465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1479"/>
            <a:ext cx="10178322" cy="44881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Financial Reporting</a:t>
            </a:r>
          </a:p>
          <a:p>
            <a:pPr lvl="1"/>
            <a:r>
              <a:rPr lang="en-US" dirty="0"/>
              <a:t>Manage</a:t>
            </a:r>
            <a:r>
              <a:rPr lang="en-US" baseline="0" dirty="0"/>
              <a:t> My Budget</a:t>
            </a:r>
          </a:p>
          <a:p>
            <a:pPr lvl="1"/>
            <a:r>
              <a:rPr lang="en-US" baseline="0" dirty="0"/>
              <a:t>Financial Summary As of Period</a:t>
            </a:r>
          </a:p>
          <a:p>
            <a:pPr lvl="1"/>
            <a:r>
              <a:rPr lang="en-US" baseline="0" dirty="0"/>
              <a:t>Financial Summary Between Periods</a:t>
            </a:r>
          </a:p>
          <a:p>
            <a:pPr lvl="1"/>
            <a:r>
              <a:rPr lang="en-US" baseline="0" dirty="0"/>
              <a:t>Financial summary by Year</a:t>
            </a:r>
          </a:p>
          <a:p>
            <a:pPr lvl="1"/>
            <a:r>
              <a:rPr lang="en-US" baseline="0" dirty="0"/>
              <a:t>Inception to Date</a:t>
            </a:r>
          </a:p>
          <a:p>
            <a:pPr lvl="1"/>
            <a:r>
              <a:rPr lang="en-US" baseline="0" dirty="0"/>
              <a:t>Fund Balance</a:t>
            </a:r>
          </a:p>
          <a:p>
            <a:pPr lvl="0"/>
            <a:r>
              <a:rPr lang="en-US" dirty="0"/>
              <a:t>Labor Cost Distribution</a:t>
            </a:r>
          </a:p>
          <a:p>
            <a:pPr lvl="1"/>
            <a:r>
              <a:rPr lang="en-US" dirty="0"/>
              <a:t>Employee Detail</a:t>
            </a:r>
          </a:p>
          <a:p>
            <a:pPr lvl="1"/>
            <a:r>
              <a:rPr lang="en-US" dirty="0"/>
              <a:t>Payroll</a:t>
            </a:r>
            <a:r>
              <a:rPr lang="en-US" baseline="0" dirty="0"/>
              <a:t> Detail</a:t>
            </a:r>
          </a:p>
          <a:p>
            <a:pPr lvl="1"/>
            <a:r>
              <a:rPr lang="en-US" baseline="0" dirty="0"/>
              <a:t>Payroll Summary</a:t>
            </a:r>
          </a:p>
          <a:p>
            <a:pPr lvl="0"/>
            <a:r>
              <a:rPr lang="en-US" dirty="0"/>
              <a:t>Transaction Inquiry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1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A9AA-D3F8-199A-CBEB-8586993A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Amount Fields defined by the ledger (or vice versa)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10D30D-831A-FD12-AE66-E96429FB1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285350"/>
              </p:ext>
            </p:extLst>
          </p:nvPr>
        </p:nvGraphicFramePr>
        <p:xfrm>
          <a:off x="1200150" y="2438400"/>
          <a:ext cx="9888764" cy="3164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6107">
                  <a:extLst>
                    <a:ext uri="{9D8B030D-6E8A-4147-A177-3AD203B41FA5}">
                      <a16:colId xmlns:a16="http://schemas.microsoft.com/office/drawing/2014/main" val="1786010590"/>
                    </a:ext>
                  </a:extLst>
                </a:gridCol>
                <a:gridCol w="1332288">
                  <a:extLst>
                    <a:ext uri="{9D8B030D-6E8A-4147-A177-3AD203B41FA5}">
                      <a16:colId xmlns:a16="http://schemas.microsoft.com/office/drawing/2014/main" val="3467842661"/>
                    </a:ext>
                  </a:extLst>
                </a:gridCol>
                <a:gridCol w="1396700">
                  <a:extLst>
                    <a:ext uri="{9D8B030D-6E8A-4147-A177-3AD203B41FA5}">
                      <a16:colId xmlns:a16="http://schemas.microsoft.com/office/drawing/2014/main" val="3777686761"/>
                    </a:ext>
                  </a:extLst>
                </a:gridCol>
                <a:gridCol w="1474670">
                  <a:extLst>
                    <a:ext uri="{9D8B030D-6E8A-4147-A177-3AD203B41FA5}">
                      <a16:colId xmlns:a16="http://schemas.microsoft.com/office/drawing/2014/main" val="1461185080"/>
                    </a:ext>
                  </a:extLst>
                </a:gridCol>
                <a:gridCol w="1139055">
                  <a:extLst>
                    <a:ext uri="{9D8B030D-6E8A-4147-A177-3AD203B41FA5}">
                      <a16:colId xmlns:a16="http://schemas.microsoft.com/office/drawing/2014/main" val="95766985"/>
                    </a:ext>
                  </a:extLst>
                </a:gridCol>
                <a:gridCol w="1789944">
                  <a:extLst>
                    <a:ext uri="{9D8B030D-6E8A-4147-A177-3AD203B41FA5}">
                      <a16:colId xmlns:a16="http://schemas.microsoft.com/office/drawing/2014/main" val="845387649"/>
                    </a:ext>
                  </a:extLst>
                </a:gridCol>
              </a:tblGrid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Views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202033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sng" strike="noStrike" dirty="0">
                          <a:effectLst/>
                        </a:rPr>
                        <a:t>Amount Field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Ledger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Period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Summarized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Standard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Scenario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484044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Current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CMP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341598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Original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Entered on Home Page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599950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Fiscal Year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All Scenarios less Original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721319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Year to Date Actuals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ACTUALS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Per 1 - Per 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0835994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Prior Year Actuals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ACTUALS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Per 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951777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Actuals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ACTUALS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Per 0 - Per 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97164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Encumbrances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KK_DTL_ENC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Per 0 - Per 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87762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Pre-Encumbrances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KK_DTL_PRE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Per 0 - Per 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693836"/>
                  </a:ext>
                </a:extLst>
              </a:tr>
              <a:tr h="2876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Balance Avaliable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900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6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FEF6-8124-2A41-6B1A-473E6026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the “Views”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C1C6D2-DFAA-AF0A-9B12-CDC6D5D02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397654"/>
              </p:ext>
            </p:extLst>
          </p:nvPr>
        </p:nvGraphicFramePr>
        <p:xfrm>
          <a:off x="1371600" y="2293257"/>
          <a:ext cx="9601200" cy="407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565">
                  <a:extLst>
                    <a:ext uri="{9D8B030D-6E8A-4147-A177-3AD203B41FA5}">
                      <a16:colId xmlns:a16="http://schemas.microsoft.com/office/drawing/2014/main" val="3871003086"/>
                    </a:ext>
                  </a:extLst>
                </a:gridCol>
                <a:gridCol w="1373597">
                  <a:extLst>
                    <a:ext uri="{9D8B030D-6E8A-4147-A177-3AD203B41FA5}">
                      <a16:colId xmlns:a16="http://schemas.microsoft.com/office/drawing/2014/main" val="3690402337"/>
                    </a:ext>
                  </a:extLst>
                </a:gridCol>
                <a:gridCol w="1440005">
                  <a:extLst>
                    <a:ext uri="{9D8B030D-6E8A-4147-A177-3AD203B41FA5}">
                      <a16:colId xmlns:a16="http://schemas.microsoft.com/office/drawing/2014/main" val="361348780"/>
                    </a:ext>
                  </a:extLst>
                </a:gridCol>
                <a:gridCol w="1523889">
                  <a:extLst>
                    <a:ext uri="{9D8B030D-6E8A-4147-A177-3AD203B41FA5}">
                      <a16:colId xmlns:a16="http://schemas.microsoft.com/office/drawing/2014/main" val="546046934"/>
                    </a:ext>
                  </a:extLst>
                </a:gridCol>
                <a:gridCol w="1174373">
                  <a:extLst>
                    <a:ext uri="{9D8B030D-6E8A-4147-A177-3AD203B41FA5}">
                      <a16:colId xmlns:a16="http://schemas.microsoft.com/office/drawing/2014/main" val="3832226654"/>
                    </a:ext>
                  </a:extLst>
                </a:gridCol>
                <a:gridCol w="1247771">
                  <a:extLst>
                    <a:ext uri="{9D8B030D-6E8A-4147-A177-3AD203B41FA5}">
                      <a16:colId xmlns:a16="http://schemas.microsoft.com/office/drawing/2014/main" val="2747880261"/>
                    </a:ext>
                  </a:extLst>
                </a:gridCol>
              </a:tblGrid>
              <a:tr h="40294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Views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Manage my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Fin Sum As of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Fin Sum Between 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Fin Sum by Year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Inception to 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648030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Summarized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470124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Summarized with pre-encumbrances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7510344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Standard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661274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Standard with Original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1930538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Standard with Pre-encumbrances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350825"/>
                  </a:ext>
                </a:extLst>
              </a:tr>
              <a:tr h="4029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Standard with Original Budget &amp; Pre-enc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5339857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Summarized with Budget Detail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099614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Activity 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323152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Activity Summary by Acctg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1820620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Summarized by Period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597191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Summary by Year (Actuals)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961693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Summary by year (Budget Bal)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337485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Summary by Year (Budget &amp; Actuals)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9775127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Summary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246589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Project Actuals by 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2035713"/>
                  </a:ext>
                </a:extLst>
              </a:tr>
              <a:tr h="218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Project encumbrances by Year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469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3694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491AD1A1EC04A91BFA87626AC5F8E" ma:contentTypeVersion="22" ma:contentTypeDescription="Create a new document." ma:contentTypeScope="" ma:versionID="f6388c3870704af40586d118a40916b0">
  <xsd:schema xmlns:xsd="http://www.w3.org/2001/XMLSchema" xmlns:xs="http://www.w3.org/2001/XMLSchema" xmlns:p="http://schemas.microsoft.com/office/2006/metadata/properties" xmlns:ns2="07129734-f986-47f7-a6cf-3f56d8ed324a" xmlns:ns3="63e23dec-0131-4259-8870-876aa269c169" targetNamespace="http://schemas.microsoft.com/office/2006/metadata/properties" ma:root="true" ma:fieldsID="128923caaeffdda8580989005103d3ab" ns2:_="" ns3:_="">
    <xsd:import namespace="07129734-f986-47f7-a6cf-3f56d8ed324a"/>
    <xsd:import namespace="63e23dec-0131-4259-8870-876aa269c1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TaxCatchAll" minOccurs="0"/>
                <xsd:element ref="ns3:lcf76f155ced4ddcb4097134ff3c332f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9734-f986-47f7-a6cf-3f56d8ed32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7507051-b558-4a44-bc5d-4724bdaf669e}" ma:internalName="TaxCatchAll" ma:showField="CatchAllData" ma:web="07129734-f986-47f7-a6cf-3f56d8ed3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23dec-0131-4259-8870-876aa269c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064433-6946-4087-8eac-53b4c5125d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xt" ma:index="27" nillable="true" ma:displayName="Text" ma:format="Dropdown" ma:internalName="Tex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129734-f986-47f7-a6cf-3f56d8ed324a" xsi:nil="true"/>
    <lcf76f155ced4ddcb4097134ff3c332f xmlns="63e23dec-0131-4259-8870-876aa269c169">
      <Terms xmlns="http://schemas.microsoft.com/office/infopath/2007/PartnerControls"/>
    </lcf76f155ced4ddcb4097134ff3c332f>
    <Text xmlns="63e23dec-0131-4259-8870-876aa269c169" xsi:nil="true"/>
  </documentManagement>
</p:properties>
</file>

<file path=customXml/itemProps1.xml><?xml version="1.0" encoding="utf-8"?>
<ds:datastoreItem xmlns:ds="http://schemas.openxmlformats.org/officeDocument/2006/customXml" ds:itemID="{661DFAB3-5DB2-4E0A-984A-226A967F9382}"/>
</file>

<file path=customXml/itemProps2.xml><?xml version="1.0" encoding="utf-8"?>
<ds:datastoreItem xmlns:ds="http://schemas.openxmlformats.org/officeDocument/2006/customXml" ds:itemID="{8F2D259D-D5E8-4B62-87C0-E3E5B1B0B9E3}"/>
</file>

<file path=customXml/itemProps3.xml><?xml version="1.0" encoding="utf-8"?>
<ds:datastoreItem xmlns:ds="http://schemas.openxmlformats.org/officeDocument/2006/customXml" ds:itemID="{781140B6-0483-4FA0-AF7D-09F9DB5A9B1E}"/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9193</TotalTime>
  <Words>801</Words>
  <Application>Microsoft Macintosh PowerPoint</Application>
  <PresentationFormat>Widescreen</PresentationFormat>
  <Paragraphs>228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Narrow</vt:lpstr>
      <vt:lpstr>Calibri</vt:lpstr>
      <vt:lpstr>Franklin Gothic Book</vt:lpstr>
      <vt:lpstr>Crop</vt:lpstr>
      <vt:lpstr>Worksheet</vt:lpstr>
      <vt:lpstr>Using the CFS data Warehouse</vt:lpstr>
      <vt:lpstr>Agenda</vt:lpstr>
      <vt:lpstr>Key Fields to choose as both “Filters” and “Column Selectors”</vt:lpstr>
      <vt:lpstr>CSU Funds categorizes our Governance</vt:lpstr>
      <vt:lpstr>Once Data Warehouse trees have been created they can be used as an Advanced Filter</vt:lpstr>
      <vt:lpstr>Sample Report using 2 Custom Trees – Dept and Fund</vt:lpstr>
      <vt:lpstr>Summary Dashboards and Pages</vt:lpstr>
      <vt:lpstr>Dashboard Amount Fields defined by the ledger (or vice versa)</vt:lpstr>
      <vt:lpstr>Don’t forget the “Views”</vt:lpstr>
      <vt:lpstr>What are you looking for?</vt:lpstr>
      <vt:lpstr>Summarized</vt:lpstr>
      <vt:lpstr>Summarized with Pre-encumbrance</vt:lpstr>
      <vt:lpstr>Standard</vt:lpstr>
      <vt:lpstr>Standard with Original Budget</vt:lpstr>
      <vt:lpstr>Summarized by Period</vt:lpstr>
      <vt:lpstr>Sample information you can report on or research from CFS data Warehouse</vt:lpstr>
      <vt:lpstr>Sample Chart of Accounts</vt:lpstr>
      <vt:lpstr>Chart of Account Exported to excel (Pivot Report)</vt:lpstr>
      <vt:lpstr>Fund Balance – Summary of All Monies governed on the state side</vt:lpstr>
      <vt:lpstr>Review a cost area over multiple years</vt:lpstr>
      <vt:lpstr>Project Actuals by Year (view)  Inception to Date Dashboard</vt:lpstr>
      <vt:lpstr>Track Base Budget by Scenario over the Years</vt:lpstr>
      <vt:lpstr>Track Budget by Scenario Over Time </vt:lpstr>
      <vt:lpstr>Tracking Operating Budget Entries by Scenario for Posting errors</vt:lpstr>
      <vt:lpstr>Financial Summary by Accounting Period – Assist with Projections</vt:lpstr>
      <vt:lpstr>High Level Summary by Division based on the Dept Tree</vt:lpstr>
      <vt:lpstr>Filtering on one division and adding the next level of the tree</vt:lpstr>
      <vt:lpstr>Adding another column and changing the view</vt:lpstr>
      <vt:lpstr>Switching the order of the last 2 columns</vt:lpstr>
      <vt:lpstr>Export Formatted Data to Excel provides more flexibility for projections  </vt:lpstr>
      <vt:lpstr>Set up for Projections at any level using custom trees</vt:lpstr>
      <vt:lpstr>Monitor Funds with no activity greater than 2 years</vt:lpstr>
      <vt:lpstr>Monitor Benefit Pool for year end balance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Debbie Brothwell</dc:creator>
  <cp:lastModifiedBy>Debbie Brothwell</cp:lastModifiedBy>
  <cp:revision>12</cp:revision>
  <dcterms:created xsi:type="dcterms:W3CDTF">2026-03-08T18:02:28Z</dcterms:created>
  <dcterms:modified xsi:type="dcterms:W3CDTF">2026-04-17T17:58:22Z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0x010100EBA491AD1A1EC04A91BFA87626AC5F8E</vt:lpwstr>
  </property>
</Properties>
</file>