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4" r:id="rId5"/>
    <p:sldMasterId id="2147483676" r:id="rId6"/>
    <p:sldMasterId id="214748368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</p:sldIdLst>
  <p:sldSz cy="6858000" cx="12192000"/>
  <p:notesSz cx="6858000" cy="9144000"/>
  <p:embeddedFontLst>
    <p:embeddedFont>
      <p:font typeface="Poppins"/>
      <p:regular r:id="rId62"/>
      <p:bold r:id="rId63"/>
      <p:italic r:id="rId64"/>
      <p:boldItalic r:id="rId65"/>
    </p:embeddedFont>
    <p:embeddedFont>
      <p:font typeface="Lato"/>
      <p:regular r:id="rId66"/>
      <p:bold r:id="rId67"/>
      <p:italic r:id="rId68"/>
      <p:boldItalic r:id="rId69"/>
    </p:embeddedFont>
    <p:embeddedFont>
      <p:font typeface="Quattrocento Sans"/>
      <p:regular r:id="rId70"/>
      <p:bold r:id="rId71"/>
      <p:italic r:id="rId72"/>
      <p:boldItalic r:id="rId73"/>
    </p:embeddedFont>
    <p:embeddedFont>
      <p:font typeface="Open Sans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8" roundtripDataSignature="AMtx7mihFLEJ53FRXEWkq7dYtw9NLXV4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B5FF324-D05A-4273-AE7A-1C338A950319}">
  <a:tblStyle styleId="{4B5FF324-D05A-4273-AE7A-1C338A9503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font" Target="fonts/QuattrocentoSans-boldItalic.fntdata"/><Relationship Id="rId72" Type="http://schemas.openxmlformats.org/officeDocument/2006/relationships/font" Target="fonts/QuattrocentoSans-italic.fntdata"/><Relationship Id="rId31" Type="http://schemas.openxmlformats.org/officeDocument/2006/relationships/slide" Target="slides/slide23.xml"/><Relationship Id="rId75" Type="http://schemas.openxmlformats.org/officeDocument/2006/relationships/font" Target="fonts/OpenSans-bold.fntdata"/><Relationship Id="rId30" Type="http://schemas.openxmlformats.org/officeDocument/2006/relationships/slide" Target="slides/slide22.xml"/><Relationship Id="rId74" Type="http://schemas.openxmlformats.org/officeDocument/2006/relationships/font" Target="fonts/OpenSans-regular.fntdata"/><Relationship Id="rId33" Type="http://schemas.openxmlformats.org/officeDocument/2006/relationships/slide" Target="slides/slide25.xml"/><Relationship Id="rId77" Type="http://schemas.openxmlformats.org/officeDocument/2006/relationships/font" Target="fonts/OpenSans-boldItalic.fntdata"/><Relationship Id="rId32" Type="http://schemas.openxmlformats.org/officeDocument/2006/relationships/slide" Target="slides/slide24.xml"/><Relationship Id="rId76" Type="http://schemas.openxmlformats.org/officeDocument/2006/relationships/font" Target="fonts/OpenSans-italic.fntdata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78" Type="http://customschemas.google.com/relationships/presentationmetadata" Target="metadata"/><Relationship Id="rId71" Type="http://schemas.openxmlformats.org/officeDocument/2006/relationships/font" Target="fonts/QuattrocentoSans-bold.fntdata"/><Relationship Id="rId70" Type="http://schemas.openxmlformats.org/officeDocument/2006/relationships/font" Target="fonts/QuattrocentoSans-regular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Poppins-regular.fntdata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font" Target="fonts/Poppins-italic.fntdata"/><Relationship Id="rId63" Type="http://schemas.openxmlformats.org/officeDocument/2006/relationships/font" Target="fonts/Poppins-bold.fntdata"/><Relationship Id="rId22" Type="http://schemas.openxmlformats.org/officeDocument/2006/relationships/slide" Target="slides/slide14.xml"/><Relationship Id="rId66" Type="http://schemas.openxmlformats.org/officeDocument/2006/relationships/font" Target="fonts/Lato-regular.fntdata"/><Relationship Id="rId21" Type="http://schemas.openxmlformats.org/officeDocument/2006/relationships/slide" Target="slides/slide13.xml"/><Relationship Id="rId65" Type="http://schemas.openxmlformats.org/officeDocument/2006/relationships/font" Target="fonts/Poppins-boldItalic.fntdata"/><Relationship Id="rId24" Type="http://schemas.openxmlformats.org/officeDocument/2006/relationships/slide" Target="slides/slide16.xml"/><Relationship Id="rId68" Type="http://schemas.openxmlformats.org/officeDocument/2006/relationships/font" Target="fonts/Lato-italic.fntdata"/><Relationship Id="rId23" Type="http://schemas.openxmlformats.org/officeDocument/2006/relationships/slide" Target="slides/slide15.xml"/><Relationship Id="rId67" Type="http://schemas.openxmlformats.org/officeDocument/2006/relationships/font" Target="fonts/Lato-bold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Lato-boldItalic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c0d431829f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3c0d431829f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g3c0d431829f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c0d431829f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g3c0d431829f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8" name="Google Shape;408;g3c0d431829f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c0d431829f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3c0d431829f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g3c0d431829f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c0d431829f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3c0d431829f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g3c0d431829f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c0d431829f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3c0d431829f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g3c0d431829f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c0d431829f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3c0d431829f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g3c0d431829f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c0d431829f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3c0d431829f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g3c0d431829f_0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c0d431829f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3c0d431829f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g3c0d431829f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c0d431829f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3c0d431829f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9" name="Google Shape;479;g3c0d431829f_0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c0d431829f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3c0d431829f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g3c0d431829f_0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6d89bc9ca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316d89bc9ca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c0d431829f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3c0d431829f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7" name="Google Shape;497;g3c0d431829f_0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c0d431829f_0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g3c0d431829f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g3c0d431829f_0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c4815d9bb1_0_2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3c4815d9bb1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c4815d9bb1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4" name="Google Shape;524;g3c4815d9bb1_0_2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c4815d9bb1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5" name="Google Shape;545;g3c4815d9bb1_0_2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c4815d9bb1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4" name="Google Shape;554;g3c4815d9bb1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c4815d9bb1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4" name="Google Shape;574;g3c4815d9bb1_0_2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c4815d9bb1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0" name="Google Shape;590;g3c4815d9bb1_0_3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c4815d9bb1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8" name="Google Shape;618;g3c4815d9bb1_0_3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c4815d9bb1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5" name="Google Shape;625;g3c4815d9bb1_0_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16d89bc9ca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g316d89bc9ca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c4815d9bb1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7" name="Google Shape;657;g3c4815d9bb1_0_3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c4815d9bb1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6" name="Google Shape;676;g3c4815d9bb1_0_3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c4815d9bb1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7" name="Google Shape;687;g3c4815d9bb1_0_4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cc4ce3d1a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Transforming forest restoration byproducts and traditional land stewardship into economic opportunity—creating local jobs, supporting artisans, and revitalizing cultural land management practices.</a:t>
            </a:r>
            <a:endParaRPr/>
          </a:p>
        </p:txBody>
      </p:sp>
      <p:sp>
        <p:nvSpPr>
          <p:cNvPr id="697" name="Google Shape;697;g3cc4ce3d1ad_0_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cc4ce3d1ad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3" name="Google Shape;713;g3cc4ce3d1ad_0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cc4ce3d1ad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300"/>
                </a:solidFill>
                <a:latin typeface="Poppins"/>
                <a:ea typeface="Poppins"/>
                <a:cs typeface="Poppins"/>
                <a:sym typeface="Poppins"/>
              </a:rPr>
              <a:t>Collaborated with Cultural Fire Summit earlier this summer, Catalyst Staff informed the selection and acquisition of over 450 additional forested acres (690 total additional acres for the year), </a:t>
            </a:r>
            <a:r>
              <a:rPr lang="en-US" sz="900">
                <a:solidFill>
                  <a:srgbClr val="003300"/>
                </a:solidFill>
                <a:latin typeface="Poppins"/>
                <a:ea typeface="Poppins"/>
                <a:cs typeface="Poppins"/>
                <a:sym typeface="Poppins"/>
              </a:rPr>
              <a:t>Applied for Fire prevention funding (Cal Fire and BIA drafting), RRRISE project is part of our multi-pronged approach to promoting forest health while creating economic opportunities, Tentatively awarded Tribal Wildfire Prevention Funding to build a local Cultural Burn Team.</a:t>
            </a:r>
            <a:endParaRPr sz="1100">
              <a:solidFill>
                <a:srgbClr val="0033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4" name="Google Shape;734;g3cc4ce3d1ad_0_1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c0d431829f_0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9" name="Google Shape;769;g3c0d431829f_0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0" name="Google Shape;770;g3c0d431829f_0_1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cc5b884550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1" name="Google Shape;781;g3cc5b88455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cc5b884550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g3cc5b884550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cc5b88455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3" name="Google Shape;793;g3cc5b88455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3157387dfd_1_5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g23157387dfd_1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cc5b884550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g3cc5b884550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cc5b88455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3" name="Google Shape;803;g3cc5b88455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cc5b88455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8" name="Google Shape;808;g3cc5b88455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cc5b88455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3" name="Google Shape;813;g3cc5b88455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cc5b884550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g3cc5b88455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cc5b884550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g3cc5b884550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cc5b884550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9" name="Google Shape;829;g3cc5b884550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c0d431829f_0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g3c0d431829f_0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5" name="Google Shape;835;g3c0d431829f_0_1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c0d431829f_0_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g3c0d431829f_0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6" name="Google Shape;846;g3c0d431829f_0_1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c0d431829f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7" name="Google Shape;857;g3c0d431829f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8" name="Google Shape;858;g3c0d431829f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c0d431829f_0_2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g3c0d431829f_0_2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3c0d431829f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9" name="Google Shape;869;g3c0d431829f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0" name="Google Shape;870;g3c0d431829f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c0d431829f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g3c0d431829f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2" name="Google Shape;882;g3c0d431829f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42367bbb3c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0" name="Google Shape;890;g342367bbb3c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91" name="Google Shape;891;g342367bbb3c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3157387dfd_1_3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0" name="Google Shape;900;g23157387dfd_1_3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1" name="Google Shape;901;g23157387dfd_1_3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6d89bc9ca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316d89bc9ca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g316d89bc9ca_0_2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3157387dfd_1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23157387dfd_1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6" name="Google Shape;366;g23157387dfd_1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23f5c5de8_0_3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3823f5c5de8_0_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6" name="Google Shape;376;g3823f5c5de8_0_3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c0d431829f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g3c0d431829f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0" name="Google Shape;70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1" showMasterSp="0">
  <p:cSld name="Content with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a3c72fceb_0_1425"/>
          <p:cNvSpPr/>
          <p:nvPr/>
        </p:nvSpPr>
        <p:spPr>
          <a:xfrm>
            <a:off x="0" y="5791198"/>
            <a:ext cx="12192000" cy="106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7a3c72fceb_0_1425"/>
          <p:cNvSpPr/>
          <p:nvPr/>
        </p:nvSpPr>
        <p:spPr>
          <a:xfrm>
            <a:off x="0" y="5215470"/>
            <a:ext cx="12192000" cy="57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7a3c72fceb_0_1425"/>
          <p:cNvSpPr txBox="1"/>
          <p:nvPr>
            <p:ph type="title"/>
          </p:nvPr>
        </p:nvSpPr>
        <p:spPr>
          <a:xfrm>
            <a:off x="620889" y="5232402"/>
            <a:ext cx="10972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27a3c72fceb_0_1425"/>
          <p:cNvSpPr txBox="1"/>
          <p:nvPr>
            <p:ph idx="1" type="body"/>
          </p:nvPr>
        </p:nvSpPr>
        <p:spPr>
          <a:xfrm>
            <a:off x="620889" y="5943075"/>
            <a:ext cx="10972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g27a3c72fceb_0_1425"/>
          <p:cNvSpPr txBox="1"/>
          <p:nvPr>
            <p:ph idx="11" type="ftr"/>
          </p:nvPr>
        </p:nvSpPr>
        <p:spPr>
          <a:xfrm>
            <a:off x="620889" y="6519333"/>
            <a:ext cx="1036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27a3c72fceb_0_1425"/>
          <p:cNvSpPr txBox="1"/>
          <p:nvPr>
            <p:ph idx="12" type="sldNum"/>
          </p:nvPr>
        </p:nvSpPr>
        <p:spPr>
          <a:xfrm>
            <a:off x="11006668" y="6519333"/>
            <a:ext cx="587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g27a3c72fceb_0_1425"/>
          <p:cNvSpPr txBox="1"/>
          <p:nvPr>
            <p:ph idx="2" type="body"/>
          </p:nvPr>
        </p:nvSpPr>
        <p:spPr>
          <a:xfrm>
            <a:off x="0" y="0"/>
            <a:ext cx="12192000" cy="52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2" showMasterSp="0">
  <p:cSld name="Content with Caption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a3c72fceb_0_1433"/>
          <p:cNvSpPr/>
          <p:nvPr/>
        </p:nvSpPr>
        <p:spPr>
          <a:xfrm>
            <a:off x="0" y="5791198"/>
            <a:ext cx="12192000" cy="106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27a3c72fceb_0_1433"/>
          <p:cNvSpPr/>
          <p:nvPr/>
        </p:nvSpPr>
        <p:spPr>
          <a:xfrm>
            <a:off x="0" y="5215470"/>
            <a:ext cx="12192000" cy="57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27a3c72fceb_0_1433"/>
          <p:cNvSpPr txBox="1"/>
          <p:nvPr>
            <p:ph type="title"/>
          </p:nvPr>
        </p:nvSpPr>
        <p:spPr>
          <a:xfrm>
            <a:off x="620889" y="5232402"/>
            <a:ext cx="10972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27a3c72fceb_0_1433"/>
          <p:cNvSpPr txBox="1"/>
          <p:nvPr>
            <p:ph idx="1" type="body"/>
          </p:nvPr>
        </p:nvSpPr>
        <p:spPr>
          <a:xfrm>
            <a:off x="620889" y="5943075"/>
            <a:ext cx="10972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6" name="Google Shape;106;g27a3c72fceb_0_1433"/>
          <p:cNvSpPr txBox="1"/>
          <p:nvPr>
            <p:ph idx="11" type="ftr"/>
          </p:nvPr>
        </p:nvSpPr>
        <p:spPr>
          <a:xfrm>
            <a:off x="620889" y="6519333"/>
            <a:ext cx="1036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7a3c72fceb_0_1433"/>
          <p:cNvSpPr txBox="1"/>
          <p:nvPr>
            <p:ph idx="12" type="sldNum"/>
          </p:nvPr>
        </p:nvSpPr>
        <p:spPr>
          <a:xfrm>
            <a:off x="11006668" y="6519333"/>
            <a:ext cx="587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g27a3c72fceb_0_1433"/>
          <p:cNvSpPr txBox="1"/>
          <p:nvPr>
            <p:ph idx="2" type="body"/>
          </p:nvPr>
        </p:nvSpPr>
        <p:spPr>
          <a:xfrm>
            <a:off x="0" y="0"/>
            <a:ext cx="12192000" cy="52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c4815d9bb1_0_42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7" name="Google Shape;117;g3c4815d9bb1_0_42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8" name="Google Shape;118;g3c4815d9bb1_0_42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c4815d9bb1_0_425"/>
          <p:cNvSpPr txBox="1"/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1" name="Google Shape;121;g3c4815d9bb1_0_425"/>
          <p:cNvSpPr txBox="1"/>
          <p:nvPr>
            <p:ph idx="1" type="subTitle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2" name="Google Shape;122;g3c4815d9bb1_0_42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3" name="Google Shape;123;g3c4815d9bb1_0_42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4" name="Google Shape;124;g3c4815d9bb1_0_42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c4815d9bb1_0_43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7" name="Google Shape;127;g3c4815d9bb1_0_431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28" name="Google Shape;128;g3c4815d9bb1_0_43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9" name="Google Shape;129;g3c4815d9bb1_0_43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0" name="Google Shape;130;g3c4815d9bb1_0_43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c4815d9bb1_0_437"/>
          <p:cNvSpPr txBox="1"/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3" name="Google Shape;133;g3c4815d9bb1_0_437"/>
          <p:cNvSpPr txBox="1"/>
          <p:nvPr>
            <p:ph idx="1" type="body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4" name="Google Shape;134;g3c4815d9bb1_0_437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5" name="Google Shape;135;g3c4815d9bb1_0_437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6" name="Google Shape;136;g3c4815d9bb1_0_437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0fb7ca7525_2_41"/>
          <p:cNvSpPr txBox="1"/>
          <p:nvPr>
            <p:ph idx="1" type="body"/>
          </p:nvPr>
        </p:nvSpPr>
        <p:spPr>
          <a:xfrm>
            <a:off x="1172632" y="1809222"/>
            <a:ext cx="9846600" cy="4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g20fb7ca7525_2_41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g20fb7ca7525_2_41"/>
          <p:cNvSpPr txBox="1"/>
          <p:nvPr>
            <p:ph idx="12" type="sldNum"/>
          </p:nvPr>
        </p:nvSpPr>
        <p:spPr>
          <a:xfrm>
            <a:off x="1172632" y="62804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c4815d9bb1_0_443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9" name="Google Shape;139;g3c4815d9bb1_0_443"/>
          <p:cNvSpPr txBox="1"/>
          <p:nvPr>
            <p:ph idx="1" type="body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40" name="Google Shape;140;g3c4815d9bb1_0_443"/>
          <p:cNvSpPr txBox="1"/>
          <p:nvPr>
            <p:ph idx="2" type="body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41" name="Google Shape;141;g3c4815d9bb1_0_44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2" name="Google Shape;142;g3c4815d9bb1_0_44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3" name="Google Shape;143;g3c4815d9bb1_0_44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4815d9bb1_0_450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6" name="Google Shape;146;g3c4815d9bb1_0_450"/>
          <p:cNvSpPr txBox="1"/>
          <p:nvPr>
            <p:ph idx="1" type="body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147" name="Google Shape;147;g3c4815d9bb1_0_450"/>
          <p:cNvSpPr txBox="1"/>
          <p:nvPr>
            <p:ph idx="2" type="body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48" name="Google Shape;148;g3c4815d9bb1_0_450"/>
          <p:cNvSpPr txBox="1"/>
          <p:nvPr>
            <p:ph idx="3" type="body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149" name="Google Shape;149;g3c4815d9bb1_0_450"/>
          <p:cNvSpPr txBox="1"/>
          <p:nvPr>
            <p:ph idx="4" type="body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50" name="Google Shape;150;g3c4815d9bb1_0_450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1" name="Google Shape;151;g3c4815d9bb1_0_450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2" name="Google Shape;152;g3c4815d9bb1_0_450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c4815d9bb1_0_45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5" name="Google Shape;155;g3c4815d9bb1_0_45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6" name="Google Shape;156;g3c4815d9bb1_0_45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7" name="Google Shape;157;g3c4815d9bb1_0_45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c4815d9bb1_0_464"/>
          <p:cNvSpPr txBox="1"/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0" name="Google Shape;160;g3c4815d9bb1_0_464"/>
          <p:cNvSpPr txBox="1"/>
          <p:nvPr>
            <p:ph idx="1" type="body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92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indent="-3302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11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indent="-3111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indent="-3111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indent="-3111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indent="-3111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indent="-3111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/>
        </p:txBody>
      </p:sp>
      <p:sp>
        <p:nvSpPr>
          <p:cNvPr id="161" name="Google Shape;161;g3c4815d9bb1_0_464"/>
          <p:cNvSpPr txBox="1"/>
          <p:nvPr>
            <p:ph idx="2" type="body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62" name="Google Shape;162;g3c4815d9bb1_0_464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3" name="Google Shape;163;g3c4815d9bb1_0_464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4" name="Google Shape;164;g3c4815d9bb1_0_464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c4815d9bb1_0_471"/>
          <p:cNvSpPr txBox="1"/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7" name="Google Shape;167;g3c4815d9bb1_0_471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g3c4815d9bb1_0_471"/>
          <p:cNvSpPr txBox="1"/>
          <p:nvPr>
            <p:ph idx="1" type="body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69" name="Google Shape;169;g3c4815d9bb1_0_47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0" name="Google Shape;170;g3c4815d9bb1_0_47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1" name="Google Shape;171;g3c4815d9bb1_0_47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c4815d9bb1_0_478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4" name="Google Shape;174;g3c4815d9bb1_0_478"/>
          <p:cNvSpPr txBox="1"/>
          <p:nvPr>
            <p:ph idx="1" type="body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75" name="Google Shape;175;g3c4815d9bb1_0_478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6" name="Google Shape;176;g3c4815d9bb1_0_478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7" name="Google Shape;177;g3c4815d9bb1_0_478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c4815d9bb1_0_484"/>
          <p:cNvSpPr txBox="1"/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80" name="Google Shape;180;g3c4815d9bb1_0_484"/>
          <p:cNvSpPr txBox="1"/>
          <p:nvPr>
            <p:ph idx="1" type="body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81" name="Google Shape;181;g3c4815d9bb1_0_484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82" name="Google Shape;182;g3c4815d9bb1_0_484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83" name="Google Shape;183;g3c4815d9bb1_0_484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c4ce3d1ad_0_22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3cc4ce3d1ad_0_22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3" name="Google Shape;193;g3cc4ce3d1ad_0_2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3cc4ce3d1ad_0_2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g3cc4ce3d1ad_0_2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cc4ce3d1ad_0_2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cc4ce3d1ad_0_22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g3cc4ce3d1ad_0_2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3cc4ce3d1ad_0_2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cc4ce3d1ad_0_2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cc4ce3d1ad_0_235"/>
          <p:cNvSpPr txBox="1"/>
          <p:nvPr>
            <p:ph idx="1" type="body"/>
          </p:nvPr>
        </p:nvSpPr>
        <p:spPr>
          <a:xfrm>
            <a:off x="1172632" y="1809222"/>
            <a:ext cx="9846600" cy="4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g3cc4ce3d1ad_0_235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g3cc4ce3d1ad_0_235"/>
          <p:cNvSpPr txBox="1"/>
          <p:nvPr>
            <p:ph idx="12" type="sldNum"/>
          </p:nvPr>
        </p:nvSpPr>
        <p:spPr>
          <a:xfrm>
            <a:off x="1172632" y="62804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Two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0fb7ca7525_2_112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4400"/>
              <a:buFont typeface="Calibri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g20fb7ca7525_2_112"/>
          <p:cNvSpPr txBox="1"/>
          <p:nvPr>
            <p:ph idx="1" type="body"/>
          </p:nvPr>
        </p:nvSpPr>
        <p:spPr>
          <a:xfrm>
            <a:off x="1172631" y="1808691"/>
            <a:ext cx="4686300" cy="4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g20fb7ca7525_2_112"/>
          <p:cNvSpPr txBox="1"/>
          <p:nvPr>
            <p:ph idx="12" type="sldNum"/>
          </p:nvPr>
        </p:nvSpPr>
        <p:spPr>
          <a:xfrm>
            <a:off x="1172632" y="62804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g20fb7ca7525_2_112"/>
          <p:cNvSpPr txBox="1"/>
          <p:nvPr>
            <p:ph idx="2" type="body"/>
          </p:nvPr>
        </p:nvSpPr>
        <p:spPr>
          <a:xfrm>
            <a:off x="6333065" y="1808690"/>
            <a:ext cx="4686300" cy="4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cc4ce3d1ad_0_23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3cc4ce3d1ad_0_23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9" name="Google Shape;209;g3cc4ce3d1ad_0_23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3cc4ce3d1ad_0_23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g3cc4ce3d1ad_0_2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cc4ce3d1ad_0_2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3cc4ce3d1ad_0_24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g3cc4ce3d1ad_0_24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g3cc4ce3d1ad_0_2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3cc4ce3d1ad_0_2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g3cc4ce3d1ad_0_2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cc4ce3d1ad_0_252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3cc4ce3d1ad_0_252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2" name="Google Shape;222;g3cc4ce3d1ad_0_252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g3cc4ce3d1ad_0_252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4" name="Google Shape;224;g3cc4ce3d1ad_0_252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g3cc4ce3d1ad_0_25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3cc4ce3d1ad_0_25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3cc4ce3d1ad_0_2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c4ce3d1ad_0_26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g3cc4ce3d1ad_0_26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g3cc4ce3d1ad_0_26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g3cc4ce3d1ad_0_2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cc4ce3d1ad_0_2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3cc4ce3d1ad_0_2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g3cc4ce3d1ad_0_2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cc4ce3d1ad_0_27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g3cc4ce3d1ad_0_270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40" name="Google Shape;240;g3cc4ce3d1ad_0_270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1" name="Google Shape;241;g3cc4ce3d1ad_0_27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g3cc4ce3d1ad_0_27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g3cc4ce3d1ad_0_2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cc4ce3d1ad_0_27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g3cc4ce3d1ad_0_277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g3cc4ce3d1ad_0_27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8" name="Google Shape;248;g3cc4ce3d1ad_0_27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g3cc4ce3d1ad_0_27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g3cc4ce3d1ad_0_27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cc4ce3d1ad_0_28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3cc4ce3d1ad_0_28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g3cc4ce3d1ad_0_28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g3cc4ce3d1ad_0_28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3cc4ce3d1ad_0_28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cc4ce3d1ad_0_290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g3cc4ce3d1ad_0_290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g3cc4ce3d1ad_0_29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g3cc4ce3d1ad_0_2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g3cc4ce3d1ad_0_2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cc5b884550_0_13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269" name="Google Shape;269;g3cc5b884550_0_13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70" name="Google Shape;270;g3cc5b884550_0_13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cc5b884550_0_14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3" name="Google Shape;273;g3cc5b884550_0_14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74" name="Google Shape;274;g3cc5b884550_0_14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cc5b884550_0_147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7" name="Google Shape;277;g3cc5b884550_0_14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cc5b884550_0_15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0" name="Google Shape;280;g3cc5b884550_0_15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1" name="Google Shape;281;g3cc5b884550_0_15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2" name="Google Shape;282;g3cc5b884550_0_15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cc5b884550_0_15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5" name="Google Shape;285;g3cc5b884550_0_15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cc5b884550_0_15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88" name="Google Shape;288;g3cc5b884550_0_15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9" name="Google Shape;289;g3cc5b884550_0_15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cc5b884550_0_16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292" name="Google Shape;292;g3cc5b884550_0_16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cc5b884550_0_16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3cc5b884550_0_16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96" name="Google Shape;296;g3cc5b884550_0_16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7" name="Google Shape;297;g3cc5b884550_0_16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98" name="Google Shape;298;g3cc5b884550_0_16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cc5b884550_0_17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301" name="Google Shape;301;g3cc5b884550_0_17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cc5b884550_0_17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g3cc5b884550_0_17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5" name="Google Shape;305;g3cc5b884550_0_17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cc5b884550_0_17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c4815d9bb1_0_415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g3c4815d9bb1_0_415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925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g3c4815d9bb1_0_41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g3c4815d9bb1_0_41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g3c4815d9bb1_0_41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c4ce3d1ad_0_2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Google Shape;186;g3cc4ce3d1ad_0_21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g3cc4ce3d1ad_0_2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g3cc4ce3d1ad_0_2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g3cc4ce3d1ad_0_2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cc5b884550_0_13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g3cc5b884550_0_13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g3cc5b884550_0_13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1.jpg"/><Relationship Id="rId5" Type="http://schemas.openxmlformats.org/officeDocument/2006/relationships/image" Target="../media/image18.jpg"/><Relationship Id="rId6" Type="http://schemas.openxmlformats.org/officeDocument/2006/relationships/image" Target="../media/image9.jpg"/><Relationship Id="rId7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26.jpg"/><Relationship Id="rId9" Type="http://schemas.openxmlformats.org/officeDocument/2006/relationships/image" Target="../media/image35.png"/><Relationship Id="rId5" Type="http://schemas.openxmlformats.org/officeDocument/2006/relationships/image" Target="../media/image19.jpg"/><Relationship Id="rId6" Type="http://schemas.openxmlformats.org/officeDocument/2006/relationships/image" Target="../media/image29.png"/><Relationship Id="rId7" Type="http://schemas.openxmlformats.org/officeDocument/2006/relationships/image" Target="../media/image24.jpg"/><Relationship Id="rId8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31.jpg"/><Relationship Id="rId5" Type="http://schemas.openxmlformats.org/officeDocument/2006/relationships/image" Target="../media/image13.jpg"/><Relationship Id="rId6" Type="http://schemas.openxmlformats.org/officeDocument/2006/relationships/image" Target="../media/image34.png"/><Relationship Id="rId7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21.jpg"/><Relationship Id="rId5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native-land.ca/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crp.humboldt.edu/catalyst-projects/del-norte-center-performing-arts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23.png"/><Relationship Id="rId6" Type="http://schemas.openxmlformats.org/officeDocument/2006/relationships/hyperlink" Target="https://ccrp.humboldt.edu/catalyst-projects/carving-a-legacy" TargetMode="External"/><Relationship Id="rId7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61.png"/><Relationship Id="rId5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Relationship Id="rId4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42.png"/><Relationship Id="rId5" Type="http://schemas.openxmlformats.org/officeDocument/2006/relationships/image" Target="../media/image49.png"/><Relationship Id="rId6" Type="http://schemas.openxmlformats.org/officeDocument/2006/relationships/image" Target="../media/image37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66.jpg"/><Relationship Id="rId6" Type="http://schemas.openxmlformats.org/officeDocument/2006/relationships/image" Target="../media/image87.png"/><Relationship Id="rId7" Type="http://schemas.openxmlformats.org/officeDocument/2006/relationships/image" Target="../media/image54.jp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53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5.png"/><Relationship Id="rId4" Type="http://schemas.openxmlformats.org/officeDocument/2006/relationships/image" Target="../media/image56.jpg"/><Relationship Id="rId9" Type="http://schemas.openxmlformats.org/officeDocument/2006/relationships/image" Target="../media/image62.png"/><Relationship Id="rId5" Type="http://schemas.openxmlformats.org/officeDocument/2006/relationships/image" Target="../media/image57.jpg"/><Relationship Id="rId6" Type="http://schemas.openxmlformats.org/officeDocument/2006/relationships/image" Target="../media/image69.jpg"/><Relationship Id="rId7" Type="http://schemas.openxmlformats.org/officeDocument/2006/relationships/image" Target="../media/image59.png"/><Relationship Id="rId8" Type="http://schemas.openxmlformats.org/officeDocument/2006/relationships/image" Target="../media/image5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Relationship Id="rId4" Type="http://schemas.openxmlformats.org/officeDocument/2006/relationships/image" Target="../media/image70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55.jpg"/><Relationship Id="rId8" Type="http://schemas.openxmlformats.org/officeDocument/2006/relationships/image" Target="../media/image6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-WgxfugOtAY&amp;ab_channel=hsunas" TargetMode="External"/><Relationship Id="rId4" Type="http://schemas.openxmlformats.org/officeDocument/2006/relationships/hyperlink" Target="https://www.youtube.com/watch?v=-WgxfugOtAY&amp;ab_channel=hsunas" TargetMode="External"/><Relationship Id="rId5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png"/><Relationship Id="rId4" Type="http://schemas.openxmlformats.org/officeDocument/2006/relationships/image" Target="../media/image79.png"/><Relationship Id="rId5" Type="http://schemas.openxmlformats.org/officeDocument/2006/relationships/image" Target="../media/image7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png"/><Relationship Id="rId4" Type="http://schemas.openxmlformats.org/officeDocument/2006/relationships/image" Target="../media/image7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4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7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png"/><Relationship Id="rId4" Type="http://schemas.openxmlformats.org/officeDocument/2006/relationships/image" Target="../media/image86.png"/><Relationship Id="rId5" Type="http://schemas.openxmlformats.org/officeDocument/2006/relationships/image" Target="../media/image78.png"/><Relationship Id="rId6" Type="http://schemas.openxmlformats.org/officeDocument/2006/relationships/image" Target="../media/image90.png"/><Relationship Id="rId7" Type="http://schemas.openxmlformats.org/officeDocument/2006/relationships/image" Target="../media/image75.png"/><Relationship Id="rId8" Type="http://schemas.openxmlformats.org/officeDocument/2006/relationships/image" Target="../media/image1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4.jpg"/><Relationship Id="rId4" Type="http://schemas.openxmlformats.org/officeDocument/2006/relationships/image" Target="../media/image75.png"/><Relationship Id="rId5" Type="http://schemas.openxmlformats.org/officeDocument/2006/relationships/image" Target="../media/image90.png"/><Relationship Id="rId6" Type="http://schemas.openxmlformats.org/officeDocument/2006/relationships/image" Target="../media/image82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8.png"/><Relationship Id="rId10" Type="http://schemas.openxmlformats.org/officeDocument/2006/relationships/image" Target="../media/image93.png"/><Relationship Id="rId13" Type="http://schemas.openxmlformats.org/officeDocument/2006/relationships/image" Target="../media/image90.png"/><Relationship Id="rId12" Type="http://schemas.openxmlformats.org/officeDocument/2006/relationships/image" Target="../media/image113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png"/><Relationship Id="rId4" Type="http://schemas.openxmlformats.org/officeDocument/2006/relationships/image" Target="../media/image84.jpg"/><Relationship Id="rId9" Type="http://schemas.openxmlformats.org/officeDocument/2006/relationships/image" Target="../media/image95.png"/><Relationship Id="rId14" Type="http://schemas.openxmlformats.org/officeDocument/2006/relationships/image" Target="../media/image112.png"/><Relationship Id="rId5" Type="http://schemas.openxmlformats.org/officeDocument/2006/relationships/image" Target="../media/image75.png"/><Relationship Id="rId6" Type="http://schemas.openxmlformats.org/officeDocument/2006/relationships/image" Target="../media/image88.png"/><Relationship Id="rId7" Type="http://schemas.openxmlformats.org/officeDocument/2006/relationships/image" Target="../media/image91.png"/><Relationship Id="rId8" Type="http://schemas.openxmlformats.org/officeDocument/2006/relationships/image" Target="../media/image10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dellarte.com/intro-to-healthcare-clown/" TargetMode="External"/><Relationship Id="rId4" Type="http://schemas.openxmlformats.org/officeDocument/2006/relationships/image" Target="../media/image96.jpg"/><Relationship Id="rId5" Type="http://schemas.openxmlformats.org/officeDocument/2006/relationships/image" Target="../media/image104.png"/><Relationship Id="rId6" Type="http://schemas.openxmlformats.org/officeDocument/2006/relationships/hyperlink" Target="https://www.northcoastgrowersassociation.org/ncfsn.html" TargetMode="External"/><Relationship Id="rId7" Type="http://schemas.openxmlformats.org/officeDocument/2006/relationships/hyperlink" Target="https://www.northcoastgrowersassociation.org/ncfsn.html" TargetMode="External"/><Relationship Id="rId8" Type="http://schemas.openxmlformats.org/officeDocument/2006/relationships/image" Target="../media/image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9.png"/><Relationship Id="rId4" Type="http://schemas.openxmlformats.org/officeDocument/2006/relationships/hyperlink" Target="https://www.northcoastsbdc.org/event/creative-biz-series/" TargetMode="External"/><Relationship Id="rId5" Type="http://schemas.openxmlformats.org/officeDocument/2006/relationships/image" Target="../media/image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eventbrite.com/e/california-outdoor-recreation-partnerships-9th-annual-sacramento-summit-tickets-1980120985170" TargetMode="External"/><Relationship Id="rId4" Type="http://schemas.openxmlformats.org/officeDocument/2006/relationships/image" Target="../media/image116.png"/><Relationship Id="rId5" Type="http://schemas.openxmlformats.org/officeDocument/2006/relationships/image" Target="../media/image117.jpg"/><Relationship Id="rId6" Type="http://schemas.openxmlformats.org/officeDocument/2006/relationships/hyperlink" Target="https://www.caforthearts.org/accm-2026" TargetMode="External"/><Relationship Id="rId7" Type="http://schemas.openxmlformats.org/officeDocument/2006/relationships/image" Target="../media/image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png"/><Relationship Id="rId4" Type="http://schemas.openxmlformats.org/officeDocument/2006/relationships/hyperlink" Target="https://thegreatredwoodtrail.org/great-redwood-trail/" TargetMode="External"/><Relationship Id="rId5" Type="http://schemas.openxmlformats.org/officeDocument/2006/relationships/image" Target="../media/image111.png"/><Relationship Id="rId6" Type="http://schemas.openxmlformats.org/officeDocument/2006/relationships/hyperlink" Target="https://www.humboldt.edu/applied-health/ca-outdoor-economy" TargetMode="External"/><Relationship Id="rId7" Type="http://schemas.openxmlformats.org/officeDocument/2006/relationships/image" Target="../media/image10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.png"/><Relationship Id="rId4" Type="http://schemas.openxmlformats.org/officeDocument/2006/relationships/image" Target="../media/image11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png"/><Relationship Id="rId4" Type="http://schemas.openxmlformats.org/officeDocument/2006/relationships/image" Target="../media/image11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.png"/><Relationship Id="rId4" Type="http://schemas.openxmlformats.org/officeDocument/2006/relationships/hyperlink" Target="https://docs.google.com/spreadsheets/d/1y4K9GNke6ra6kdYUxNvRGIjf1z-q0Rq-/edit?gid=396711032#gid=396711032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hyperlink" Target="https://ccrp.humboldt.edu/catalyst-projects/del-norte-center-performing-arts" TargetMode="External"/><Relationship Id="rId5" Type="http://schemas.openxmlformats.org/officeDocument/2006/relationships/hyperlink" Target="https://ccrp.humboldt.edu/catalyst-projects/carving-a-legacy" TargetMode="External"/><Relationship Id="rId6" Type="http://schemas.openxmlformats.org/officeDocument/2006/relationships/hyperlink" Target="https://docs.google.com/spreadsheets/d/1y4K9GNke6ra6kdYUxNvRGIjf1z-q0Rq-/edit?usp=sharing&amp;ouid=107980898701970692091&amp;rtpof=true&amp;sd=true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mcusercontent.com/cdeed6553a5c30032a86af95c/files/f8df653d-30d8-11c0-9d51-e9fca9ac06ba/RRRISE_Semi_Annual_Report_July_ndash_December_2025_FINAL_.pdf" TargetMode="External"/><Relationship Id="rId4" Type="http://schemas.openxmlformats.org/officeDocument/2006/relationships/hyperlink" Target="mailto:ccrp@humboldt.edu" TargetMode="External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mailto:jasleen@capitolimpact.org" TargetMode="External"/><Relationship Id="rId10" Type="http://schemas.openxmlformats.org/officeDocument/2006/relationships/hyperlink" Target="mailto:cristina@capitolimpact.org" TargetMode="External"/><Relationship Id="rId13" Type="http://schemas.openxmlformats.org/officeDocument/2006/relationships/hyperlink" Target="https://docs.google.com/forms/d/e/1FAIpQLSdatdaahnkLX7vo_HbdohIhxArV1X1BOFPhckN9pjZa278l1Q/viewform" TargetMode="External"/><Relationship Id="rId12" Type="http://schemas.openxmlformats.org/officeDocument/2006/relationships/hyperlink" Target="https://ccrp.humboldt.edu/sector-tabl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calder.johnson@gmail.com" TargetMode="External"/><Relationship Id="rId4" Type="http://schemas.openxmlformats.org/officeDocument/2006/relationships/hyperlink" Target="mailto:RRRISE@nchiin.org" TargetMode="External"/><Relationship Id="rId9" Type="http://schemas.openxmlformats.org/officeDocument/2006/relationships/hyperlink" Target="mailto:annie@capitolimpact.org" TargetMode="External"/><Relationship Id="rId14" Type="http://schemas.openxmlformats.org/officeDocument/2006/relationships/image" Target="../media/image6.png"/><Relationship Id="rId5" Type="http://schemas.openxmlformats.org/officeDocument/2006/relationships/hyperlink" Target="mailto:mmarshall@bluelakerancheria-nsn.gov" TargetMode="External"/><Relationship Id="rId6" Type="http://schemas.openxmlformats.org/officeDocument/2006/relationships/hyperlink" Target="mailto:paloma@westcenter.org" TargetMode="External"/><Relationship Id="rId7" Type="http://schemas.openxmlformats.org/officeDocument/2006/relationships/hyperlink" Target="mailto:aspen@westcenter.org" TargetMode="External"/><Relationship Id="rId8" Type="http://schemas.openxmlformats.org/officeDocument/2006/relationships/hyperlink" Target="mailto:sarah@westcenter.or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"/>
          <p:cNvSpPr/>
          <p:nvPr/>
        </p:nvSpPr>
        <p:spPr>
          <a:xfrm>
            <a:off x="0" y="1567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"/>
          <p:cNvPicPr preferRelativeResize="0"/>
          <p:nvPr/>
        </p:nvPicPr>
        <p:blipFill rotWithShape="1">
          <a:blip r:embed="rId3">
            <a:alphaModFix/>
          </a:blip>
          <a:srcRect b="9991" l="0" r="0" t="5620"/>
          <a:stretch/>
        </p:blipFill>
        <p:spPr>
          <a:xfrm flipH="1">
            <a:off x="-55525" y="0"/>
            <a:ext cx="12303048" cy="69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"/>
          <p:cNvSpPr txBox="1"/>
          <p:nvPr/>
        </p:nvSpPr>
        <p:spPr>
          <a:xfrm>
            <a:off x="1115850" y="2659410"/>
            <a:ext cx="9960300" cy="1650300"/>
          </a:xfrm>
          <a:prstGeom prst="rect">
            <a:avLst/>
          </a:prstGeom>
          <a:solidFill>
            <a:schemeClr val="lt1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February </a:t>
            </a:r>
            <a:r>
              <a:rPr b="1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b="1"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r>
              <a:rPr b="1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202</a:t>
            </a:r>
            <a:r>
              <a:rPr b="1"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b="1" i="0" sz="2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Redwood Region RISE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(Resilient Inclusive Sustainable Economy)</a:t>
            </a: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Quarterly Collaborative Meeting (Zoom)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chemeClr val="dk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5" name="Google Shape;315;p1"/>
          <p:cNvSpPr txBox="1"/>
          <p:nvPr/>
        </p:nvSpPr>
        <p:spPr>
          <a:xfrm>
            <a:off x="2720657" y="4827959"/>
            <a:ext cx="6658800" cy="572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More: </a:t>
            </a:r>
            <a:r>
              <a:rPr b="1" i="1" lang="en-US" sz="2800" u="none" cap="none" strike="noStrike">
                <a:solidFill>
                  <a:srgbClr val="FEC526"/>
                </a:solidFill>
                <a:latin typeface="Poppins"/>
                <a:ea typeface="Poppins"/>
                <a:cs typeface="Poppins"/>
                <a:sym typeface="Poppins"/>
              </a:rPr>
              <a:t>bit.ly/Redwood-RISE</a:t>
            </a:r>
            <a:endParaRPr b="1" i="0" sz="900" u="none" cap="none" strike="noStrike">
              <a:solidFill>
                <a:srgbClr val="FEC52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6" name="Google Shape;31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662" y="294087"/>
            <a:ext cx="4908114" cy="162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4450" y="350100"/>
            <a:ext cx="5677225" cy="150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c0d431829f_0_9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g3c0d431829f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c0d431829f_0_9"/>
          <p:cNvSpPr txBox="1"/>
          <p:nvPr/>
        </p:nvSpPr>
        <p:spPr>
          <a:xfrm>
            <a:off x="414825" y="1454275"/>
            <a:ext cx="2942100" cy="9198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Working Lands &amp;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Blue Economy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0" name="Google Shape;400;g3c0d431829f_0_9"/>
          <p:cNvSpPr txBox="1"/>
          <p:nvPr/>
        </p:nvSpPr>
        <p:spPr>
          <a:xfrm>
            <a:off x="3490525" y="1454275"/>
            <a:ext cx="2942100" cy="9198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Renewable Energy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1" name="Google Shape;401;g3c0d431829f_0_9"/>
          <p:cNvSpPr txBox="1"/>
          <p:nvPr/>
        </p:nvSpPr>
        <p:spPr>
          <a:xfrm>
            <a:off x="6099175" y="1454275"/>
            <a:ext cx="2942100" cy="9198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Health &amp; 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Caregiving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2" name="Google Shape;402;g3c0d431829f_0_9"/>
          <p:cNvSpPr txBox="1"/>
          <p:nvPr/>
        </p:nvSpPr>
        <p:spPr>
          <a:xfrm>
            <a:off x="8638500" y="1454275"/>
            <a:ext cx="2942100" cy="9198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Arts &amp; Culture,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Tourism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3" name="Google Shape;403;g3c0d431829f_0_9" title="placemat-final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5950" y="2446625"/>
            <a:ext cx="7280099" cy="40685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4" name="Google Shape;404;g3c0d431829f_0_9"/>
          <p:cNvSpPr txBox="1"/>
          <p:nvPr/>
        </p:nvSpPr>
        <p:spPr>
          <a:xfrm>
            <a:off x="2061300" y="461925"/>
            <a:ext cx="8069400" cy="9198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RRRISE Priority Sectors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c0d431829f_0_21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g3c0d431829f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3c0d431829f_0_21" title="Redwoods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825" y="497425"/>
            <a:ext cx="5050350" cy="3366900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3" name="Google Shape;413;g3c0d431829f_0_21" title="Smith River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8400" y="366062"/>
            <a:ext cx="5050350" cy="3366938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4" name="Google Shape;414;g3c0d431829f_0_21" title="Clear Lake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93039" y="3635663"/>
            <a:ext cx="4662113" cy="2620101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5" name="Google Shape;415;g3c0d431829f_0_21" title="NorthCoast1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93088" y="3436825"/>
            <a:ext cx="2786425" cy="3017775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c0d431829f_0_31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g3c0d431829f_0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c0d431829f_0_31" title="Filming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51" y="824452"/>
            <a:ext cx="3183975" cy="2547186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4" name="Google Shape;424;g3c0d431829f_0_31" title="Poster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61028" y="391275"/>
            <a:ext cx="2443627" cy="3054528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5" name="Google Shape;425;g3c0d431829f_0_31" title="Eureka Street Art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27675" y="263325"/>
            <a:ext cx="5054325" cy="3669425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6" name="Google Shape;426;g3c0d431829f_0_31" title="NorthernNights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7000" y="3280675"/>
            <a:ext cx="3502700" cy="2332856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7" name="Google Shape;427;g3c0d431829f_0_31" title="DG2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61026" y="3691823"/>
            <a:ext cx="4431075" cy="2696100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8" name="Google Shape;428;g3c0d431829f_0_31" title="DirtGlitter1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86725" y="3179264"/>
            <a:ext cx="3717930" cy="1861474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c0d431829f_0_43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g3c0d431829f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23505"/>
            <a:ext cx="1426002" cy="9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c0d431829f_0_43" title="Potleaf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3601" y="655400"/>
            <a:ext cx="4311949" cy="2848776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7" name="Google Shape;437;g3c0d431829f_0_43" title="WineryLakeCounty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2495" y="530925"/>
            <a:ext cx="5217198" cy="3479824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8" name="Google Shape;438;g3c0d431829f_0_43" title="Humboldt Fog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75550" y="3180050"/>
            <a:ext cx="2916949" cy="2916949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9" name="Google Shape;439;g3c0d431829f_0_43" title="BeachMeditation.jpeg"/>
          <p:cNvPicPr preferRelativeResize="0"/>
          <p:nvPr/>
        </p:nvPicPr>
        <p:blipFill rotWithShape="1">
          <a:blip r:embed="rId7">
            <a:alphaModFix/>
          </a:blip>
          <a:srcRect b="16888" l="0" r="0" t="0"/>
          <a:stretch/>
        </p:blipFill>
        <p:spPr>
          <a:xfrm>
            <a:off x="5152175" y="3389875"/>
            <a:ext cx="5146849" cy="2633901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c0d431829f_0_53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g3c0d431829f_0_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3c0d431829f_0_53" title="Maiya-Rainer_traditional-Yurok-redwood-canoe_web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5925" y="1441237"/>
            <a:ext cx="6170427" cy="39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3c0d431829f_0_53" title="Pomo1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625" y="499950"/>
            <a:ext cx="5757600" cy="4063517"/>
          </a:xfrm>
          <a:prstGeom prst="rect">
            <a:avLst/>
          </a:prstGeom>
          <a:noFill/>
          <a:ln cap="flat" cmpd="sng" w="9525">
            <a:solidFill>
              <a:srgbClr val="2F2F2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c0d431829f_0_61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g3c0d431829f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3c0d431829f_0_61"/>
          <p:cNvSpPr txBox="1"/>
          <p:nvPr/>
        </p:nvSpPr>
        <p:spPr>
          <a:xfrm>
            <a:off x="593725" y="404075"/>
            <a:ext cx="725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STRENGTHS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7" name="Google Shape;457;g3c0d431829f_0_61"/>
          <p:cNvSpPr txBox="1"/>
          <p:nvPr/>
        </p:nvSpPr>
        <p:spPr>
          <a:xfrm>
            <a:off x="786100" y="1228775"/>
            <a:ext cx="9084600" cy="42210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vibrant mix of outdoor and cultural offerings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Previous history of a burgeoning tourism economy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Strong institutions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famous and well-known ‘Out-of-the-Zone’ filming location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Creative and collaborative individuals and organizations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Core regional values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c0d431829f_0_69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g3c0d431829f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c0d431829f_0_69"/>
          <p:cNvSpPr txBox="1"/>
          <p:nvPr/>
        </p:nvSpPr>
        <p:spPr>
          <a:xfrm>
            <a:off x="593725" y="404075"/>
            <a:ext cx="725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WEAKNESSES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6" name="Google Shape;466;g3c0d431829f_0_69"/>
          <p:cNvSpPr txBox="1"/>
          <p:nvPr/>
        </p:nvSpPr>
        <p:spPr>
          <a:xfrm>
            <a:off x="786100" y="1228775"/>
            <a:ext cx="9084600" cy="47553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Undefined regional identity and branding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Infrastructure/products have decayed over time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Organizations and individuals are stretched thin and resource-scarce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Film &amp; TV production lacks infrastructure to attract more projects/investment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Ambivalent attitudes towards sector development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Work is needed to ensure high-quality careers are consistent across the sector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c0d431829f_0_77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g3c0d431829f_0_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c0d431829f_0_77"/>
          <p:cNvSpPr txBox="1"/>
          <p:nvPr/>
        </p:nvSpPr>
        <p:spPr>
          <a:xfrm>
            <a:off x="593725" y="404075"/>
            <a:ext cx="725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THREATS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5" name="Google Shape;475;g3c0d431829f_0_77"/>
          <p:cNvSpPr txBox="1"/>
          <p:nvPr/>
        </p:nvSpPr>
        <p:spPr>
          <a:xfrm>
            <a:off x="786100" y="1228775"/>
            <a:ext cx="9084600" cy="47553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Headwinds in international tourism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Challenging economic conditions for small business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Climate change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Ongoing threats to the California Film &amp; TV industry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Concentration of public/private investment in established destinations/metro areas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Low levels of state investment overall in Arts &amp; Culture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Lack of a coherent state strategy on Outdoor Recreation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c0d431829f_0_85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g3c0d431829f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3c0d431829f_0_85"/>
          <p:cNvSpPr txBox="1"/>
          <p:nvPr/>
        </p:nvSpPr>
        <p:spPr>
          <a:xfrm>
            <a:off x="593725" y="404075"/>
            <a:ext cx="725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OPPORTUNITIES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4" name="Google Shape;484;g3c0d431829f_0_85"/>
          <p:cNvSpPr txBox="1"/>
          <p:nvPr/>
        </p:nvSpPr>
        <p:spPr>
          <a:xfrm>
            <a:off x="786100" y="1228775"/>
            <a:ext cx="9084600" cy="47553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National/state-wide tourism is a growth opportunity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Small business growth revitalizes main streets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Tourism growth contributes to a ‘visit-move-work’ pipeline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More Film &amp; TV projects may move ‘out-of-the-zone’, presenting a capture opportunity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Relatively nascent development across elements (branding, infrastructure, product) is an opportunity for strategic growth in accordance with core values, moving towards a model of </a:t>
            </a: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REGENERATIVE TRAVEL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c0d431829f_0_93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g3c0d431829f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3c0d431829f_0_93"/>
          <p:cNvSpPr txBox="1"/>
          <p:nvPr/>
        </p:nvSpPr>
        <p:spPr>
          <a:xfrm>
            <a:off x="593725" y="404075"/>
            <a:ext cx="105276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is REGENERATIVE TRAVEL?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3" name="Google Shape;493;g3c0d431829f_0_93"/>
          <p:cNvSpPr txBox="1"/>
          <p:nvPr/>
        </p:nvSpPr>
        <p:spPr>
          <a:xfrm>
            <a:off x="786100" y="1228775"/>
            <a:ext cx="9084600" cy="47553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Move beyond definitions of ‘sustainability’ </a:t>
            </a: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(minimize impacts)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 ‘regeneration’ </a:t>
            </a: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(virtuous cycles)</a:t>
            </a:r>
            <a:endParaRPr b="0" i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Virtuous cycles should promote ecological restoration, small-business growth, and community revitalization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Regenerative Travel is already aligned with core regional values and strengths, as well as growth niches in the tourism industry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“Honored guests, welcomed to a place well-loved by those who live there, leaving it better than when they arrived”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6d89bc9ca_0_1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316d89bc9ca_0_1"/>
          <p:cNvSpPr txBox="1"/>
          <p:nvPr>
            <p:ph idx="1" type="body"/>
          </p:nvPr>
        </p:nvSpPr>
        <p:spPr>
          <a:xfrm>
            <a:off x="507000" y="1443338"/>
            <a:ext cx="11178000" cy="3162000"/>
          </a:xfrm>
          <a:prstGeom prst="rect">
            <a:avLst/>
          </a:prstGeom>
          <a:solidFill>
            <a:srgbClr val="FFFFFF">
              <a:alpha val="6470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You have arrived at the 2026, Q1 </a:t>
            </a: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Quarterly Collaborative Meeting </a:t>
            </a:r>
            <a:br>
              <a:rPr b="1" lang="en-US" sz="2500">
                <a:latin typeface="Poppins"/>
                <a:ea typeface="Poppins"/>
                <a:cs typeface="Poppins"/>
                <a:sym typeface="Poppins"/>
              </a:rPr>
            </a:b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of </a:t>
            </a: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Redwood Region RISE’s</a:t>
            </a: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 Implementation Phase. 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Today’s theme is </a:t>
            </a:r>
            <a:r>
              <a:rPr b="1" i="1" lang="en-US" sz="2500">
                <a:latin typeface="Poppins"/>
                <a:ea typeface="Poppins"/>
                <a:cs typeface="Poppins"/>
                <a:sym typeface="Poppins"/>
              </a:rPr>
              <a:t>Arts, Culture, and Tourism</a:t>
            </a:r>
            <a:endParaRPr b="1" i="1"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i="1"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Please introduce yourself in the chat–name, affiliation (if applicable) and where you are zooming in from: </a:t>
            </a:r>
            <a:r>
              <a:rPr lang="en-US" sz="25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https://native-land.ca/</a:t>
            </a:r>
            <a:endParaRPr b="1" i="1"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5" name="Google Shape;325;g316d89bc9ca_0_1"/>
          <p:cNvSpPr txBox="1"/>
          <p:nvPr/>
        </p:nvSpPr>
        <p:spPr>
          <a:xfrm>
            <a:off x="419150" y="4793300"/>
            <a:ext cx="11357100" cy="11682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600">
                <a:solidFill>
                  <a:srgbClr val="FEC526"/>
                </a:solidFill>
                <a:latin typeface="Poppins"/>
                <a:ea typeface="Poppins"/>
                <a:cs typeface="Poppins"/>
                <a:sym typeface="Poppins"/>
              </a:rPr>
              <a:t>What's a hobby or creative outlet you enjoy?</a:t>
            </a:r>
            <a:br>
              <a:rPr b="1" lang="en-US" sz="2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000" u="none" cap="none" strike="noStrike">
              <a:solidFill>
                <a:srgbClr val="EAE5C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lang="en-US" sz="25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Let us know in the comments!</a:t>
            </a:r>
            <a:endParaRPr b="0" sz="6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g316d89bc9ca_0_1"/>
          <p:cNvSpPr txBox="1"/>
          <p:nvPr/>
        </p:nvSpPr>
        <p:spPr>
          <a:xfrm>
            <a:off x="419150" y="431725"/>
            <a:ext cx="11112300" cy="585000"/>
          </a:xfrm>
          <a:prstGeom prst="rect">
            <a:avLst/>
          </a:prstGeom>
          <a:solidFill>
            <a:srgbClr val="FFFFFF">
              <a:alpha val="66274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Welcome Everyone / ¡Bienvenidos todos!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7" name="Google Shape;327;g316d89bc9ca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5450" y="278088"/>
            <a:ext cx="1515126" cy="97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16d89bc9ca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9003" y="2073537"/>
            <a:ext cx="1766441" cy="14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c0d431829f_0_101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g3c0d431829f_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3c0d431829f_0_101"/>
          <p:cNvSpPr txBox="1"/>
          <p:nvPr/>
        </p:nvSpPr>
        <p:spPr>
          <a:xfrm>
            <a:off x="2577600" y="1838875"/>
            <a:ext cx="7036800" cy="1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QUESTION/COMMENT BREAK</a:t>
            </a:r>
            <a:endParaRPr b="1" i="0" sz="3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c0d431829f_0_108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g3c0d431829f_0_108"/>
          <p:cNvSpPr txBox="1"/>
          <p:nvPr/>
        </p:nvSpPr>
        <p:spPr>
          <a:xfrm>
            <a:off x="593725" y="404075"/>
            <a:ext cx="105276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Catalyst Projec</a:t>
            </a:r>
            <a:r>
              <a:rPr b="1" lang="en-US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g3c0d431829f_0_108"/>
          <p:cNvSpPr txBox="1"/>
          <p:nvPr/>
        </p:nvSpPr>
        <p:spPr>
          <a:xfrm>
            <a:off x="786100" y="1228775"/>
            <a:ext cx="10905900" cy="47553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Del Norte Performing Arts Center</a:t>
            </a: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Partnership for the Performing Arts</a:t>
            </a:r>
            <a:endParaRPr b="0" i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Presented by Nick Rail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0" name="Google Shape;510;g3c0d431829f_0_108" title="PPASho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9813" y="1753675"/>
            <a:ext cx="3857625" cy="1371600"/>
          </a:xfrm>
          <a:prstGeom prst="rect">
            <a:avLst/>
          </a:prstGeom>
          <a:noFill/>
          <a:ln cap="flat" cmpd="sng" w="9525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1" name="Google Shape;511;g3c0d431829f_0_108" title="BLR_Tribal-Se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0026" y="3890776"/>
            <a:ext cx="4807432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c0d431829f_0_108"/>
          <p:cNvSpPr txBox="1"/>
          <p:nvPr/>
        </p:nvSpPr>
        <p:spPr>
          <a:xfrm>
            <a:off x="786100" y="3781450"/>
            <a:ext cx="58443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Carving a Legacy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Blue Lake Rancheria</a:t>
            </a:r>
            <a:endParaRPr b="0" i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Presented by William Matsubu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3" name="Google Shape;513;g3c0d431829f_0_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c4815d9bb1_0_245"/>
          <p:cNvSpPr txBox="1"/>
          <p:nvPr/>
        </p:nvSpPr>
        <p:spPr>
          <a:xfrm>
            <a:off x="3324483" y="2224400"/>
            <a:ext cx="6150300" cy="24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Performing Arts </a:t>
            </a:r>
            <a:endParaRPr b="1" i="0" sz="5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Civic Center</a:t>
            </a:r>
            <a:endParaRPr b="1" i="0" sz="5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Catalyst Project Update</a:t>
            </a:r>
            <a:endParaRPr b="1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g3c4815d9bb1_0_2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3517" y="126600"/>
            <a:ext cx="5603816" cy="193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oster of a conference room&#10;&#10;AI-generated content may be incorrect." id="520" name="Google Shape;520;g3c4815d9bb1_0_2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6559" y="0"/>
            <a:ext cx="28254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uilding with a roof and a parking lot&#10;&#10;AI-generated content may be incorrect." id="521" name="Google Shape;521;g3c4815d9bb1_0_2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2764284" cy="6773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g3c4815d9bb1_0_252"/>
          <p:cNvGrpSpPr/>
          <p:nvPr/>
        </p:nvGrpSpPr>
        <p:grpSpPr>
          <a:xfrm>
            <a:off x="3883423" y="1427650"/>
            <a:ext cx="8308577" cy="5430349"/>
            <a:chOff x="0" y="-46168"/>
            <a:chExt cx="16617154" cy="10860699"/>
          </a:xfrm>
        </p:grpSpPr>
        <p:sp>
          <p:nvSpPr>
            <p:cNvPr id="527" name="Google Shape;527;g3c4815d9bb1_0_252"/>
            <p:cNvSpPr/>
            <p:nvPr/>
          </p:nvSpPr>
          <p:spPr>
            <a:xfrm>
              <a:off x="0" y="0"/>
              <a:ext cx="16617154" cy="10814531"/>
            </a:xfrm>
            <a:custGeom>
              <a:rect b="b" l="l" r="r" t="t"/>
              <a:pathLst>
                <a:path extrusionOk="0" h="10814531" w="16617154">
                  <a:moveTo>
                    <a:pt x="0" y="0"/>
                  </a:moveTo>
                  <a:lnTo>
                    <a:pt x="16617154" y="0"/>
                  </a:lnTo>
                  <a:lnTo>
                    <a:pt x="16617154" y="10814531"/>
                  </a:lnTo>
                  <a:lnTo>
                    <a:pt x="0" y="108145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8" name="Google Shape;528;g3c4815d9bb1_0_252"/>
            <p:cNvSpPr/>
            <p:nvPr/>
          </p:nvSpPr>
          <p:spPr>
            <a:xfrm>
              <a:off x="4962847" y="4282254"/>
              <a:ext cx="3988146" cy="145717"/>
            </a:xfrm>
            <a:custGeom>
              <a:rect b="b" l="l" r="r" t="t"/>
              <a:pathLst>
                <a:path extrusionOk="0" h="185037" w="5064313">
                  <a:moveTo>
                    <a:pt x="27492" y="99695"/>
                  </a:moveTo>
                  <a:cubicBezTo>
                    <a:pt x="205292" y="66675"/>
                    <a:pt x="212912" y="69215"/>
                    <a:pt x="256092" y="69215"/>
                  </a:cubicBezTo>
                  <a:cubicBezTo>
                    <a:pt x="421192" y="69215"/>
                    <a:pt x="1199702" y="114935"/>
                    <a:pt x="1453702" y="86995"/>
                  </a:cubicBezTo>
                  <a:cubicBezTo>
                    <a:pt x="1574352" y="74295"/>
                    <a:pt x="1639122" y="37465"/>
                    <a:pt x="1717862" y="24765"/>
                  </a:cubicBezTo>
                  <a:cubicBezTo>
                    <a:pt x="1780092" y="13335"/>
                    <a:pt x="1809302" y="12065"/>
                    <a:pt x="1889312" y="8255"/>
                  </a:cubicBezTo>
                  <a:cubicBezTo>
                    <a:pt x="2079812" y="-1905"/>
                    <a:pt x="2646232" y="-635"/>
                    <a:pt x="2853242" y="6985"/>
                  </a:cubicBezTo>
                  <a:cubicBezTo>
                    <a:pt x="2952302" y="12065"/>
                    <a:pt x="2976432" y="20955"/>
                    <a:pt x="3071682" y="24765"/>
                  </a:cubicBezTo>
                  <a:cubicBezTo>
                    <a:pt x="3254562" y="33655"/>
                    <a:pt x="3658422" y="37465"/>
                    <a:pt x="3865432" y="31115"/>
                  </a:cubicBezTo>
                  <a:cubicBezTo>
                    <a:pt x="3997512" y="27305"/>
                    <a:pt x="4058472" y="15875"/>
                    <a:pt x="4189282" y="10795"/>
                  </a:cubicBezTo>
                  <a:cubicBezTo>
                    <a:pt x="4395022" y="3175"/>
                    <a:pt x="4871272" y="-635"/>
                    <a:pt x="4979222" y="635"/>
                  </a:cubicBezTo>
                  <a:cubicBezTo>
                    <a:pt x="5008432" y="635"/>
                    <a:pt x="5019862" y="-1905"/>
                    <a:pt x="5032562" y="3175"/>
                  </a:cubicBezTo>
                  <a:cubicBezTo>
                    <a:pt x="5042722" y="6985"/>
                    <a:pt x="5051612" y="12065"/>
                    <a:pt x="5055422" y="20955"/>
                  </a:cubicBezTo>
                  <a:cubicBezTo>
                    <a:pt x="5061772" y="31115"/>
                    <a:pt x="5065582" y="51435"/>
                    <a:pt x="5060502" y="62865"/>
                  </a:cubicBezTo>
                  <a:cubicBezTo>
                    <a:pt x="5055422" y="74295"/>
                    <a:pt x="5040182" y="86995"/>
                    <a:pt x="5028752" y="89535"/>
                  </a:cubicBezTo>
                  <a:cubicBezTo>
                    <a:pt x="5016052" y="93345"/>
                    <a:pt x="4997002" y="86995"/>
                    <a:pt x="4986842" y="79375"/>
                  </a:cubicBezTo>
                  <a:cubicBezTo>
                    <a:pt x="4977952" y="70485"/>
                    <a:pt x="4971602" y="51435"/>
                    <a:pt x="4974142" y="38735"/>
                  </a:cubicBezTo>
                  <a:cubicBezTo>
                    <a:pt x="4975412" y="26035"/>
                    <a:pt x="4988112" y="9525"/>
                    <a:pt x="4999542" y="4445"/>
                  </a:cubicBezTo>
                  <a:cubicBezTo>
                    <a:pt x="5010972" y="-635"/>
                    <a:pt x="5031292" y="635"/>
                    <a:pt x="5041452" y="6985"/>
                  </a:cubicBezTo>
                  <a:cubicBezTo>
                    <a:pt x="5052882" y="13335"/>
                    <a:pt x="5064312" y="31115"/>
                    <a:pt x="5064312" y="43815"/>
                  </a:cubicBezTo>
                  <a:cubicBezTo>
                    <a:pt x="5063042" y="57785"/>
                    <a:pt x="5055422" y="76835"/>
                    <a:pt x="5032562" y="88265"/>
                  </a:cubicBezTo>
                  <a:cubicBezTo>
                    <a:pt x="4942392" y="137795"/>
                    <a:pt x="4396292" y="92075"/>
                    <a:pt x="4171502" y="99695"/>
                  </a:cubicBezTo>
                  <a:cubicBezTo>
                    <a:pt x="4026722" y="104775"/>
                    <a:pt x="3955602" y="116205"/>
                    <a:pt x="3814632" y="120015"/>
                  </a:cubicBezTo>
                  <a:cubicBezTo>
                    <a:pt x="3612702" y="125095"/>
                    <a:pt x="3244402" y="122555"/>
                    <a:pt x="3070412" y="114935"/>
                  </a:cubicBezTo>
                  <a:cubicBezTo>
                    <a:pt x="2976432" y="111125"/>
                    <a:pt x="2952302" y="100965"/>
                    <a:pt x="2853242" y="97155"/>
                  </a:cubicBezTo>
                  <a:cubicBezTo>
                    <a:pt x="2647502" y="89535"/>
                    <a:pt x="2095052" y="88265"/>
                    <a:pt x="1894392" y="98425"/>
                  </a:cubicBezTo>
                  <a:cubicBezTo>
                    <a:pt x="1801682" y="103505"/>
                    <a:pt x="1733102" y="106045"/>
                    <a:pt x="1692462" y="118745"/>
                  </a:cubicBezTo>
                  <a:cubicBezTo>
                    <a:pt x="1674682" y="123825"/>
                    <a:pt x="1673412" y="131445"/>
                    <a:pt x="1654362" y="139065"/>
                  </a:cubicBezTo>
                  <a:cubicBezTo>
                    <a:pt x="1614992" y="153035"/>
                    <a:pt x="1538792" y="169545"/>
                    <a:pt x="1453702" y="177165"/>
                  </a:cubicBezTo>
                  <a:cubicBezTo>
                    <a:pt x="1314002" y="191135"/>
                    <a:pt x="1035872" y="183515"/>
                    <a:pt x="888552" y="177165"/>
                  </a:cubicBezTo>
                  <a:cubicBezTo>
                    <a:pt x="795842" y="172085"/>
                    <a:pt x="750122" y="160655"/>
                    <a:pt x="658682" y="155575"/>
                  </a:cubicBezTo>
                  <a:cubicBezTo>
                    <a:pt x="524062" y="149225"/>
                    <a:pt x="267522" y="142875"/>
                    <a:pt x="155762" y="153035"/>
                  </a:cubicBezTo>
                  <a:cubicBezTo>
                    <a:pt x="101152" y="158115"/>
                    <a:pt x="59242" y="183515"/>
                    <a:pt x="32572" y="175895"/>
                  </a:cubicBezTo>
                  <a:cubicBezTo>
                    <a:pt x="17332" y="170815"/>
                    <a:pt x="4632" y="155575"/>
                    <a:pt x="822" y="144145"/>
                  </a:cubicBezTo>
                  <a:cubicBezTo>
                    <a:pt x="-1718" y="135255"/>
                    <a:pt x="2092" y="125095"/>
                    <a:pt x="5902" y="117475"/>
                  </a:cubicBezTo>
                  <a:cubicBezTo>
                    <a:pt x="10982" y="109855"/>
                    <a:pt x="27492" y="99695"/>
                    <a:pt x="27492" y="99695"/>
                  </a:cubicBezTo>
                </a:path>
              </a:pathLst>
            </a:custGeom>
            <a:solidFill>
              <a:srgbClr val="14AE5C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3c4815d9bb1_0_252"/>
            <p:cNvSpPr/>
            <p:nvPr/>
          </p:nvSpPr>
          <p:spPr>
            <a:xfrm>
              <a:off x="4087317" y="4343198"/>
              <a:ext cx="950541" cy="154556"/>
            </a:xfrm>
            <a:custGeom>
              <a:rect b="b" l="l" r="r" t="t"/>
              <a:pathLst>
                <a:path extrusionOk="0" h="196261" w="1207036">
                  <a:moveTo>
                    <a:pt x="41910" y="99870"/>
                  </a:moveTo>
                  <a:cubicBezTo>
                    <a:pt x="687070" y="92250"/>
                    <a:pt x="833120" y="66850"/>
                    <a:pt x="930910" y="46530"/>
                  </a:cubicBezTo>
                  <a:cubicBezTo>
                    <a:pt x="995680" y="32560"/>
                    <a:pt x="1045210" y="5890"/>
                    <a:pt x="1087120" y="2080"/>
                  </a:cubicBezTo>
                  <a:cubicBezTo>
                    <a:pt x="1116330" y="-1730"/>
                    <a:pt x="1141730" y="-460"/>
                    <a:pt x="1162050" y="7160"/>
                  </a:cubicBezTo>
                  <a:cubicBezTo>
                    <a:pt x="1179830" y="13510"/>
                    <a:pt x="1201420" y="27480"/>
                    <a:pt x="1205230" y="41450"/>
                  </a:cubicBezTo>
                  <a:cubicBezTo>
                    <a:pt x="1210310" y="54150"/>
                    <a:pt x="1203960" y="74470"/>
                    <a:pt x="1195070" y="83360"/>
                  </a:cubicBezTo>
                  <a:cubicBezTo>
                    <a:pt x="1187450" y="93520"/>
                    <a:pt x="1167130" y="101140"/>
                    <a:pt x="1155700" y="98600"/>
                  </a:cubicBezTo>
                  <a:cubicBezTo>
                    <a:pt x="1140460" y="94790"/>
                    <a:pt x="1117600" y="74470"/>
                    <a:pt x="1116330" y="59230"/>
                  </a:cubicBezTo>
                  <a:cubicBezTo>
                    <a:pt x="1113790" y="43990"/>
                    <a:pt x="1130300" y="17320"/>
                    <a:pt x="1143000" y="10970"/>
                  </a:cubicBezTo>
                  <a:cubicBezTo>
                    <a:pt x="1154430" y="4620"/>
                    <a:pt x="1176020" y="5890"/>
                    <a:pt x="1186180" y="14780"/>
                  </a:cubicBezTo>
                  <a:cubicBezTo>
                    <a:pt x="1197610" y="23670"/>
                    <a:pt x="1207770" y="51610"/>
                    <a:pt x="1205230" y="66850"/>
                  </a:cubicBezTo>
                  <a:cubicBezTo>
                    <a:pt x="1202690" y="79550"/>
                    <a:pt x="1187450" y="92250"/>
                    <a:pt x="1174750" y="97330"/>
                  </a:cubicBezTo>
                  <a:cubicBezTo>
                    <a:pt x="1158240" y="102410"/>
                    <a:pt x="1136650" y="83360"/>
                    <a:pt x="1112520" y="85900"/>
                  </a:cubicBezTo>
                  <a:cubicBezTo>
                    <a:pt x="1075690" y="88440"/>
                    <a:pt x="1036320" y="116380"/>
                    <a:pt x="979170" y="130350"/>
                  </a:cubicBezTo>
                  <a:cubicBezTo>
                    <a:pt x="880110" y="153210"/>
                    <a:pt x="711200" y="181150"/>
                    <a:pt x="563880" y="190040"/>
                  </a:cubicBezTo>
                  <a:cubicBezTo>
                    <a:pt x="398780" y="200200"/>
                    <a:pt x="104140" y="198930"/>
                    <a:pt x="36830" y="178610"/>
                  </a:cubicBezTo>
                  <a:cubicBezTo>
                    <a:pt x="19050" y="173530"/>
                    <a:pt x="11430" y="168450"/>
                    <a:pt x="5080" y="159560"/>
                  </a:cubicBezTo>
                  <a:cubicBezTo>
                    <a:pt x="0" y="151940"/>
                    <a:pt x="-1270" y="140510"/>
                    <a:pt x="1270" y="131620"/>
                  </a:cubicBezTo>
                  <a:cubicBezTo>
                    <a:pt x="2540" y="124000"/>
                    <a:pt x="8890" y="113840"/>
                    <a:pt x="15240" y="108760"/>
                  </a:cubicBezTo>
                  <a:cubicBezTo>
                    <a:pt x="22860" y="103680"/>
                    <a:pt x="41910" y="99870"/>
                    <a:pt x="41910" y="99870"/>
                  </a:cubicBezTo>
                </a:path>
              </a:pathLst>
            </a:custGeom>
            <a:solidFill>
              <a:srgbClr val="14AE5C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3c4815d9bb1_0_252"/>
            <p:cNvSpPr/>
            <p:nvPr/>
          </p:nvSpPr>
          <p:spPr>
            <a:xfrm>
              <a:off x="3156883" y="3014016"/>
              <a:ext cx="218177" cy="218177"/>
            </a:xfrm>
            <a:custGeom>
              <a:rect b="b" l="l" r="r" t="t"/>
              <a:pathLst>
                <a:path extrusionOk="0" h="218177" w="218177">
                  <a:moveTo>
                    <a:pt x="0" y="0"/>
                  </a:moveTo>
                  <a:lnTo>
                    <a:pt x="218177" y="0"/>
                  </a:lnTo>
                  <a:lnTo>
                    <a:pt x="218177" y="218177"/>
                  </a:lnTo>
                  <a:lnTo>
                    <a:pt x="0" y="2181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1" name="Google Shape;531;g3c4815d9bb1_0_252"/>
            <p:cNvSpPr/>
            <p:nvPr/>
          </p:nvSpPr>
          <p:spPr>
            <a:xfrm>
              <a:off x="6843773" y="4419438"/>
              <a:ext cx="160464" cy="191029"/>
            </a:xfrm>
            <a:custGeom>
              <a:rect b="b" l="l" r="r" t="t"/>
              <a:pathLst>
                <a:path extrusionOk="0" h="191029" w="160464">
                  <a:moveTo>
                    <a:pt x="0" y="0"/>
                  </a:moveTo>
                  <a:lnTo>
                    <a:pt x="160464" y="0"/>
                  </a:lnTo>
                  <a:lnTo>
                    <a:pt x="160464" y="191029"/>
                  </a:lnTo>
                  <a:lnTo>
                    <a:pt x="0" y="19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2" name="Google Shape;532;g3c4815d9bb1_0_252"/>
            <p:cNvSpPr/>
            <p:nvPr/>
          </p:nvSpPr>
          <p:spPr>
            <a:xfrm>
              <a:off x="7082729" y="4271968"/>
              <a:ext cx="160464" cy="191029"/>
            </a:xfrm>
            <a:custGeom>
              <a:rect b="b" l="l" r="r" t="t"/>
              <a:pathLst>
                <a:path extrusionOk="0" h="191029" w="160464">
                  <a:moveTo>
                    <a:pt x="0" y="0"/>
                  </a:moveTo>
                  <a:lnTo>
                    <a:pt x="160464" y="0"/>
                  </a:lnTo>
                  <a:lnTo>
                    <a:pt x="160464" y="191029"/>
                  </a:lnTo>
                  <a:lnTo>
                    <a:pt x="0" y="19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3" name="Google Shape;533;g3c4815d9bb1_0_252"/>
            <p:cNvSpPr/>
            <p:nvPr/>
          </p:nvSpPr>
          <p:spPr>
            <a:xfrm>
              <a:off x="7242944" y="4432183"/>
              <a:ext cx="160464" cy="191029"/>
            </a:xfrm>
            <a:custGeom>
              <a:rect b="b" l="l" r="r" t="t"/>
              <a:pathLst>
                <a:path extrusionOk="0" h="191029" w="160464">
                  <a:moveTo>
                    <a:pt x="0" y="0"/>
                  </a:moveTo>
                  <a:lnTo>
                    <a:pt x="160464" y="0"/>
                  </a:lnTo>
                  <a:lnTo>
                    <a:pt x="160464" y="191029"/>
                  </a:lnTo>
                  <a:lnTo>
                    <a:pt x="0" y="19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4" name="Google Shape;534;g3c4815d9bb1_0_252"/>
            <p:cNvSpPr/>
            <p:nvPr/>
          </p:nvSpPr>
          <p:spPr>
            <a:xfrm>
              <a:off x="7483516" y="4304784"/>
              <a:ext cx="160464" cy="191029"/>
            </a:xfrm>
            <a:custGeom>
              <a:rect b="b" l="l" r="r" t="t"/>
              <a:pathLst>
                <a:path extrusionOk="0" h="191029" w="160464">
                  <a:moveTo>
                    <a:pt x="0" y="0"/>
                  </a:moveTo>
                  <a:lnTo>
                    <a:pt x="160464" y="0"/>
                  </a:lnTo>
                  <a:lnTo>
                    <a:pt x="160464" y="191029"/>
                  </a:lnTo>
                  <a:lnTo>
                    <a:pt x="0" y="19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5" name="Google Shape;535;g3c4815d9bb1_0_252"/>
            <p:cNvSpPr/>
            <p:nvPr/>
          </p:nvSpPr>
          <p:spPr>
            <a:xfrm>
              <a:off x="7724088" y="4304784"/>
              <a:ext cx="160464" cy="191029"/>
            </a:xfrm>
            <a:custGeom>
              <a:rect b="b" l="l" r="r" t="t"/>
              <a:pathLst>
                <a:path extrusionOk="0" h="191029" w="160464">
                  <a:moveTo>
                    <a:pt x="0" y="0"/>
                  </a:moveTo>
                  <a:lnTo>
                    <a:pt x="160464" y="0"/>
                  </a:lnTo>
                  <a:lnTo>
                    <a:pt x="160464" y="191029"/>
                  </a:lnTo>
                  <a:lnTo>
                    <a:pt x="0" y="19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6" name="Google Shape;536;g3c4815d9bb1_0_252"/>
            <p:cNvSpPr/>
            <p:nvPr/>
          </p:nvSpPr>
          <p:spPr>
            <a:xfrm>
              <a:off x="9494908" y="4004930"/>
              <a:ext cx="160464" cy="191029"/>
            </a:xfrm>
            <a:custGeom>
              <a:rect b="b" l="l" r="r" t="t"/>
              <a:pathLst>
                <a:path extrusionOk="0" h="191029" w="160464">
                  <a:moveTo>
                    <a:pt x="0" y="0"/>
                  </a:moveTo>
                  <a:lnTo>
                    <a:pt x="160464" y="0"/>
                  </a:lnTo>
                  <a:lnTo>
                    <a:pt x="160464" y="191029"/>
                  </a:lnTo>
                  <a:lnTo>
                    <a:pt x="0" y="19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7" name="Google Shape;537;g3c4815d9bb1_0_252"/>
            <p:cNvSpPr/>
            <p:nvPr/>
          </p:nvSpPr>
          <p:spPr>
            <a:xfrm>
              <a:off x="9765119" y="4004930"/>
              <a:ext cx="160464" cy="191029"/>
            </a:xfrm>
            <a:custGeom>
              <a:rect b="b" l="l" r="r" t="t"/>
              <a:pathLst>
                <a:path extrusionOk="0" h="191029" w="160464">
                  <a:moveTo>
                    <a:pt x="0" y="0"/>
                  </a:moveTo>
                  <a:lnTo>
                    <a:pt x="160465" y="0"/>
                  </a:lnTo>
                  <a:lnTo>
                    <a:pt x="160465" y="191029"/>
                  </a:lnTo>
                  <a:lnTo>
                    <a:pt x="0" y="191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38" name="Google Shape;538;g3c4815d9bb1_0_252"/>
            <p:cNvGrpSpPr/>
            <p:nvPr/>
          </p:nvGrpSpPr>
          <p:grpSpPr>
            <a:xfrm>
              <a:off x="6717175" y="3826182"/>
              <a:ext cx="1211966" cy="1211966"/>
              <a:chOff x="0" y="0"/>
              <a:chExt cx="812800" cy="812800"/>
            </a:xfrm>
          </p:grpSpPr>
          <p:sp>
            <p:nvSpPr>
              <p:cNvPr id="539" name="Google Shape;539;g3c4815d9bb1_0_2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4AE5C">
                  <a:alpha val="31760"/>
                </a:srgbClr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g3c4815d9bb1_0_252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75" lIns="33875" spcFirstLastPara="1" rIns="33875" wrap="square" tIns="33875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1" name="Google Shape;541;g3c4815d9bb1_0_252"/>
            <p:cNvSpPr txBox="1"/>
            <p:nvPr/>
          </p:nvSpPr>
          <p:spPr>
            <a:xfrm>
              <a:off x="10591487" y="-46168"/>
              <a:ext cx="53595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7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1" i="0" lang="en-US" sz="2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CRESCENT CITY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g3c4815d9bb1_0_252"/>
          <p:cNvSpPr txBox="1"/>
          <p:nvPr/>
        </p:nvSpPr>
        <p:spPr>
          <a:xfrm>
            <a:off x="160671" y="1942545"/>
            <a:ext cx="3537300" cy="29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1" lang="en-US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“There is no large accessible convening space outside the tsunami zone.”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c4815d9bb1_0_272"/>
          <p:cNvSpPr/>
          <p:nvPr/>
        </p:nvSpPr>
        <p:spPr>
          <a:xfrm>
            <a:off x="6096000" y="-3465003"/>
            <a:ext cx="15513555" cy="10335906"/>
          </a:xfrm>
          <a:custGeom>
            <a:rect b="b" l="l" r="r" t="t"/>
            <a:pathLst>
              <a:path extrusionOk="0" h="15484504" w="23241281">
                <a:moveTo>
                  <a:pt x="0" y="0"/>
                </a:moveTo>
                <a:lnTo>
                  <a:pt x="23241281" y="0"/>
                </a:lnTo>
                <a:lnTo>
                  <a:pt x="23241281" y="15484504"/>
                </a:lnTo>
                <a:lnTo>
                  <a:pt x="0" y="15484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g3c4815d9bb1_0_272"/>
          <p:cNvSpPr/>
          <p:nvPr/>
        </p:nvSpPr>
        <p:spPr>
          <a:xfrm>
            <a:off x="0" y="113089"/>
            <a:ext cx="12207240" cy="5171431"/>
          </a:xfrm>
          <a:custGeom>
            <a:rect b="b" l="l" r="r" t="t"/>
            <a:pathLst>
              <a:path extrusionOk="0" h="7747462" w="18288000">
                <a:moveTo>
                  <a:pt x="0" y="0"/>
                </a:moveTo>
                <a:lnTo>
                  <a:pt x="18288000" y="0"/>
                </a:lnTo>
                <a:lnTo>
                  <a:pt x="18288000" y="7747462"/>
                </a:lnTo>
                <a:lnTo>
                  <a:pt x="0" y="7747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g3c4815d9bb1_0_272"/>
          <p:cNvSpPr txBox="1"/>
          <p:nvPr/>
        </p:nvSpPr>
        <p:spPr>
          <a:xfrm>
            <a:off x="5374433" y="5138217"/>
            <a:ext cx="2463600" cy="446400"/>
          </a:xfrm>
          <a:prstGeom prst="rect">
            <a:avLst/>
          </a:prstGeom>
          <a:solidFill>
            <a:srgbClr val="F4C138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Crescent City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3c4815d9bb1_0_272"/>
          <p:cNvSpPr txBox="1"/>
          <p:nvPr/>
        </p:nvSpPr>
        <p:spPr>
          <a:xfrm>
            <a:off x="5374433" y="4621233"/>
            <a:ext cx="2463600" cy="446400"/>
          </a:xfrm>
          <a:prstGeom prst="rect">
            <a:avLst/>
          </a:prstGeom>
          <a:solidFill>
            <a:srgbClr val="F4C138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Brookings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3c4815d9bb1_0_272"/>
          <p:cNvSpPr txBox="1"/>
          <p:nvPr/>
        </p:nvSpPr>
        <p:spPr>
          <a:xfrm>
            <a:off x="265815" y="4516613"/>
            <a:ext cx="3250800" cy="21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Centers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States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Opportunity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g3c4815d9bb1_0_280"/>
          <p:cNvGrpSpPr/>
          <p:nvPr/>
        </p:nvGrpSpPr>
        <p:grpSpPr>
          <a:xfrm>
            <a:off x="5495694" y="339941"/>
            <a:ext cx="6283274" cy="6100939"/>
            <a:chOff x="0" y="-38100"/>
            <a:chExt cx="2482232" cy="2410200"/>
          </a:xfrm>
        </p:grpSpPr>
        <p:sp>
          <p:nvSpPr>
            <p:cNvPr id="557" name="Google Shape;557;g3c4815d9bb1_0_280"/>
            <p:cNvSpPr/>
            <p:nvPr/>
          </p:nvSpPr>
          <p:spPr>
            <a:xfrm>
              <a:off x="0" y="0"/>
              <a:ext cx="2482232" cy="2372063"/>
            </a:xfrm>
            <a:custGeom>
              <a:rect b="b" l="l" r="r" t="t"/>
              <a:pathLst>
                <a:path extrusionOk="0" h="2372063" w="2482232">
                  <a:moveTo>
                    <a:pt x="0" y="0"/>
                  </a:moveTo>
                  <a:lnTo>
                    <a:pt x="2482232" y="0"/>
                  </a:lnTo>
                  <a:lnTo>
                    <a:pt x="2482232" y="2372063"/>
                  </a:lnTo>
                  <a:lnTo>
                    <a:pt x="0" y="2372063"/>
                  </a:lnTo>
                  <a:close/>
                </a:path>
              </a:pathLst>
            </a:custGeom>
            <a:noFill/>
            <a:ln cap="sq" cmpd="sng" w="12700">
              <a:solidFill>
                <a:srgbClr val="D9D8D3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58" name="Google Shape;558;g3c4815d9bb1_0_280"/>
            <p:cNvSpPr txBox="1"/>
            <p:nvPr/>
          </p:nvSpPr>
          <p:spPr>
            <a:xfrm>
              <a:off x="0" y="-38100"/>
              <a:ext cx="2482200" cy="241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9" name="Google Shape;559;g3c4815d9bb1_0_280"/>
          <p:cNvSpPr/>
          <p:nvPr/>
        </p:nvSpPr>
        <p:spPr>
          <a:xfrm>
            <a:off x="8278678" y="2446814"/>
            <a:ext cx="3486772" cy="3965274"/>
          </a:xfrm>
          <a:custGeom>
            <a:rect b="b" l="l" r="r" t="t"/>
            <a:pathLst>
              <a:path extrusionOk="0" h="5940486" w="5223628">
                <a:moveTo>
                  <a:pt x="0" y="0"/>
                </a:moveTo>
                <a:lnTo>
                  <a:pt x="5223628" y="0"/>
                </a:lnTo>
                <a:lnTo>
                  <a:pt x="5223628" y="5940486"/>
                </a:lnTo>
                <a:lnTo>
                  <a:pt x="0" y="5940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1370" l="0" r="-3520" t="0"/>
            </a:stretch>
          </a:blipFill>
          <a:ln>
            <a:noFill/>
          </a:ln>
        </p:spPr>
      </p:sp>
      <p:sp>
        <p:nvSpPr>
          <p:cNvPr id="560" name="Google Shape;560;g3c4815d9bb1_0_280"/>
          <p:cNvSpPr/>
          <p:nvPr/>
        </p:nvSpPr>
        <p:spPr>
          <a:xfrm>
            <a:off x="5505971" y="2718961"/>
            <a:ext cx="1302710" cy="1485742"/>
          </a:xfrm>
          <a:custGeom>
            <a:rect b="b" l="l" r="r" t="t"/>
            <a:pathLst>
              <a:path extrusionOk="0" h="2225830" w="1951625">
                <a:moveTo>
                  <a:pt x="0" y="0"/>
                </a:moveTo>
                <a:lnTo>
                  <a:pt x="1951624" y="0"/>
                </a:lnTo>
                <a:lnTo>
                  <a:pt x="1951624" y="2225830"/>
                </a:lnTo>
                <a:lnTo>
                  <a:pt x="0" y="2225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28718" t="0"/>
            </a:stretch>
          </a:blipFill>
          <a:ln>
            <a:noFill/>
          </a:ln>
        </p:spPr>
      </p:sp>
      <p:sp>
        <p:nvSpPr>
          <p:cNvPr id="561" name="Google Shape;561;g3c4815d9bb1_0_280"/>
          <p:cNvSpPr/>
          <p:nvPr/>
        </p:nvSpPr>
        <p:spPr>
          <a:xfrm>
            <a:off x="5506261" y="1007943"/>
            <a:ext cx="2662085" cy="1717962"/>
          </a:xfrm>
          <a:custGeom>
            <a:rect b="b" l="l" r="r" t="t"/>
            <a:pathLst>
              <a:path extrusionOk="0" h="2573726" w="3988142">
                <a:moveTo>
                  <a:pt x="0" y="0"/>
                </a:moveTo>
                <a:lnTo>
                  <a:pt x="3988142" y="0"/>
                </a:lnTo>
                <a:lnTo>
                  <a:pt x="3988142" y="2573727"/>
                </a:lnTo>
                <a:lnTo>
                  <a:pt x="0" y="2573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240" l="0" r="0" t="0"/>
            </a:stretch>
          </a:blipFill>
          <a:ln>
            <a:noFill/>
          </a:ln>
        </p:spPr>
      </p:sp>
      <p:sp>
        <p:nvSpPr>
          <p:cNvPr id="562" name="Google Shape;562;g3c4815d9bb1_0_280"/>
          <p:cNvSpPr/>
          <p:nvPr/>
        </p:nvSpPr>
        <p:spPr>
          <a:xfrm>
            <a:off x="5506261" y="5070933"/>
            <a:ext cx="1302710" cy="1371446"/>
          </a:xfrm>
          <a:custGeom>
            <a:rect b="b" l="l" r="r" t="t"/>
            <a:pathLst>
              <a:path extrusionOk="0" h="2054601" w="1951625">
                <a:moveTo>
                  <a:pt x="0" y="0"/>
                </a:moveTo>
                <a:lnTo>
                  <a:pt x="1951625" y="0"/>
                </a:lnTo>
                <a:lnTo>
                  <a:pt x="1951625" y="2054601"/>
                </a:lnTo>
                <a:lnTo>
                  <a:pt x="0" y="2054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3449" l="0" r="-12910" t="-10599"/>
            </a:stretch>
          </a:blipFill>
          <a:ln>
            <a:noFill/>
          </a:ln>
        </p:spPr>
      </p:sp>
      <p:sp>
        <p:nvSpPr>
          <p:cNvPr id="563" name="Google Shape;563;g3c4815d9bb1_0_280"/>
          <p:cNvSpPr/>
          <p:nvPr/>
        </p:nvSpPr>
        <p:spPr>
          <a:xfrm>
            <a:off x="6807345" y="5070933"/>
            <a:ext cx="1371446" cy="1371446"/>
          </a:xfrm>
          <a:custGeom>
            <a:rect b="b" l="l" r="r" t="t"/>
            <a:pathLst>
              <a:path extrusionOk="0" h="2054601" w="2054601">
                <a:moveTo>
                  <a:pt x="0" y="0"/>
                </a:moveTo>
                <a:lnTo>
                  <a:pt x="2054600" y="0"/>
                </a:lnTo>
                <a:lnTo>
                  <a:pt x="2054600" y="2054601"/>
                </a:lnTo>
                <a:lnTo>
                  <a:pt x="0" y="2054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g3c4815d9bb1_0_280"/>
          <p:cNvSpPr/>
          <p:nvPr/>
        </p:nvSpPr>
        <p:spPr>
          <a:xfrm>
            <a:off x="5539353" y="444569"/>
            <a:ext cx="2595819" cy="538646"/>
          </a:xfrm>
          <a:custGeom>
            <a:rect b="b" l="l" r="r" t="t"/>
            <a:pathLst>
              <a:path extrusionOk="0" h="806961" w="3888867">
                <a:moveTo>
                  <a:pt x="0" y="0"/>
                </a:moveTo>
                <a:lnTo>
                  <a:pt x="3888867" y="0"/>
                </a:lnTo>
                <a:lnTo>
                  <a:pt x="3888867" y="806961"/>
                </a:lnTo>
                <a:lnTo>
                  <a:pt x="0" y="806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g3c4815d9bb1_0_280"/>
          <p:cNvSpPr/>
          <p:nvPr/>
        </p:nvSpPr>
        <p:spPr>
          <a:xfrm>
            <a:off x="6795289" y="2723761"/>
            <a:ext cx="1293482" cy="1155682"/>
          </a:xfrm>
          <a:custGeom>
            <a:rect b="b" l="l" r="r" t="t"/>
            <a:pathLst>
              <a:path extrusionOk="0" h="1731359" w="1937800">
                <a:moveTo>
                  <a:pt x="0" y="0"/>
                </a:moveTo>
                <a:lnTo>
                  <a:pt x="1937799" y="0"/>
                </a:lnTo>
                <a:lnTo>
                  <a:pt x="1937799" y="1731359"/>
                </a:lnTo>
                <a:lnTo>
                  <a:pt x="0" y="1731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7719" r="-4630" t="-7350"/>
            </a:stretch>
          </a:blipFill>
          <a:ln>
            <a:noFill/>
          </a:ln>
        </p:spPr>
      </p:sp>
      <p:sp>
        <p:nvSpPr>
          <p:cNvPr id="566" name="Google Shape;566;g3c4815d9bb1_0_280"/>
          <p:cNvSpPr/>
          <p:nvPr/>
        </p:nvSpPr>
        <p:spPr>
          <a:xfrm>
            <a:off x="5505971" y="4125593"/>
            <a:ext cx="1300212" cy="922229"/>
          </a:xfrm>
          <a:custGeom>
            <a:rect b="b" l="l" r="r" t="t"/>
            <a:pathLst>
              <a:path extrusionOk="0" h="1381617" w="1947883">
                <a:moveTo>
                  <a:pt x="0" y="0"/>
                </a:moveTo>
                <a:lnTo>
                  <a:pt x="1947883" y="0"/>
                </a:lnTo>
                <a:lnTo>
                  <a:pt x="1947883" y="1381618"/>
                </a:lnTo>
                <a:lnTo>
                  <a:pt x="0" y="1381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20410" l="0" r="0" t="-20560"/>
            </a:stretch>
          </a:blipFill>
          <a:ln>
            <a:noFill/>
          </a:ln>
        </p:spPr>
      </p:sp>
      <p:grpSp>
        <p:nvGrpSpPr>
          <p:cNvPr id="567" name="Google Shape;567;g3c4815d9bb1_0_280"/>
          <p:cNvGrpSpPr/>
          <p:nvPr/>
        </p:nvGrpSpPr>
        <p:grpSpPr>
          <a:xfrm>
            <a:off x="8284783" y="331036"/>
            <a:ext cx="3494128" cy="2011189"/>
            <a:chOff x="0" y="-38100"/>
            <a:chExt cx="1380369" cy="711900"/>
          </a:xfrm>
        </p:grpSpPr>
        <p:sp>
          <p:nvSpPr>
            <p:cNvPr id="568" name="Google Shape;568;g3c4815d9bb1_0_280"/>
            <p:cNvSpPr/>
            <p:nvPr/>
          </p:nvSpPr>
          <p:spPr>
            <a:xfrm>
              <a:off x="0" y="0"/>
              <a:ext cx="1380369" cy="673720"/>
            </a:xfrm>
            <a:custGeom>
              <a:rect b="b" l="l" r="r" t="t"/>
              <a:pathLst>
                <a:path extrusionOk="0" h="673720" w="1380369">
                  <a:moveTo>
                    <a:pt x="0" y="0"/>
                  </a:moveTo>
                  <a:lnTo>
                    <a:pt x="1380369" y="0"/>
                  </a:lnTo>
                  <a:lnTo>
                    <a:pt x="1380369" y="673720"/>
                  </a:lnTo>
                  <a:lnTo>
                    <a:pt x="0" y="673720"/>
                  </a:lnTo>
                  <a:close/>
                </a:path>
              </a:pathLst>
            </a:custGeom>
            <a:solidFill>
              <a:srgbClr val="051864"/>
            </a:solidFill>
            <a:ln>
              <a:noFill/>
            </a:ln>
          </p:spPr>
        </p:sp>
        <p:sp>
          <p:nvSpPr>
            <p:cNvPr id="569" name="Google Shape;569;g3c4815d9bb1_0_280"/>
            <p:cNvSpPr txBox="1"/>
            <p:nvPr/>
          </p:nvSpPr>
          <p:spPr>
            <a:xfrm>
              <a:off x="0" y="-38100"/>
              <a:ext cx="13803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0" name="Google Shape;570;g3c4815d9bb1_0_280"/>
          <p:cNvSpPr txBox="1"/>
          <p:nvPr/>
        </p:nvSpPr>
        <p:spPr>
          <a:xfrm>
            <a:off x="8368223" y="504599"/>
            <a:ext cx="33207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COMPREHENSIVE FEASIBILITY STUDY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g3c4815d9bb1_0_280"/>
          <p:cNvSpPr txBox="1"/>
          <p:nvPr/>
        </p:nvSpPr>
        <p:spPr>
          <a:xfrm>
            <a:off x="590833" y="444567"/>
            <a:ext cx="3703500" cy="15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&amp; VALIDATION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g3c4815d9bb1_0_299"/>
          <p:cNvPicPr preferRelativeResize="0"/>
          <p:nvPr/>
        </p:nvPicPr>
        <p:blipFill rotWithShape="1">
          <a:blip r:embed="rId3">
            <a:alphaModFix/>
          </a:blip>
          <a:srcRect b="0" l="7583" r="13266" t="0"/>
          <a:stretch/>
        </p:blipFill>
        <p:spPr>
          <a:xfrm>
            <a:off x="-396400" y="3724000"/>
            <a:ext cx="3311600" cy="31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3c4815d9bb1_0_2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7514" y="3576715"/>
            <a:ext cx="2497302" cy="33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3c4815d9bb1_0_299"/>
          <p:cNvSpPr/>
          <p:nvPr/>
        </p:nvSpPr>
        <p:spPr>
          <a:xfrm>
            <a:off x="-217053" y="865124"/>
            <a:ext cx="4897979" cy="3263279"/>
          </a:xfrm>
          <a:custGeom>
            <a:rect b="b" l="l" r="r" t="t"/>
            <a:pathLst>
              <a:path extrusionOk="0" h="4888807" w="7337797">
                <a:moveTo>
                  <a:pt x="0" y="0"/>
                </a:moveTo>
                <a:lnTo>
                  <a:pt x="7337797" y="0"/>
                </a:lnTo>
                <a:lnTo>
                  <a:pt x="7337797" y="4888808"/>
                </a:lnTo>
                <a:lnTo>
                  <a:pt x="0" y="4888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g3c4815d9bb1_0_299"/>
          <p:cNvSpPr/>
          <p:nvPr/>
        </p:nvSpPr>
        <p:spPr>
          <a:xfrm>
            <a:off x="4674812" y="865124"/>
            <a:ext cx="7526584" cy="4939321"/>
          </a:xfrm>
          <a:custGeom>
            <a:rect b="b" l="l" r="r" t="t"/>
            <a:pathLst>
              <a:path extrusionOk="0" h="7399732" w="11275782">
                <a:moveTo>
                  <a:pt x="0" y="0"/>
                </a:moveTo>
                <a:lnTo>
                  <a:pt x="11275782" y="0"/>
                </a:lnTo>
                <a:lnTo>
                  <a:pt x="11275782" y="7399732"/>
                </a:lnTo>
                <a:lnTo>
                  <a:pt x="0" y="7399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0" name="Google Shape;580;g3c4815d9bb1_0_299"/>
          <p:cNvGrpSpPr/>
          <p:nvPr/>
        </p:nvGrpSpPr>
        <p:grpSpPr>
          <a:xfrm>
            <a:off x="4496216" y="5703547"/>
            <a:ext cx="7885769" cy="1538697"/>
            <a:chOff x="0" y="0"/>
            <a:chExt cx="7979932" cy="1557070"/>
          </a:xfrm>
        </p:grpSpPr>
        <p:sp>
          <p:nvSpPr>
            <p:cNvPr id="581" name="Google Shape;581;g3c4815d9bb1_0_299"/>
            <p:cNvSpPr/>
            <p:nvPr/>
          </p:nvSpPr>
          <p:spPr>
            <a:xfrm>
              <a:off x="80137" y="80137"/>
              <a:ext cx="7819658" cy="1396669"/>
            </a:xfrm>
            <a:custGeom>
              <a:rect b="b" l="l" r="r" t="t"/>
              <a:pathLst>
                <a:path extrusionOk="0" h="1396669" w="7819658">
                  <a:moveTo>
                    <a:pt x="7819658" y="1396669"/>
                  </a:moveTo>
                  <a:lnTo>
                    <a:pt x="0" y="1396669"/>
                  </a:lnTo>
                  <a:lnTo>
                    <a:pt x="0" y="0"/>
                  </a:lnTo>
                  <a:lnTo>
                    <a:pt x="7819658" y="0"/>
                  </a:lnTo>
                  <a:lnTo>
                    <a:pt x="7819658" y="1396669"/>
                  </a:lnTo>
                  <a:close/>
                </a:path>
              </a:pathLst>
            </a:custGeom>
            <a:solidFill>
              <a:srgbClr val="F4C138"/>
            </a:solidFill>
            <a:ln>
              <a:noFill/>
            </a:ln>
          </p:spPr>
        </p:sp>
        <p:sp>
          <p:nvSpPr>
            <p:cNvPr id="582" name="Google Shape;582;g3c4815d9bb1_0_299"/>
            <p:cNvSpPr/>
            <p:nvPr/>
          </p:nvSpPr>
          <p:spPr>
            <a:xfrm>
              <a:off x="73787" y="73787"/>
              <a:ext cx="7832358" cy="1409369"/>
            </a:xfrm>
            <a:custGeom>
              <a:rect b="b" l="l" r="r" t="t"/>
              <a:pathLst>
                <a:path extrusionOk="0" h="1409369" w="7832358">
                  <a:moveTo>
                    <a:pt x="7832358" y="1409369"/>
                  </a:moveTo>
                  <a:lnTo>
                    <a:pt x="0" y="1409369"/>
                  </a:lnTo>
                  <a:lnTo>
                    <a:pt x="0" y="0"/>
                  </a:lnTo>
                  <a:lnTo>
                    <a:pt x="7832358" y="0"/>
                  </a:lnTo>
                  <a:lnTo>
                    <a:pt x="7832358" y="1409369"/>
                  </a:lnTo>
                  <a:close/>
                  <a:moveTo>
                    <a:pt x="12700" y="1396669"/>
                  </a:moveTo>
                  <a:lnTo>
                    <a:pt x="7819658" y="1396669"/>
                  </a:lnTo>
                  <a:lnTo>
                    <a:pt x="7819658" y="12700"/>
                  </a:lnTo>
                  <a:lnTo>
                    <a:pt x="12700" y="12700"/>
                  </a:lnTo>
                  <a:lnTo>
                    <a:pt x="12700" y="1396669"/>
                  </a:lnTo>
                  <a:close/>
                </a:path>
              </a:pathLst>
            </a:custGeom>
            <a:solidFill>
              <a:srgbClr val="F4C138"/>
            </a:solidFill>
            <a:ln>
              <a:noFill/>
            </a:ln>
          </p:spPr>
        </p:sp>
        <p:sp>
          <p:nvSpPr>
            <p:cNvPr id="583" name="Google Shape;583;g3c4815d9bb1_0_299"/>
            <p:cNvSpPr/>
            <p:nvPr/>
          </p:nvSpPr>
          <p:spPr>
            <a:xfrm>
              <a:off x="6350" y="6223"/>
              <a:ext cx="7967232" cy="1544497"/>
            </a:xfrm>
            <a:custGeom>
              <a:rect b="b" l="l" r="r" t="t"/>
              <a:pathLst>
                <a:path extrusionOk="0" h="1544497" w="7967232">
                  <a:moveTo>
                    <a:pt x="147447" y="73914"/>
                  </a:moveTo>
                  <a:cubicBezTo>
                    <a:pt x="147447" y="114681"/>
                    <a:pt x="114427" y="147701"/>
                    <a:pt x="73660" y="147701"/>
                  </a:cubicBezTo>
                  <a:cubicBezTo>
                    <a:pt x="32893" y="147701"/>
                    <a:pt x="0" y="114554"/>
                    <a:pt x="0" y="73914"/>
                  </a:cubicBezTo>
                  <a:cubicBezTo>
                    <a:pt x="0" y="33274"/>
                    <a:pt x="33020" y="127"/>
                    <a:pt x="73787" y="127"/>
                  </a:cubicBezTo>
                  <a:cubicBezTo>
                    <a:pt x="114554" y="127"/>
                    <a:pt x="147447" y="33147"/>
                    <a:pt x="147447" y="73914"/>
                  </a:cubicBezTo>
                  <a:close/>
                  <a:moveTo>
                    <a:pt x="73787" y="1396923"/>
                  </a:moveTo>
                  <a:cubicBezTo>
                    <a:pt x="33020" y="1396923"/>
                    <a:pt x="0" y="1429943"/>
                    <a:pt x="0" y="1470710"/>
                  </a:cubicBezTo>
                  <a:cubicBezTo>
                    <a:pt x="0" y="1511477"/>
                    <a:pt x="33020" y="1544497"/>
                    <a:pt x="73787" y="1544497"/>
                  </a:cubicBezTo>
                  <a:cubicBezTo>
                    <a:pt x="114554" y="1544497"/>
                    <a:pt x="147574" y="1511477"/>
                    <a:pt x="147574" y="1470710"/>
                  </a:cubicBezTo>
                  <a:cubicBezTo>
                    <a:pt x="147574" y="1429943"/>
                    <a:pt x="114427" y="1396923"/>
                    <a:pt x="73787" y="1396923"/>
                  </a:cubicBezTo>
                  <a:close/>
                  <a:moveTo>
                    <a:pt x="7893445" y="147574"/>
                  </a:moveTo>
                  <a:cubicBezTo>
                    <a:pt x="7934213" y="147574"/>
                    <a:pt x="7967232" y="114554"/>
                    <a:pt x="7967232" y="73787"/>
                  </a:cubicBezTo>
                  <a:cubicBezTo>
                    <a:pt x="7967232" y="33020"/>
                    <a:pt x="7934213" y="0"/>
                    <a:pt x="7893445" y="0"/>
                  </a:cubicBezTo>
                  <a:cubicBezTo>
                    <a:pt x="7852679" y="0"/>
                    <a:pt x="7819658" y="33020"/>
                    <a:pt x="7819658" y="73787"/>
                  </a:cubicBezTo>
                  <a:cubicBezTo>
                    <a:pt x="7819658" y="114554"/>
                    <a:pt x="7852679" y="147574"/>
                    <a:pt x="7893445" y="147574"/>
                  </a:cubicBezTo>
                  <a:close/>
                  <a:moveTo>
                    <a:pt x="7893445" y="1396923"/>
                  </a:moveTo>
                  <a:cubicBezTo>
                    <a:pt x="7852679" y="1396923"/>
                    <a:pt x="7819658" y="1429943"/>
                    <a:pt x="7819658" y="1470710"/>
                  </a:cubicBezTo>
                  <a:cubicBezTo>
                    <a:pt x="7819658" y="1511477"/>
                    <a:pt x="7852679" y="1544497"/>
                    <a:pt x="7893445" y="1544497"/>
                  </a:cubicBezTo>
                  <a:cubicBezTo>
                    <a:pt x="7934213" y="1544497"/>
                    <a:pt x="7967232" y="1511477"/>
                    <a:pt x="7967232" y="1470710"/>
                  </a:cubicBezTo>
                  <a:cubicBezTo>
                    <a:pt x="7967232" y="1429943"/>
                    <a:pt x="7934213" y="1396923"/>
                    <a:pt x="7893445" y="13969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3c4815d9bb1_0_299"/>
            <p:cNvSpPr/>
            <p:nvPr/>
          </p:nvSpPr>
          <p:spPr>
            <a:xfrm>
              <a:off x="0" y="0"/>
              <a:ext cx="7979932" cy="1557070"/>
            </a:xfrm>
            <a:custGeom>
              <a:rect b="b" l="l" r="r" t="t"/>
              <a:pathLst>
                <a:path extrusionOk="0" h="1557070" w="7979932">
                  <a:moveTo>
                    <a:pt x="80137" y="0"/>
                  </a:moveTo>
                  <a:cubicBezTo>
                    <a:pt x="35941" y="0"/>
                    <a:pt x="0" y="35941"/>
                    <a:pt x="0" y="80137"/>
                  </a:cubicBezTo>
                  <a:cubicBezTo>
                    <a:pt x="0" y="124333"/>
                    <a:pt x="35941" y="160274"/>
                    <a:pt x="80137" y="160274"/>
                  </a:cubicBezTo>
                  <a:cubicBezTo>
                    <a:pt x="124333" y="160274"/>
                    <a:pt x="160274" y="124333"/>
                    <a:pt x="160274" y="80137"/>
                  </a:cubicBezTo>
                  <a:cubicBezTo>
                    <a:pt x="160274" y="35941"/>
                    <a:pt x="124206" y="0"/>
                    <a:pt x="80137" y="0"/>
                  </a:cubicBezTo>
                  <a:close/>
                  <a:moveTo>
                    <a:pt x="80137" y="147447"/>
                  </a:moveTo>
                  <a:cubicBezTo>
                    <a:pt x="42926" y="147447"/>
                    <a:pt x="12700" y="117221"/>
                    <a:pt x="12700" y="80137"/>
                  </a:cubicBezTo>
                  <a:cubicBezTo>
                    <a:pt x="12700" y="43053"/>
                    <a:pt x="42926" y="12700"/>
                    <a:pt x="80137" y="12700"/>
                  </a:cubicBezTo>
                  <a:cubicBezTo>
                    <a:pt x="117348" y="12700"/>
                    <a:pt x="147574" y="42926"/>
                    <a:pt x="147574" y="80137"/>
                  </a:cubicBezTo>
                  <a:cubicBezTo>
                    <a:pt x="147574" y="117348"/>
                    <a:pt x="117221" y="147447"/>
                    <a:pt x="80137" y="147447"/>
                  </a:cubicBezTo>
                  <a:close/>
                  <a:moveTo>
                    <a:pt x="80137" y="1396796"/>
                  </a:moveTo>
                  <a:cubicBezTo>
                    <a:pt x="35941" y="1396796"/>
                    <a:pt x="0" y="1432737"/>
                    <a:pt x="0" y="1476933"/>
                  </a:cubicBezTo>
                  <a:cubicBezTo>
                    <a:pt x="0" y="1521129"/>
                    <a:pt x="35941" y="1557070"/>
                    <a:pt x="80137" y="1557070"/>
                  </a:cubicBezTo>
                  <a:cubicBezTo>
                    <a:pt x="124333" y="1557070"/>
                    <a:pt x="160274" y="1521129"/>
                    <a:pt x="160274" y="1476933"/>
                  </a:cubicBezTo>
                  <a:cubicBezTo>
                    <a:pt x="160147" y="1432737"/>
                    <a:pt x="124206" y="1396796"/>
                    <a:pt x="80137" y="1396796"/>
                  </a:cubicBezTo>
                  <a:close/>
                  <a:moveTo>
                    <a:pt x="80137" y="1544243"/>
                  </a:moveTo>
                  <a:cubicBezTo>
                    <a:pt x="42926" y="1544243"/>
                    <a:pt x="12700" y="1514017"/>
                    <a:pt x="12700" y="1476806"/>
                  </a:cubicBezTo>
                  <a:cubicBezTo>
                    <a:pt x="12700" y="1439595"/>
                    <a:pt x="42926" y="1409369"/>
                    <a:pt x="80137" y="1409369"/>
                  </a:cubicBezTo>
                  <a:cubicBezTo>
                    <a:pt x="117348" y="1409369"/>
                    <a:pt x="147574" y="1439595"/>
                    <a:pt x="147574" y="1476806"/>
                  </a:cubicBezTo>
                  <a:cubicBezTo>
                    <a:pt x="147574" y="1514017"/>
                    <a:pt x="117221" y="1544243"/>
                    <a:pt x="80137" y="1544243"/>
                  </a:cubicBezTo>
                  <a:close/>
                  <a:moveTo>
                    <a:pt x="7899795" y="160147"/>
                  </a:moveTo>
                  <a:cubicBezTo>
                    <a:pt x="7943992" y="160147"/>
                    <a:pt x="7979932" y="124206"/>
                    <a:pt x="7979932" y="80010"/>
                  </a:cubicBezTo>
                  <a:cubicBezTo>
                    <a:pt x="7979932" y="35814"/>
                    <a:pt x="7943992" y="0"/>
                    <a:pt x="7899795" y="0"/>
                  </a:cubicBezTo>
                  <a:cubicBezTo>
                    <a:pt x="7855600" y="0"/>
                    <a:pt x="7819658" y="35941"/>
                    <a:pt x="7819658" y="80137"/>
                  </a:cubicBezTo>
                  <a:cubicBezTo>
                    <a:pt x="7819658" y="124333"/>
                    <a:pt x="7855600" y="160147"/>
                    <a:pt x="7899795" y="160147"/>
                  </a:cubicBezTo>
                  <a:close/>
                  <a:moveTo>
                    <a:pt x="7899795" y="12700"/>
                  </a:moveTo>
                  <a:cubicBezTo>
                    <a:pt x="7937006" y="12700"/>
                    <a:pt x="7967232" y="42926"/>
                    <a:pt x="7967232" y="80137"/>
                  </a:cubicBezTo>
                  <a:cubicBezTo>
                    <a:pt x="7967232" y="117348"/>
                    <a:pt x="7937006" y="147574"/>
                    <a:pt x="7899795" y="147574"/>
                  </a:cubicBezTo>
                  <a:cubicBezTo>
                    <a:pt x="7862584" y="147574"/>
                    <a:pt x="7832358" y="117348"/>
                    <a:pt x="7832358" y="80137"/>
                  </a:cubicBezTo>
                  <a:cubicBezTo>
                    <a:pt x="7832358" y="42926"/>
                    <a:pt x="7862584" y="12700"/>
                    <a:pt x="7899795" y="12700"/>
                  </a:cubicBezTo>
                  <a:close/>
                  <a:moveTo>
                    <a:pt x="7899795" y="1396796"/>
                  </a:moveTo>
                  <a:cubicBezTo>
                    <a:pt x="7855600" y="1396796"/>
                    <a:pt x="7819658" y="1432737"/>
                    <a:pt x="7819658" y="1476933"/>
                  </a:cubicBezTo>
                  <a:cubicBezTo>
                    <a:pt x="7819658" y="1521129"/>
                    <a:pt x="7855600" y="1557070"/>
                    <a:pt x="7899795" y="1557070"/>
                  </a:cubicBezTo>
                  <a:cubicBezTo>
                    <a:pt x="7943992" y="1557070"/>
                    <a:pt x="7979932" y="1521129"/>
                    <a:pt x="7979932" y="1476933"/>
                  </a:cubicBezTo>
                  <a:cubicBezTo>
                    <a:pt x="7979932" y="1432737"/>
                    <a:pt x="7943992" y="1396796"/>
                    <a:pt x="7899795" y="1396796"/>
                  </a:cubicBezTo>
                  <a:close/>
                  <a:moveTo>
                    <a:pt x="7899795" y="1544243"/>
                  </a:moveTo>
                  <a:cubicBezTo>
                    <a:pt x="7862584" y="1544243"/>
                    <a:pt x="7832358" y="1514017"/>
                    <a:pt x="7832358" y="1476806"/>
                  </a:cubicBezTo>
                  <a:cubicBezTo>
                    <a:pt x="7832358" y="1439595"/>
                    <a:pt x="7862584" y="1409369"/>
                    <a:pt x="7899795" y="1409369"/>
                  </a:cubicBezTo>
                  <a:cubicBezTo>
                    <a:pt x="7937006" y="1409369"/>
                    <a:pt x="7967232" y="1439595"/>
                    <a:pt x="7967232" y="1476806"/>
                  </a:cubicBezTo>
                  <a:cubicBezTo>
                    <a:pt x="7967232" y="1514017"/>
                    <a:pt x="7937006" y="1544243"/>
                    <a:pt x="7899795" y="1544243"/>
                  </a:cubicBezTo>
                  <a:close/>
                </a:path>
              </a:pathLst>
            </a:custGeom>
            <a:solidFill>
              <a:srgbClr val="F4C138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5" name="Google Shape;585;g3c4815d9bb1_0_299"/>
          <p:cNvSpPr/>
          <p:nvPr/>
        </p:nvSpPr>
        <p:spPr>
          <a:xfrm>
            <a:off x="8666563" y="3331202"/>
            <a:ext cx="3418904" cy="3497721"/>
          </a:xfrm>
          <a:custGeom>
            <a:rect b="b" l="l" r="r" t="t"/>
            <a:pathLst>
              <a:path extrusionOk="0" h="2136013" w="2087880">
                <a:moveTo>
                  <a:pt x="1979930" y="484175"/>
                </a:moveTo>
                <a:cubicBezTo>
                  <a:pt x="1964690" y="452425"/>
                  <a:pt x="1948180" y="420675"/>
                  <a:pt x="1929130" y="391465"/>
                </a:cubicBezTo>
                <a:cubicBezTo>
                  <a:pt x="1908810" y="360985"/>
                  <a:pt x="1888490" y="327965"/>
                  <a:pt x="1861820" y="302565"/>
                </a:cubicBezTo>
                <a:cubicBezTo>
                  <a:pt x="1836420" y="278435"/>
                  <a:pt x="1808480" y="255575"/>
                  <a:pt x="1780540" y="233985"/>
                </a:cubicBezTo>
                <a:cubicBezTo>
                  <a:pt x="1725930" y="190805"/>
                  <a:pt x="1666240" y="152705"/>
                  <a:pt x="1606550" y="117145"/>
                </a:cubicBezTo>
                <a:cubicBezTo>
                  <a:pt x="1537970" y="75235"/>
                  <a:pt x="1461770" y="53645"/>
                  <a:pt x="1384300" y="32055"/>
                </a:cubicBezTo>
                <a:cubicBezTo>
                  <a:pt x="1337310" y="19355"/>
                  <a:pt x="1289050" y="9195"/>
                  <a:pt x="1239520" y="2845"/>
                </a:cubicBezTo>
                <a:cubicBezTo>
                  <a:pt x="1203960" y="-2235"/>
                  <a:pt x="1165860" y="305"/>
                  <a:pt x="1129030" y="4115"/>
                </a:cubicBezTo>
                <a:cubicBezTo>
                  <a:pt x="1079500" y="7925"/>
                  <a:pt x="1029970" y="11735"/>
                  <a:pt x="980440" y="20625"/>
                </a:cubicBezTo>
                <a:cubicBezTo>
                  <a:pt x="943610" y="21895"/>
                  <a:pt x="908050" y="23165"/>
                  <a:pt x="869950" y="26975"/>
                </a:cubicBezTo>
                <a:cubicBezTo>
                  <a:pt x="850900" y="28245"/>
                  <a:pt x="831850" y="30785"/>
                  <a:pt x="812800" y="33325"/>
                </a:cubicBezTo>
                <a:cubicBezTo>
                  <a:pt x="800100" y="35865"/>
                  <a:pt x="788670" y="38405"/>
                  <a:pt x="777240" y="40945"/>
                </a:cubicBezTo>
                <a:cubicBezTo>
                  <a:pt x="730250" y="52375"/>
                  <a:pt x="685800" y="72695"/>
                  <a:pt x="645160" y="94285"/>
                </a:cubicBezTo>
                <a:cubicBezTo>
                  <a:pt x="562610" y="137465"/>
                  <a:pt x="483870" y="188265"/>
                  <a:pt x="411480" y="245415"/>
                </a:cubicBezTo>
                <a:cubicBezTo>
                  <a:pt x="381000" y="269545"/>
                  <a:pt x="351790" y="294945"/>
                  <a:pt x="322580" y="321615"/>
                </a:cubicBezTo>
                <a:cubicBezTo>
                  <a:pt x="270510" y="369875"/>
                  <a:pt x="227330" y="427025"/>
                  <a:pt x="187960" y="485445"/>
                </a:cubicBezTo>
                <a:cubicBezTo>
                  <a:pt x="158750" y="527355"/>
                  <a:pt x="134620" y="575615"/>
                  <a:pt x="114300" y="621335"/>
                </a:cubicBezTo>
                <a:cubicBezTo>
                  <a:pt x="99060" y="655625"/>
                  <a:pt x="82550" y="689915"/>
                  <a:pt x="72390" y="726745"/>
                </a:cubicBezTo>
                <a:cubicBezTo>
                  <a:pt x="44450" y="816915"/>
                  <a:pt x="22860" y="908355"/>
                  <a:pt x="8890" y="1001065"/>
                </a:cubicBezTo>
                <a:cubicBezTo>
                  <a:pt x="3810" y="1037895"/>
                  <a:pt x="1270" y="1074725"/>
                  <a:pt x="0" y="1112825"/>
                </a:cubicBezTo>
                <a:lnTo>
                  <a:pt x="0" y="1163625"/>
                </a:lnTo>
                <a:cubicBezTo>
                  <a:pt x="1270" y="1195375"/>
                  <a:pt x="2540" y="1234745"/>
                  <a:pt x="8890" y="1266495"/>
                </a:cubicBezTo>
                <a:cubicBezTo>
                  <a:pt x="15240" y="1303325"/>
                  <a:pt x="21590" y="1341425"/>
                  <a:pt x="31750" y="1376985"/>
                </a:cubicBezTo>
                <a:cubicBezTo>
                  <a:pt x="54610" y="1450645"/>
                  <a:pt x="78740" y="1525575"/>
                  <a:pt x="118110" y="1592885"/>
                </a:cubicBezTo>
                <a:cubicBezTo>
                  <a:pt x="138430" y="1627175"/>
                  <a:pt x="160020" y="1661465"/>
                  <a:pt x="182880" y="1693215"/>
                </a:cubicBezTo>
                <a:cubicBezTo>
                  <a:pt x="212090" y="1736395"/>
                  <a:pt x="241300" y="1778305"/>
                  <a:pt x="278130" y="1815135"/>
                </a:cubicBezTo>
                <a:cubicBezTo>
                  <a:pt x="322580" y="1860855"/>
                  <a:pt x="374650" y="1901495"/>
                  <a:pt x="427990" y="1937055"/>
                </a:cubicBezTo>
                <a:cubicBezTo>
                  <a:pt x="539750" y="2010715"/>
                  <a:pt x="673100" y="2052625"/>
                  <a:pt x="801370" y="2088185"/>
                </a:cubicBezTo>
                <a:cubicBezTo>
                  <a:pt x="831850" y="2097075"/>
                  <a:pt x="863600" y="2104695"/>
                  <a:pt x="895350" y="2111045"/>
                </a:cubicBezTo>
                <a:cubicBezTo>
                  <a:pt x="944880" y="2121205"/>
                  <a:pt x="994410" y="2132635"/>
                  <a:pt x="1043940" y="2135175"/>
                </a:cubicBezTo>
                <a:cubicBezTo>
                  <a:pt x="1083310" y="2137715"/>
                  <a:pt x="1123950" y="2133905"/>
                  <a:pt x="1163320" y="2131365"/>
                </a:cubicBezTo>
                <a:cubicBezTo>
                  <a:pt x="1216660" y="2127555"/>
                  <a:pt x="1270000" y="2122475"/>
                  <a:pt x="1323340" y="2111045"/>
                </a:cubicBezTo>
                <a:cubicBezTo>
                  <a:pt x="1375410" y="2099615"/>
                  <a:pt x="1424940" y="2081835"/>
                  <a:pt x="1473200" y="2060245"/>
                </a:cubicBezTo>
                <a:cubicBezTo>
                  <a:pt x="1549400" y="2027225"/>
                  <a:pt x="1623060" y="1981505"/>
                  <a:pt x="1678940" y="1919275"/>
                </a:cubicBezTo>
                <a:cubicBezTo>
                  <a:pt x="1739900" y="1850695"/>
                  <a:pt x="1798320" y="1780845"/>
                  <a:pt x="1847850" y="1703375"/>
                </a:cubicBezTo>
                <a:cubicBezTo>
                  <a:pt x="1896110" y="1628445"/>
                  <a:pt x="1936750" y="1548435"/>
                  <a:pt x="1976120" y="1467155"/>
                </a:cubicBezTo>
                <a:cubicBezTo>
                  <a:pt x="2007870" y="1401115"/>
                  <a:pt x="2039620" y="1332535"/>
                  <a:pt x="2056130" y="1260145"/>
                </a:cubicBezTo>
                <a:cubicBezTo>
                  <a:pt x="2067560" y="1210615"/>
                  <a:pt x="2077720" y="1159815"/>
                  <a:pt x="2082800" y="1110285"/>
                </a:cubicBezTo>
                <a:cubicBezTo>
                  <a:pt x="2086610" y="1072185"/>
                  <a:pt x="2087880" y="1035355"/>
                  <a:pt x="2087880" y="998525"/>
                </a:cubicBezTo>
                <a:cubicBezTo>
                  <a:pt x="2087880" y="908355"/>
                  <a:pt x="2082800" y="818185"/>
                  <a:pt x="2067560" y="729285"/>
                </a:cubicBezTo>
                <a:cubicBezTo>
                  <a:pt x="2061210" y="693725"/>
                  <a:pt x="2052320" y="659435"/>
                  <a:pt x="2039620" y="626415"/>
                </a:cubicBezTo>
                <a:cubicBezTo>
                  <a:pt x="2019300" y="579425"/>
                  <a:pt x="2002790" y="531165"/>
                  <a:pt x="1979930" y="48417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4060" r="-4050" t="0"/>
            </a:stretch>
          </a:blipFill>
          <a:ln cap="sq" cmpd="sng" w="120650">
            <a:solidFill>
              <a:srgbClr val="F4C13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c4815d9bb1_0_299"/>
          <p:cNvSpPr txBox="1"/>
          <p:nvPr/>
        </p:nvSpPr>
        <p:spPr>
          <a:xfrm>
            <a:off x="0" y="70049"/>
            <a:ext cx="121920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SOLD OUT SHOW IN SEPTEMBER SHOULDER SEASON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3c4815d9bb1_0_299"/>
          <p:cNvSpPr txBox="1"/>
          <p:nvPr/>
        </p:nvSpPr>
        <p:spPr>
          <a:xfrm>
            <a:off x="4778542" y="5838593"/>
            <a:ext cx="42588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Students open for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BIG BAD VOODOO DADDY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g3c4815d9bb1_0_314"/>
          <p:cNvGrpSpPr/>
          <p:nvPr/>
        </p:nvGrpSpPr>
        <p:grpSpPr>
          <a:xfrm>
            <a:off x="4481662" y="-96443"/>
            <a:ext cx="7605291" cy="606753"/>
            <a:chOff x="0" y="-38100"/>
            <a:chExt cx="3004500" cy="239700"/>
          </a:xfrm>
        </p:grpSpPr>
        <p:sp>
          <p:nvSpPr>
            <p:cNvPr id="593" name="Google Shape;593;g3c4815d9bb1_0_314"/>
            <p:cNvSpPr/>
            <p:nvPr/>
          </p:nvSpPr>
          <p:spPr>
            <a:xfrm>
              <a:off x="0" y="0"/>
              <a:ext cx="3004441" cy="201501"/>
            </a:xfrm>
            <a:custGeom>
              <a:rect b="b" l="l" r="r" t="t"/>
              <a:pathLst>
                <a:path extrusionOk="0" h="201501" w="3004441">
                  <a:moveTo>
                    <a:pt x="0" y="0"/>
                  </a:moveTo>
                  <a:lnTo>
                    <a:pt x="3004441" y="0"/>
                  </a:lnTo>
                  <a:lnTo>
                    <a:pt x="3004441" y="201501"/>
                  </a:lnTo>
                  <a:lnTo>
                    <a:pt x="0" y="201501"/>
                  </a:lnTo>
                  <a:close/>
                </a:path>
              </a:pathLst>
            </a:custGeom>
            <a:solidFill>
              <a:srgbClr val="051864"/>
            </a:solidFill>
            <a:ln>
              <a:noFill/>
            </a:ln>
          </p:spPr>
        </p:sp>
        <p:sp>
          <p:nvSpPr>
            <p:cNvPr id="594" name="Google Shape;594;g3c4815d9bb1_0_314"/>
            <p:cNvSpPr txBox="1"/>
            <p:nvPr/>
          </p:nvSpPr>
          <p:spPr>
            <a:xfrm>
              <a:off x="0" y="-38100"/>
              <a:ext cx="30045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5" name="Google Shape;595;g3c4815d9bb1_0_314"/>
          <p:cNvSpPr/>
          <p:nvPr/>
        </p:nvSpPr>
        <p:spPr>
          <a:xfrm>
            <a:off x="4479297" y="483277"/>
            <a:ext cx="3932540" cy="2949405"/>
          </a:xfrm>
          <a:custGeom>
            <a:rect b="b" l="l" r="r" t="t"/>
            <a:pathLst>
              <a:path extrusionOk="0" h="4418584" w="5891445">
                <a:moveTo>
                  <a:pt x="0" y="0"/>
                </a:moveTo>
                <a:lnTo>
                  <a:pt x="5891445" y="0"/>
                </a:lnTo>
                <a:lnTo>
                  <a:pt x="5891445" y="4418584"/>
                </a:lnTo>
                <a:lnTo>
                  <a:pt x="0" y="4418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g3c4815d9bb1_0_314"/>
          <p:cNvSpPr/>
          <p:nvPr/>
        </p:nvSpPr>
        <p:spPr>
          <a:xfrm>
            <a:off x="107950" y="510049"/>
            <a:ext cx="4283997" cy="2922600"/>
          </a:xfrm>
          <a:custGeom>
            <a:rect b="b" l="l" r="r" t="t"/>
            <a:pathLst>
              <a:path extrusionOk="0" h="4378427" w="6417973">
                <a:moveTo>
                  <a:pt x="0" y="0"/>
                </a:moveTo>
                <a:lnTo>
                  <a:pt x="6417973" y="0"/>
                </a:lnTo>
                <a:lnTo>
                  <a:pt x="6417973" y="4378427"/>
                </a:lnTo>
                <a:lnTo>
                  <a:pt x="0" y="4378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9930"/>
            </a:stretch>
          </a:blipFill>
          <a:ln>
            <a:noFill/>
          </a:ln>
        </p:spPr>
      </p:sp>
      <p:sp>
        <p:nvSpPr>
          <p:cNvPr id="597" name="Google Shape;597;g3c4815d9bb1_0_314"/>
          <p:cNvSpPr/>
          <p:nvPr/>
        </p:nvSpPr>
        <p:spPr>
          <a:xfrm>
            <a:off x="9757882" y="0"/>
            <a:ext cx="2331682" cy="2097044"/>
          </a:xfrm>
          <a:custGeom>
            <a:rect b="b" l="l" r="r" t="t"/>
            <a:pathLst>
              <a:path extrusionOk="0" h="3141639" w="3493156">
                <a:moveTo>
                  <a:pt x="0" y="0"/>
                </a:moveTo>
                <a:lnTo>
                  <a:pt x="3493157" y="0"/>
                </a:lnTo>
                <a:lnTo>
                  <a:pt x="3493157" y="3141639"/>
                </a:lnTo>
                <a:lnTo>
                  <a:pt x="0" y="3141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8249" l="0" r="0" t="0"/>
            </a:stretch>
          </a:blipFill>
          <a:ln>
            <a:noFill/>
          </a:ln>
        </p:spPr>
      </p:sp>
      <p:sp>
        <p:nvSpPr>
          <p:cNvPr id="598" name="Google Shape;598;g3c4815d9bb1_0_314"/>
          <p:cNvSpPr/>
          <p:nvPr/>
        </p:nvSpPr>
        <p:spPr>
          <a:xfrm>
            <a:off x="8159023" y="4037412"/>
            <a:ext cx="3932540" cy="2949405"/>
          </a:xfrm>
          <a:custGeom>
            <a:rect b="b" l="l" r="r" t="t"/>
            <a:pathLst>
              <a:path extrusionOk="0" h="4418584" w="5891445">
                <a:moveTo>
                  <a:pt x="0" y="0"/>
                </a:moveTo>
                <a:lnTo>
                  <a:pt x="5891445" y="0"/>
                </a:lnTo>
                <a:lnTo>
                  <a:pt x="5891445" y="4418583"/>
                </a:lnTo>
                <a:lnTo>
                  <a:pt x="0" y="4418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g3c4815d9bb1_0_314"/>
          <p:cNvSpPr/>
          <p:nvPr/>
        </p:nvSpPr>
        <p:spPr>
          <a:xfrm>
            <a:off x="4491623" y="4037412"/>
            <a:ext cx="3765485" cy="2824114"/>
          </a:xfrm>
          <a:custGeom>
            <a:rect b="b" l="l" r="r" t="t"/>
            <a:pathLst>
              <a:path extrusionOk="0" h="4230882" w="5641176">
                <a:moveTo>
                  <a:pt x="0" y="0"/>
                </a:moveTo>
                <a:lnTo>
                  <a:pt x="5641176" y="0"/>
                </a:lnTo>
                <a:lnTo>
                  <a:pt x="5641176" y="4230882"/>
                </a:lnTo>
                <a:lnTo>
                  <a:pt x="0" y="4230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g3c4815d9bb1_0_314"/>
          <p:cNvSpPr/>
          <p:nvPr/>
        </p:nvSpPr>
        <p:spPr>
          <a:xfrm>
            <a:off x="107950" y="4007351"/>
            <a:ext cx="4283997" cy="2854213"/>
          </a:xfrm>
          <a:custGeom>
            <a:rect b="b" l="l" r="r" t="t"/>
            <a:pathLst>
              <a:path extrusionOk="0" h="4275974" w="6417973">
                <a:moveTo>
                  <a:pt x="0" y="0"/>
                </a:moveTo>
                <a:lnTo>
                  <a:pt x="6417973" y="0"/>
                </a:lnTo>
                <a:lnTo>
                  <a:pt x="6417973" y="4275974"/>
                </a:lnTo>
                <a:lnTo>
                  <a:pt x="0" y="4275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g3c4815d9bb1_0_314"/>
          <p:cNvSpPr/>
          <p:nvPr/>
        </p:nvSpPr>
        <p:spPr>
          <a:xfrm>
            <a:off x="8406927" y="1359154"/>
            <a:ext cx="3684326" cy="2072433"/>
          </a:xfrm>
          <a:custGeom>
            <a:rect b="b" l="l" r="r" t="t"/>
            <a:pathLst>
              <a:path extrusionOk="0" h="3104769" w="5519589">
                <a:moveTo>
                  <a:pt x="0" y="0"/>
                </a:moveTo>
                <a:lnTo>
                  <a:pt x="5519589" y="0"/>
                </a:lnTo>
                <a:lnTo>
                  <a:pt x="5519589" y="3104769"/>
                </a:lnTo>
                <a:lnTo>
                  <a:pt x="0" y="3104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g3c4815d9bb1_0_314"/>
          <p:cNvSpPr/>
          <p:nvPr/>
        </p:nvSpPr>
        <p:spPr>
          <a:xfrm rot="-6640922">
            <a:off x="8093522" y="-47146"/>
            <a:ext cx="1782047" cy="2376063"/>
          </a:xfrm>
          <a:custGeom>
            <a:rect b="b" l="l" r="r" t="t"/>
            <a:pathLst>
              <a:path extrusionOk="0" h="3570983" w="2678237">
                <a:moveTo>
                  <a:pt x="0" y="0"/>
                </a:moveTo>
                <a:lnTo>
                  <a:pt x="2678237" y="0"/>
                </a:lnTo>
                <a:lnTo>
                  <a:pt x="2678237" y="3570982"/>
                </a:lnTo>
                <a:lnTo>
                  <a:pt x="0" y="3570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3" name="Google Shape;603;g3c4815d9bb1_0_314"/>
          <p:cNvGrpSpPr/>
          <p:nvPr/>
        </p:nvGrpSpPr>
        <p:grpSpPr>
          <a:xfrm>
            <a:off x="107950" y="-98376"/>
            <a:ext cx="4278732" cy="606753"/>
            <a:chOff x="0" y="-38100"/>
            <a:chExt cx="1690330" cy="239700"/>
          </a:xfrm>
        </p:grpSpPr>
        <p:sp>
          <p:nvSpPr>
            <p:cNvPr id="604" name="Google Shape;604;g3c4815d9bb1_0_314"/>
            <p:cNvSpPr/>
            <p:nvPr/>
          </p:nvSpPr>
          <p:spPr>
            <a:xfrm>
              <a:off x="0" y="0"/>
              <a:ext cx="1690330" cy="201501"/>
            </a:xfrm>
            <a:custGeom>
              <a:rect b="b" l="l" r="r" t="t"/>
              <a:pathLst>
                <a:path extrusionOk="0" h="201501" w="1690330">
                  <a:moveTo>
                    <a:pt x="0" y="0"/>
                  </a:moveTo>
                  <a:lnTo>
                    <a:pt x="1690330" y="0"/>
                  </a:lnTo>
                  <a:lnTo>
                    <a:pt x="1690330" y="201501"/>
                  </a:lnTo>
                  <a:lnTo>
                    <a:pt x="0" y="201501"/>
                  </a:lnTo>
                  <a:close/>
                </a:path>
              </a:pathLst>
            </a:custGeom>
            <a:solidFill>
              <a:srgbClr val="051864"/>
            </a:solidFill>
            <a:ln>
              <a:noFill/>
            </a:ln>
          </p:spPr>
        </p:sp>
        <p:sp>
          <p:nvSpPr>
            <p:cNvPr id="605" name="Google Shape;605;g3c4815d9bb1_0_314"/>
            <p:cNvSpPr txBox="1"/>
            <p:nvPr/>
          </p:nvSpPr>
          <p:spPr>
            <a:xfrm>
              <a:off x="0" y="-38100"/>
              <a:ext cx="16902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6" name="Google Shape;606;g3c4815d9bb1_0_314"/>
          <p:cNvSpPr txBox="1"/>
          <p:nvPr/>
        </p:nvSpPr>
        <p:spPr>
          <a:xfrm>
            <a:off x="199343" y="-57150"/>
            <a:ext cx="418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Site Visits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3c4815d9bb1_0_314"/>
          <p:cNvSpPr txBox="1"/>
          <p:nvPr/>
        </p:nvSpPr>
        <p:spPr>
          <a:xfrm>
            <a:off x="4578055" y="-59083"/>
            <a:ext cx="1651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Surveys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8" name="Google Shape;608;g3c4815d9bb1_0_314"/>
          <p:cNvGrpSpPr/>
          <p:nvPr/>
        </p:nvGrpSpPr>
        <p:grpSpPr>
          <a:xfrm>
            <a:off x="107950" y="3430921"/>
            <a:ext cx="4278732" cy="606753"/>
            <a:chOff x="0" y="-38100"/>
            <a:chExt cx="1690330" cy="239700"/>
          </a:xfrm>
        </p:grpSpPr>
        <p:sp>
          <p:nvSpPr>
            <p:cNvPr id="609" name="Google Shape;609;g3c4815d9bb1_0_314"/>
            <p:cNvSpPr/>
            <p:nvPr/>
          </p:nvSpPr>
          <p:spPr>
            <a:xfrm>
              <a:off x="0" y="0"/>
              <a:ext cx="1690330" cy="201501"/>
            </a:xfrm>
            <a:custGeom>
              <a:rect b="b" l="l" r="r" t="t"/>
              <a:pathLst>
                <a:path extrusionOk="0" h="201501" w="1690330">
                  <a:moveTo>
                    <a:pt x="0" y="0"/>
                  </a:moveTo>
                  <a:lnTo>
                    <a:pt x="1690330" y="0"/>
                  </a:lnTo>
                  <a:lnTo>
                    <a:pt x="1690330" y="201501"/>
                  </a:lnTo>
                  <a:lnTo>
                    <a:pt x="0" y="201501"/>
                  </a:lnTo>
                  <a:close/>
                </a:path>
              </a:pathLst>
            </a:custGeom>
            <a:solidFill>
              <a:srgbClr val="051864"/>
            </a:solidFill>
            <a:ln>
              <a:noFill/>
            </a:ln>
          </p:spPr>
        </p:sp>
        <p:sp>
          <p:nvSpPr>
            <p:cNvPr id="610" name="Google Shape;610;g3c4815d9bb1_0_314"/>
            <p:cNvSpPr txBox="1"/>
            <p:nvPr/>
          </p:nvSpPr>
          <p:spPr>
            <a:xfrm>
              <a:off x="0" y="-38100"/>
              <a:ext cx="16902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g3c4815d9bb1_0_314"/>
          <p:cNvGrpSpPr/>
          <p:nvPr/>
        </p:nvGrpSpPr>
        <p:grpSpPr>
          <a:xfrm>
            <a:off x="4486965" y="3430921"/>
            <a:ext cx="7607569" cy="606753"/>
            <a:chOff x="0" y="-38100"/>
            <a:chExt cx="3005400" cy="239700"/>
          </a:xfrm>
        </p:grpSpPr>
        <p:sp>
          <p:nvSpPr>
            <p:cNvPr id="612" name="Google Shape;612;g3c4815d9bb1_0_314"/>
            <p:cNvSpPr/>
            <p:nvPr/>
          </p:nvSpPr>
          <p:spPr>
            <a:xfrm>
              <a:off x="0" y="0"/>
              <a:ext cx="3005375" cy="201501"/>
            </a:xfrm>
            <a:custGeom>
              <a:rect b="b" l="l" r="r" t="t"/>
              <a:pathLst>
                <a:path extrusionOk="0" h="201501" w="3005375">
                  <a:moveTo>
                    <a:pt x="0" y="0"/>
                  </a:moveTo>
                  <a:lnTo>
                    <a:pt x="3005375" y="0"/>
                  </a:lnTo>
                  <a:lnTo>
                    <a:pt x="3005375" y="201501"/>
                  </a:lnTo>
                  <a:lnTo>
                    <a:pt x="0" y="201501"/>
                  </a:lnTo>
                  <a:close/>
                </a:path>
              </a:pathLst>
            </a:custGeom>
            <a:solidFill>
              <a:srgbClr val="051864"/>
            </a:solidFill>
            <a:ln>
              <a:noFill/>
            </a:ln>
          </p:spPr>
        </p:sp>
        <p:sp>
          <p:nvSpPr>
            <p:cNvPr id="613" name="Google Shape;613;g3c4815d9bb1_0_314"/>
            <p:cNvSpPr txBox="1"/>
            <p:nvPr/>
          </p:nvSpPr>
          <p:spPr>
            <a:xfrm>
              <a:off x="0" y="-38100"/>
              <a:ext cx="3005400" cy="2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4" name="Google Shape;614;g3c4815d9bb1_0_314"/>
          <p:cNvSpPr txBox="1"/>
          <p:nvPr/>
        </p:nvSpPr>
        <p:spPr>
          <a:xfrm>
            <a:off x="4578055" y="3505866"/>
            <a:ext cx="752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Culture &amp; Arts Community Conversations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3c4815d9bb1_0_314"/>
          <p:cNvSpPr txBox="1"/>
          <p:nvPr/>
        </p:nvSpPr>
        <p:spPr>
          <a:xfrm>
            <a:off x="178811" y="3503071"/>
            <a:ext cx="4072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Focus Groups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c4815d9bb1_0_341"/>
          <p:cNvSpPr/>
          <p:nvPr/>
        </p:nvSpPr>
        <p:spPr>
          <a:xfrm>
            <a:off x="6096000" y="431115"/>
            <a:ext cx="5617133" cy="3001633"/>
          </a:xfrm>
          <a:custGeom>
            <a:rect b="b" l="l" r="r" t="t"/>
            <a:pathLst>
              <a:path extrusionOk="0" h="4496828" w="8415180">
                <a:moveTo>
                  <a:pt x="0" y="0"/>
                </a:moveTo>
                <a:lnTo>
                  <a:pt x="8415180" y="0"/>
                </a:lnTo>
                <a:lnTo>
                  <a:pt x="8415180" y="4496828"/>
                </a:lnTo>
                <a:lnTo>
                  <a:pt x="0" y="4496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g3c4815d9bb1_0_341"/>
          <p:cNvSpPr/>
          <p:nvPr/>
        </p:nvSpPr>
        <p:spPr>
          <a:xfrm>
            <a:off x="237978" y="1930057"/>
            <a:ext cx="5183738" cy="4541504"/>
          </a:xfrm>
          <a:custGeom>
            <a:rect b="b" l="l" r="r" t="t"/>
            <a:pathLst>
              <a:path extrusionOk="0" h="6803752" w="7765899">
                <a:moveTo>
                  <a:pt x="0" y="0"/>
                </a:moveTo>
                <a:lnTo>
                  <a:pt x="7765898" y="0"/>
                </a:lnTo>
                <a:lnTo>
                  <a:pt x="7765898" y="6803752"/>
                </a:lnTo>
                <a:lnTo>
                  <a:pt x="0" y="6803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g3c4815d9bb1_0_341"/>
          <p:cNvSpPr txBox="1"/>
          <p:nvPr/>
        </p:nvSpPr>
        <p:spPr>
          <a:xfrm>
            <a:off x="364613" y="482339"/>
            <a:ext cx="331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Concept 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g3c4815d9bb1_0_347"/>
          <p:cNvGrpSpPr/>
          <p:nvPr/>
        </p:nvGrpSpPr>
        <p:grpSpPr>
          <a:xfrm>
            <a:off x="6712598" y="2264042"/>
            <a:ext cx="5183027" cy="1550687"/>
            <a:chOff x="0" y="-38100"/>
            <a:chExt cx="2047575" cy="612605"/>
          </a:xfrm>
        </p:grpSpPr>
        <p:sp>
          <p:nvSpPr>
            <p:cNvPr id="628" name="Google Shape;628;g3c4815d9bb1_0_347"/>
            <p:cNvSpPr/>
            <p:nvPr/>
          </p:nvSpPr>
          <p:spPr>
            <a:xfrm>
              <a:off x="0" y="0"/>
              <a:ext cx="2047575" cy="574505"/>
            </a:xfrm>
            <a:custGeom>
              <a:rect b="b" l="l" r="r" t="t"/>
              <a:pathLst>
                <a:path extrusionOk="0" h="574505" w="2047575">
                  <a:moveTo>
                    <a:pt x="0" y="0"/>
                  </a:moveTo>
                  <a:lnTo>
                    <a:pt x="2047575" y="0"/>
                  </a:lnTo>
                  <a:lnTo>
                    <a:pt x="2047575" y="574505"/>
                  </a:lnTo>
                  <a:lnTo>
                    <a:pt x="0" y="574505"/>
                  </a:lnTo>
                  <a:close/>
                </a:path>
              </a:pathLst>
            </a:custGeom>
            <a:noFill/>
            <a:ln cap="sq" cmpd="sng" w="12700">
              <a:solidFill>
                <a:srgbClr val="D9D8D3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9" name="Google Shape;629;g3c4815d9bb1_0_347"/>
            <p:cNvSpPr txBox="1"/>
            <p:nvPr/>
          </p:nvSpPr>
          <p:spPr>
            <a:xfrm>
              <a:off x="0" y="-38100"/>
              <a:ext cx="2047500" cy="61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0" name="Google Shape;630;g3c4815d9bb1_0_347"/>
          <p:cNvSpPr/>
          <p:nvPr/>
        </p:nvSpPr>
        <p:spPr>
          <a:xfrm>
            <a:off x="6735190" y="2383514"/>
            <a:ext cx="1476099" cy="1411151"/>
          </a:xfrm>
          <a:custGeom>
            <a:rect b="b" l="l" r="r" t="t"/>
            <a:pathLst>
              <a:path extrusionOk="0" h="2114084" w="2211385">
                <a:moveTo>
                  <a:pt x="0" y="0"/>
                </a:moveTo>
                <a:lnTo>
                  <a:pt x="2211384" y="0"/>
                </a:lnTo>
                <a:lnTo>
                  <a:pt x="2211384" y="2114083"/>
                </a:lnTo>
                <a:lnTo>
                  <a:pt x="0" y="2114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31" name="Google Shape;631;g3c4815d9bb1_0_347"/>
          <p:cNvGrpSpPr/>
          <p:nvPr/>
        </p:nvGrpSpPr>
        <p:grpSpPr>
          <a:xfrm>
            <a:off x="6712598" y="257591"/>
            <a:ext cx="5183027" cy="2106912"/>
            <a:chOff x="0" y="-38100"/>
            <a:chExt cx="2047575" cy="832344"/>
          </a:xfrm>
        </p:grpSpPr>
        <p:sp>
          <p:nvSpPr>
            <p:cNvPr id="632" name="Google Shape;632;g3c4815d9bb1_0_347"/>
            <p:cNvSpPr/>
            <p:nvPr/>
          </p:nvSpPr>
          <p:spPr>
            <a:xfrm>
              <a:off x="0" y="0"/>
              <a:ext cx="2047575" cy="794244"/>
            </a:xfrm>
            <a:custGeom>
              <a:rect b="b" l="l" r="r" t="t"/>
              <a:pathLst>
                <a:path extrusionOk="0" h="794244" w="2047575">
                  <a:moveTo>
                    <a:pt x="0" y="0"/>
                  </a:moveTo>
                  <a:lnTo>
                    <a:pt x="2047575" y="0"/>
                  </a:lnTo>
                  <a:lnTo>
                    <a:pt x="2047575" y="794244"/>
                  </a:lnTo>
                  <a:lnTo>
                    <a:pt x="0" y="794244"/>
                  </a:lnTo>
                  <a:close/>
                </a:path>
              </a:pathLst>
            </a:custGeom>
            <a:noFill/>
            <a:ln cap="sq" cmpd="sng" w="12700">
              <a:solidFill>
                <a:srgbClr val="D9D8D3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33" name="Google Shape;633;g3c4815d9bb1_0_347"/>
            <p:cNvSpPr txBox="1"/>
            <p:nvPr/>
          </p:nvSpPr>
          <p:spPr>
            <a:xfrm>
              <a:off x="0" y="-38100"/>
              <a:ext cx="2047500" cy="83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Google Shape;634;g3c4815d9bb1_0_347"/>
          <p:cNvSpPr/>
          <p:nvPr/>
        </p:nvSpPr>
        <p:spPr>
          <a:xfrm>
            <a:off x="6706756" y="1159237"/>
            <a:ext cx="2166611" cy="513424"/>
          </a:xfrm>
          <a:custGeom>
            <a:rect b="b" l="l" r="r" t="t"/>
            <a:pathLst>
              <a:path extrusionOk="0" h="769174" w="3245859">
                <a:moveTo>
                  <a:pt x="0" y="0"/>
                </a:moveTo>
                <a:lnTo>
                  <a:pt x="3245858" y="0"/>
                </a:lnTo>
                <a:lnTo>
                  <a:pt x="3245858" y="769173"/>
                </a:lnTo>
                <a:lnTo>
                  <a:pt x="0" y="769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30" l="0" r="0" t="0"/>
            </a:stretch>
          </a:blipFill>
          <a:ln>
            <a:noFill/>
          </a:ln>
        </p:spPr>
      </p:sp>
      <p:grpSp>
        <p:nvGrpSpPr>
          <p:cNvPr id="635" name="Google Shape;635;g3c4815d9bb1_0_347"/>
          <p:cNvGrpSpPr/>
          <p:nvPr/>
        </p:nvGrpSpPr>
        <p:grpSpPr>
          <a:xfrm>
            <a:off x="6680845" y="3798060"/>
            <a:ext cx="5183027" cy="2579648"/>
            <a:chOff x="0" y="-38100"/>
            <a:chExt cx="2047575" cy="1019100"/>
          </a:xfrm>
        </p:grpSpPr>
        <p:sp>
          <p:nvSpPr>
            <p:cNvPr id="636" name="Google Shape;636;g3c4815d9bb1_0_347"/>
            <p:cNvSpPr/>
            <p:nvPr/>
          </p:nvSpPr>
          <p:spPr>
            <a:xfrm>
              <a:off x="0" y="0"/>
              <a:ext cx="2047575" cy="980885"/>
            </a:xfrm>
            <a:custGeom>
              <a:rect b="b" l="l" r="r" t="t"/>
              <a:pathLst>
                <a:path extrusionOk="0" h="980885" w="2047575">
                  <a:moveTo>
                    <a:pt x="0" y="0"/>
                  </a:moveTo>
                  <a:lnTo>
                    <a:pt x="2047575" y="0"/>
                  </a:lnTo>
                  <a:lnTo>
                    <a:pt x="2047575" y="980885"/>
                  </a:lnTo>
                  <a:lnTo>
                    <a:pt x="0" y="980885"/>
                  </a:lnTo>
                  <a:close/>
                </a:path>
              </a:pathLst>
            </a:custGeom>
            <a:noFill/>
            <a:ln cap="sq" cmpd="sng" w="12700">
              <a:solidFill>
                <a:srgbClr val="D9D8D3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37" name="Google Shape;637;g3c4815d9bb1_0_347"/>
            <p:cNvSpPr txBox="1"/>
            <p:nvPr/>
          </p:nvSpPr>
          <p:spPr>
            <a:xfrm>
              <a:off x="0" y="-38100"/>
              <a:ext cx="2047500" cy="101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g3c4815d9bb1_0_347"/>
          <p:cNvSpPr/>
          <p:nvPr/>
        </p:nvSpPr>
        <p:spPr>
          <a:xfrm>
            <a:off x="7138889" y="4340697"/>
            <a:ext cx="4656100" cy="613053"/>
          </a:xfrm>
          <a:custGeom>
            <a:rect b="b" l="l" r="r" t="t"/>
            <a:pathLst>
              <a:path extrusionOk="0" h="918432" w="6975431">
                <a:moveTo>
                  <a:pt x="0" y="0"/>
                </a:moveTo>
                <a:lnTo>
                  <a:pt x="6975431" y="0"/>
                </a:lnTo>
                <a:lnTo>
                  <a:pt x="6975431" y="918431"/>
                </a:lnTo>
                <a:lnTo>
                  <a:pt x="0" y="918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g3c4815d9bb1_0_347"/>
          <p:cNvSpPr/>
          <p:nvPr/>
        </p:nvSpPr>
        <p:spPr>
          <a:xfrm>
            <a:off x="7615627" y="5053641"/>
            <a:ext cx="4175390" cy="1325381"/>
          </a:xfrm>
          <a:custGeom>
            <a:rect b="b" l="l" r="r" t="t"/>
            <a:pathLst>
              <a:path extrusionOk="0" h="1985589" w="6255266">
                <a:moveTo>
                  <a:pt x="0" y="0"/>
                </a:moveTo>
                <a:lnTo>
                  <a:pt x="6255266" y="0"/>
                </a:lnTo>
                <a:lnTo>
                  <a:pt x="6255266" y="1985589"/>
                </a:lnTo>
                <a:lnTo>
                  <a:pt x="0" y="1985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610" l="0" r="-30" t="0"/>
            </a:stretch>
          </a:blipFill>
          <a:ln>
            <a:noFill/>
          </a:ln>
        </p:spPr>
      </p:sp>
      <p:sp>
        <p:nvSpPr>
          <p:cNvPr id="640" name="Google Shape;640;g3c4815d9bb1_0_347"/>
          <p:cNvSpPr/>
          <p:nvPr/>
        </p:nvSpPr>
        <p:spPr>
          <a:xfrm>
            <a:off x="10385002" y="1193783"/>
            <a:ext cx="1449618" cy="1070417"/>
          </a:xfrm>
          <a:custGeom>
            <a:rect b="b" l="l" r="r" t="t"/>
            <a:pathLst>
              <a:path extrusionOk="0" h="1603621" w="2171713">
                <a:moveTo>
                  <a:pt x="0" y="0"/>
                </a:moveTo>
                <a:lnTo>
                  <a:pt x="2171713" y="0"/>
                </a:lnTo>
                <a:lnTo>
                  <a:pt x="2171713" y="1603621"/>
                </a:lnTo>
                <a:lnTo>
                  <a:pt x="0" y="1603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34539" l="-35048" r="-111148" t="-109984"/>
            </a:stretch>
          </a:blipFill>
          <a:ln>
            <a:noFill/>
          </a:ln>
        </p:spPr>
      </p:sp>
      <p:sp>
        <p:nvSpPr>
          <p:cNvPr id="641" name="Google Shape;641;g3c4815d9bb1_0_347"/>
          <p:cNvSpPr/>
          <p:nvPr/>
        </p:nvSpPr>
        <p:spPr>
          <a:xfrm>
            <a:off x="8959561" y="1193783"/>
            <a:ext cx="1427222" cy="1070417"/>
          </a:xfrm>
          <a:custGeom>
            <a:rect b="b" l="l" r="r" t="t"/>
            <a:pathLst>
              <a:path extrusionOk="0" h="1603621" w="2138161">
                <a:moveTo>
                  <a:pt x="0" y="0"/>
                </a:moveTo>
                <a:lnTo>
                  <a:pt x="2138161" y="0"/>
                </a:lnTo>
                <a:lnTo>
                  <a:pt x="2138161" y="1603621"/>
                </a:lnTo>
                <a:lnTo>
                  <a:pt x="0" y="1603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2" name="Google Shape;642;g3c4815d9bb1_0_347"/>
          <p:cNvGrpSpPr/>
          <p:nvPr/>
        </p:nvGrpSpPr>
        <p:grpSpPr>
          <a:xfrm>
            <a:off x="6712598" y="267730"/>
            <a:ext cx="5183027" cy="789920"/>
            <a:chOff x="0" y="-38100"/>
            <a:chExt cx="2047575" cy="312061"/>
          </a:xfrm>
        </p:grpSpPr>
        <p:sp>
          <p:nvSpPr>
            <p:cNvPr id="643" name="Google Shape;643;g3c4815d9bb1_0_347"/>
            <p:cNvSpPr/>
            <p:nvPr/>
          </p:nvSpPr>
          <p:spPr>
            <a:xfrm>
              <a:off x="0" y="0"/>
              <a:ext cx="2047575" cy="273961"/>
            </a:xfrm>
            <a:custGeom>
              <a:rect b="b" l="l" r="r" t="t"/>
              <a:pathLst>
                <a:path extrusionOk="0" h="273961" w="2047575">
                  <a:moveTo>
                    <a:pt x="0" y="0"/>
                  </a:moveTo>
                  <a:lnTo>
                    <a:pt x="2047575" y="0"/>
                  </a:lnTo>
                  <a:lnTo>
                    <a:pt x="2047575" y="273961"/>
                  </a:lnTo>
                  <a:lnTo>
                    <a:pt x="0" y="273961"/>
                  </a:lnTo>
                  <a:close/>
                </a:path>
              </a:pathLst>
            </a:custGeom>
            <a:solidFill>
              <a:srgbClr val="620906"/>
            </a:solidFill>
            <a:ln>
              <a:noFill/>
            </a:ln>
          </p:spPr>
        </p:sp>
        <p:sp>
          <p:nvSpPr>
            <p:cNvPr id="644" name="Google Shape;644;g3c4815d9bb1_0_347"/>
            <p:cNvSpPr txBox="1"/>
            <p:nvPr/>
          </p:nvSpPr>
          <p:spPr>
            <a:xfrm>
              <a:off x="0" y="-38100"/>
              <a:ext cx="2047500" cy="3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g3c4815d9bb1_0_347"/>
          <p:cNvSpPr txBox="1"/>
          <p:nvPr/>
        </p:nvSpPr>
        <p:spPr>
          <a:xfrm>
            <a:off x="6772974" y="441300"/>
            <a:ext cx="514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STRATEGIC PARTNERSHIPS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g3c4815d9bb1_0_347"/>
          <p:cNvGrpSpPr/>
          <p:nvPr/>
        </p:nvGrpSpPr>
        <p:grpSpPr>
          <a:xfrm>
            <a:off x="6697984" y="3798060"/>
            <a:ext cx="5148748" cy="511069"/>
            <a:chOff x="0" y="-38100"/>
            <a:chExt cx="2034033" cy="201900"/>
          </a:xfrm>
        </p:grpSpPr>
        <p:sp>
          <p:nvSpPr>
            <p:cNvPr id="647" name="Google Shape;647;g3c4815d9bb1_0_347"/>
            <p:cNvSpPr/>
            <p:nvPr/>
          </p:nvSpPr>
          <p:spPr>
            <a:xfrm>
              <a:off x="0" y="0"/>
              <a:ext cx="2034033" cy="163681"/>
            </a:xfrm>
            <a:custGeom>
              <a:rect b="b" l="l" r="r" t="t"/>
              <a:pathLst>
                <a:path extrusionOk="0" h="163681" w="2034033">
                  <a:moveTo>
                    <a:pt x="0" y="0"/>
                  </a:moveTo>
                  <a:lnTo>
                    <a:pt x="2034033" y="0"/>
                  </a:lnTo>
                  <a:lnTo>
                    <a:pt x="2034033" y="163681"/>
                  </a:lnTo>
                  <a:lnTo>
                    <a:pt x="0" y="163681"/>
                  </a:lnTo>
                  <a:close/>
                </a:path>
              </a:pathLst>
            </a:custGeom>
            <a:solidFill>
              <a:srgbClr val="165C44"/>
            </a:solidFill>
            <a:ln>
              <a:noFill/>
            </a:ln>
          </p:spPr>
        </p:sp>
        <p:sp>
          <p:nvSpPr>
            <p:cNvPr id="648" name="Google Shape;648;g3c4815d9bb1_0_347"/>
            <p:cNvSpPr txBox="1"/>
            <p:nvPr/>
          </p:nvSpPr>
          <p:spPr>
            <a:xfrm>
              <a:off x="0" y="-38100"/>
              <a:ext cx="20340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g3c4815d9bb1_0_347"/>
          <p:cNvSpPr txBox="1"/>
          <p:nvPr/>
        </p:nvSpPr>
        <p:spPr>
          <a:xfrm>
            <a:off x="7335921" y="3837353"/>
            <a:ext cx="4256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MOU &amp; GOVERNANCE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" name="Google Shape;650;g3c4815d9bb1_0_347"/>
          <p:cNvGrpSpPr/>
          <p:nvPr/>
        </p:nvGrpSpPr>
        <p:grpSpPr>
          <a:xfrm>
            <a:off x="8373592" y="2287071"/>
            <a:ext cx="3487878" cy="1505870"/>
            <a:chOff x="0" y="-38100"/>
            <a:chExt cx="1377900" cy="594900"/>
          </a:xfrm>
        </p:grpSpPr>
        <p:sp>
          <p:nvSpPr>
            <p:cNvPr id="651" name="Google Shape;651;g3c4815d9bb1_0_347"/>
            <p:cNvSpPr/>
            <p:nvPr/>
          </p:nvSpPr>
          <p:spPr>
            <a:xfrm>
              <a:off x="0" y="0"/>
              <a:ext cx="1377878" cy="556796"/>
            </a:xfrm>
            <a:custGeom>
              <a:rect b="b" l="l" r="r" t="t"/>
              <a:pathLst>
                <a:path extrusionOk="0" h="556796" w="1377878">
                  <a:moveTo>
                    <a:pt x="0" y="0"/>
                  </a:moveTo>
                  <a:lnTo>
                    <a:pt x="1377878" y="0"/>
                  </a:lnTo>
                  <a:lnTo>
                    <a:pt x="1377878" y="556796"/>
                  </a:lnTo>
                  <a:lnTo>
                    <a:pt x="0" y="556796"/>
                  </a:lnTo>
                  <a:close/>
                </a:path>
              </a:pathLst>
            </a:custGeom>
            <a:solidFill>
              <a:srgbClr val="D53201"/>
            </a:solidFill>
            <a:ln>
              <a:noFill/>
            </a:ln>
          </p:spPr>
        </p:sp>
        <p:sp>
          <p:nvSpPr>
            <p:cNvPr id="652" name="Google Shape;652;g3c4815d9bb1_0_347"/>
            <p:cNvSpPr txBox="1"/>
            <p:nvPr/>
          </p:nvSpPr>
          <p:spPr>
            <a:xfrm>
              <a:off x="0" y="-38100"/>
              <a:ext cx="1377900" cy="59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g3c4815d9bb1_0_347"/>
          <p:cNvSpPr txBox="1"/>
          <p:nvPr/>
        </p:nvSpPr>
        <p:spPr>
          <a:xfrm>
            <a:off x="9027029" y="2547612"/>
            <a:ext cx="21807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360-MEDIA CAMPAIGN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3c4815d9bb1_0_347"/>
          <p:cNvSpPr txBox="1"/>
          <p:nvPr/>
        </p:nvSpPr>
        <p:spPr>
          <a:xfrm>
            <a:off x="495883" y="314742"/>
            <a:ext cx="4601700" cy="19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GOVERNANCE &amp; CAMPAIGN INFRASTRUCTURE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6d89bc9ca_0_110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316d89bc9ca_0_110"/>
          <p:cNvSpPr txBox="1"/>
          <p:nvPr/>
        </p:nvSpPr>
        <p:spPr>
          <a:xfrm>
            <a:off x="389700" y="489900"/>
            <a:ext cx="11543700" cy="612060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Land Acknowledgement</a:t>
            </a:r>
            <a:endParaRPr b="1" i="0" sz="3200" u="none" cap="none" strike="noStrike">
              <a:solidFill>
                <a:srgbClr val="0F75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Redwood Region RISE’s Collaborative is located on the present and ancestral Homeland and unceded territory of Indigenous People. Tribes and Nations in our region include:</a:t>
            </a:r>
            <a:endParaRPr b="1" i="0" sz="1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Bear River Band of the Rohnerville Rancheria; Big Lagoon Rancheria; Big Valley Band Rancheria; Blue Lake Rancheria; Cahto Tribe; Coyote Valley Band of Pomo Indians; Elem Indian Colony; Elk Valley Rancheria; Guidiville Indian Rancheria; Habematolel Rancheria of Pomo Indians; Hoopa Valley Tribe; Hopland Band of Pomo Indians; Karuk; Koi Nation; Manchester Band of Pomo Indians; Middletown Rancheria of Pomo Indians; Pinoleville Pomo Nation; Potter Valley Tribe; </a:t>
            </a:r>
            <a:r>
              <a:rPr b="0" i="0" lang="en-U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Pulikla Tribe of Yurok People; </a:t>
            </a:r>
            <a:r>
              <a:rPr b="0" i="0" lang="en-US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Redwood Valley Little River Band of Pomo Indians; Robinson Rancheria; Round Valley Indian Tribes; Scotts Valley Band of Pomo Indians; Sherwood Valley Rancheria; Tsnungwe; Tolowa; Tolowa Dee-ni' Nation; Trinidad Rancheria; Wailaki; </a:t>
            </a:r>
            <a:r>
              <a:rPr i="0" lang="en-US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Wiyot; </a:t>
            </a:r>
            <a:r>
              <a:rPr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Yurok Tribe of the Yurok Reservation; </a:t>
            </a:r>
            <a:r>
              <a:rPr b="0" i="0" lang="en-US" sz="15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Yokayo Rancheria.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 also acknowledge the Mattole and Northern Pomo peoples, whose ancestral homelands are within this region and whose living descendants continue to steward their cultures, languages, and traditions.</a:t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 make this land acknowledgement in recognition that our words must be matched by action and approach.</a:t>
            </a:r>
            <a:br>
              <a:rPr b="0" i="0" lang="en-US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b="0" i="0" lang="en-US" sz="2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Learn more:</a:t>
            </a:r>
            <a:r>
              <a:rPr b="0" i="0" lang="en-US" sz="1900" u="none" cap="none" strike="noStrike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1900" u="sng" cap="none" strike="noStrike">
                <a:solidFill>
                  <a:srgbClr val="0563C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"What Good Is a Land Acknowledgment?"</a:t>
            </a:r>
            <a:endParaRPr b="0" i="0" sz="1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5" name="Google Shape;335;g316d89bc9ca_0_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5450" y="278088"/>
            <a:ext cx="1515126" cy="97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g3c4815d9bb1_0_378"/>
          <p:cNvGrpSpPr/>
          <p:nvPr/>
        </p:nvGrpSpPr>
        <p:grpSpPr>
          <a:xfrm>
            <a:off x="6617751" y="-67346"/>
            <a:ext cx="4472807" cy="1478601"/>
            <a:chOff x="0" y="-38100"/>
            <a:chExt cx="1767000" cy="584127"/>
          </a:xfrm>
        </p:grpSpPr>
        <p:sp>
          <p:nvSpPr>
            <p:cNvPr id="660" name="Google Shape;660;g3c4815d9bb1_0_378"/>
            <p:cNvSpPr/>
            <p:nvPr/>
          </p:nvSpPr>
          <p:spPr>
            <a:xfrm>
              <a:off x="0" y="0"/>
              <a:ext cx="1766916" cy="546027"/>
            </a:xfrm>
            <a:custGeom>
              <a:rect b="b" l="l" r="r" t="t"/>
              <a:pathLst>
                <a:path extrusionOk="0" h="546027" w="1766916">
                  <a:moveTo>
                    <a:pt x="0" y="0"/>
                  </a:moveTo>
                  <a:lnTo>
                    <a:pt x="1766916" y="0"/>
                  </a:lnTo>
                  <a:lnTo>
                    <a:pt x="1766916" y="546027"/>
                  </a:lnTo>
                  <a:lnTo>
                    <a:pt x="0" y="546027"/>
                  </a:lnTo>
                  <a:close/>
                </a:path>
              </a:pathLst>
            </a:custGeom>
            <a:solidFill>
              <a:srgbClr val="620906"/>
            </a:solidFill>
            <a:ln>
              <a:noFill/>
            </a:ln>
          </p:spPr>
        </p:sp>
        <p:sp>
          <p:nvSpPr>
            <p:cNvPr id="661" name="Google Shape;661;g3c4815d9bb1_0_378"/>
            <p:cNvSpPr txBox="1"/>
            <p:nvPr/>
          </p:nvSpPr>
          <p:spPr>
            <a:xfrm>
              <a:off x="0" y="-38100"/>
              <a:ext cx="1767000" cy="5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2" name="Google Shape;662;g3c4815d9bb1_0_378"/>
          <p:cNvSpPr/>
          <p:nvPr/>
        </p:nvSpPr>
        <p:spPr>
          <a:xfrm>
            <a:off x="6617751" y="1411227"/>
            <a:ext cx="4478098" cy="2830295"/>
          </a:xfrm>
          <a:custGeom>
            <a:rect b="b" l="l" r="r" t="t"/>
            <a:pathLst>
              <a:path extrusionOk="0" h="4240142" w="6708761">
                <a:moveTo>
                  <a:pt x="0" y="0"/>
                </a:moveTo>
                <a:lnTo>
                  <a:pt x="6708761" y="0"/>
                </a:lnTo>
                <a:lnTo>
                  <a:pt x="6708761" y="4240142"/>
                </a:lnTo>
                <a:lnTo>
                  <a:pt x="0" y="4240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8661"/>
            </a:stretch>
          </a:blipFill>
          <a:ln>
            <a:noFill/>
          </a:ln>
        </p:spPr>
      </p:sp>
      <p:grpSp>
        <p:nvGrpSpPr>
          <p:cNvPr id="663" name="Google Shape;663;g3c4815d9bb1_0_378"/>
          <p:cNvGrpSpPr/>
          <p:nvPr/>
        </p:nvGrpSpPr>
        <p:grpSpPr>
          <a:xfrm>
            <a:off x="99193" y="1314784"/>
            <a:ext cx="2751384" cy="2922133"/>
            <a:chOff x="0" y="-38100"/>
            <a:chExt cx="1086945" cy="1154400"/>
          </a:xfrm>
        </p:grpSpPr>
        <p:sp>
          <p:nvSpPr>
            <p:cNvPr id="664" name="Google Shape;664;g3c4815d9bb1_0_378"/>
            <p:cNvSpPr/>
            <p:nvPr/>
          </p:nvSpPr>
          <p:spPr>
            <a:xfrm>
              <a:off x="0" y="0"/>
              <a:ext cx="1086945" cy="1116216"/>
            </a:xfrm>
            <a:custGeom>
              <a:rect b="b" l="l" r="r" t="t"/>
              <a:pathLst>
                <a:path extrusionOk="0" h="1116216" w="1086945">
                  <a:moveTo>
                    <a:pt x="0" y="0"/>
                  </a:moveTo>
                  <a:lnTo>
                    <a:pt x="1086945" y="0"/>
                  </a:lnTo>
                  <a:lnTo>
                    <a:pt x="1086945" y="1116216"/>
                  </a:lnTo>
                  <a:lnTo>
                    <a:pt x="0" y="1116216"/>
                  </a:lnTo>
                  <a:close/>
                </a:path>
              </a:pathLst>
            </a:custGeom>
            <a:solidFill>
              <a:srgbClr val="620906"/>
            </a:solidFill>
            <a:ln>
              <a:noFill/>
            </a:ln>
          </p:spPr>
        </p:sp>
        <p:sp>
          <p:nvSpPr>
            <p:cNvPr id="665" name="Google Shape;665;g3c4815d9bb1_0_378"/>
            <p:cNvSpPr txBox="1"/>
            <p:nvPr/>
          </p:nvSpPr>
          <p:spPr>
            <a:xfrm>
              <a:off x="0" y="-38100"/>
              <a:ext cx="1086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6" name="Google Shape;666;g3c4815d9bb1_0_378"/>
          <p:cNvSpPr/>
          <p:nvPr/>
        </p:nvSpPr>
        <p:spPr>
          <a:xfrm>
            <a:off x="2850524" y="1411227"/>
            <a:ext cx="3771936" cy="2828952"/>
          </a:xfrm>
          <a:custGeom>
            <a:rect b="b" l="l" r="r" t="t"/>
            <a:pathLst>
              <a:path extrusionOk="0" h="4238131" w="5650841">
                <a:moveTo>
                  <a:pt x="0" y="0"/>
                </a:moveTo>
                <a:lnTo>
                  <a:pt x="5650841" y="0"/>
                </a:lnTo>
                <a:lnTo>
                  <a:pt x="5650841" y="4238131"/>
                </a:lnTo>
                <a:lnTo>
                  <a:pt x="0" y="4238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g3c4815d9bb1_0_378"/>
          <p:cNvSpPr/>
          <p:nvPr/>
        </p:nvSpPr>
        <p:spPr>
          <a:xfrm>
            <a:off x="5245176" y="4237988"/>
            <a:ext cx="5852389" cy="2571390"/>
          </a:xfrm>
          <a:custGeom>
            <a:rect b="b" l="l" r="r" t="t"/>
            <a:pathLst>
              <a:path extrusionOk="0" h="3852270" w="8767624">
                <a:moveTo>
                  <a:pt x="0" y="0"/>
                </a:moveTo>
                <a:lnTo>
                  <a:pt x="8767624" y="0"/>
                </a:lnTo>
                <a:lnTo>
                  <a:pt x="8767624" y="3852270"/>
                </a:lnTo>
                <a:lnTo>
                  <a:pt x="0" y="3852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19172" l="-26641" r="-41780" t="-68300"/>
            </a:stretch>
          </a:blipFill>
          <a:ln>
            <a:noFill/>
          </a:ln>
        </p:spPr>
      </p:sp>
      <p:sp>
        <p:nvSpPr>
          <p:cNvPr id="668" name="Google Shape;668;g3c4815d9bb1_0_378"/>
          <p:cNvSpPr txBox="1"/>
          <p:nvPr/>
        </p:nvSpPr>
        <p:spPr>
          <a:xfrm>
            <a:off x="6765401" y="278017"/>
            <a:ext cx="3890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National Funder Networks &amp; Partnerships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9" name="Google Shape;669;g3c4815d9bb1_0_378"/>
          <p:cNvGrpSpPr/>
          <p:nvPr/>
        </p:nvGrpSpPr>
        <p:grpSpPr>
          <a:xfrm>
            <a:off x="2850524" y="4141545"/>
            <a:ext cx="2394698" cy="2664700"/>
            <a:chOff x="0" y="-38100"/>
            <a:chExt cx="946035" cy="1052700"/>
          </a:xfrm>
        </p:grpSpPr>
        <p:sp>
          <p:nvSpPr>
            <p:cNvPr id="670" name="Google Shape;670;g3c4815d9bb1_0_378"/>
            <p:cNvSpPr/>
            <p:nvPr/>
          </p:nvSpPr>
          <p:spPr>
            <a:xfrm>
              <a:off x="0" y="0"/>
              <a:ext cx="946035" cy="1014590"/>
            </a:xfrm>
            <a:custGeom>
              <a:rect b="b" l="l" r="r" t="t"/>
              <a:pathLst>
                <a:path extrusionOk="0" h="1014590" w="946035">
                  <a:moveTo>
                    <a:pt x="0" y="0"/>
                  </a:moveTo>
                  <a:lnTo>
                    <a:pt x="946035" y="0"/>
                  </a:lnTo>
                  <a:lnTo>
                    <a:pt x="946035" y="1014590"/>
                  </a:lnTo>
                  <a:lnTo>
                    <a:pt x="0" y="1014590"/>
                  </a:lnTo>
                  <a:close/>
                </a:path>
              </a:pathLst>
            </a:custGeom>
            <a:solidFill>
              <a:srgbClr val="620906"/>
            </a:solidFill>
            <a:ln>
              <a:noFill/>
            </a:ln>
          </p:spPr>
        </p:sp>
        <p:sp>
          <p:nvSpPr>
            <p:cNvPr id="671" name="Google Shape;671;g3c4815d9bb1_0_378"/>
            <p:cNvSpPr txBox="1"/>
            <p:nvPr/>
          </p:nvSpPr>
          <p:spPr>
            <a:xfrm>
              <a:off x="0" y="-38100"/>
              <a:ext cx="945900" cy="105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2" name="Google Shape;672;g3c4815d9bb1_0_378"/>
          <p:cNvSpPr txBox="1"/>
          <p:nvPr/>
        </p:nvSpPr>
        <p:spPr>
          <a:xfrm>
            <a:off x="2988135" y="4460865"/>
            <a:ext cx="2256900" cy="23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Local Leaders on National Stages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3c4815d9bb1_0_378"/>
          <p:cNvSpPr txBox="1"/>
          <p:nvPr/>
        </p:nvSpPr>
        <p:spPr>
          <a:xfrm>
            <a:off x="277034" y="1884423"/>
            <a:ext cx="25734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D9D8D3"/>
                </a:solidFill>
                <a:latin typeface="Arial"/>
                <a:ea typeface="Arial"/>
                <a:cs typeface="Arial"/>
                <a:sym typeface="Arial"/>
              </a:rPr>
              <a:t>Youth Leadership &amp; Connections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c4815d9bb1_0_396"/>
          <p:cNvSpPr/>
          <p:nvPr/>
        </p:nvSpPr>
        <p:spPr>
          <a:xfrm>
            <a:off x="0" y="45234"/>
            <a:ext cx="5185606" cy="2926725"/>
          </a:xfrm>
          <a:custGeom>
            <a:rect b="b" l="l" r="r" t="t"/>
            <a:pathLst>
              <a:path extrusionOk="0" h="4384606" w="7768698">
                <a:moveTo>
                  <a:pt x="0" y="0"/>
                </a:moveTo>
                <a:lnTo>
                  <a:pt x="7768698" y="0"/>
                </a:lnTo>
                <a:lnTo>
                  <a:pt x="7768698" y="4384606"/>
                </a:lnTo>
                <a:lnTo>
                  <a:pt x="0" y="4384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g3c4815d9bb1_0_396"/>
          <p:cNvSpPr/>
          <p:nvPr/>
        </p:nvSpPr>
        <p:spPr>
          <a:xfrm>
            <a:off x="5749113" y="3157587"/>
            <a:ext cx="6330075" cy="3611939"/>
          </a:xfrm>
          <a:custGeom>
            <a:rect b="b" l="l" r="r" t="t"/>
            <a:pathLst>
              <a:path extrusionOk="0" h="5411144" w="9483259">
                <a:moveTo>
                  <a:pt x="0" y="0"/>
                </a:moveTo>
                <a:lnTo>
                  <a:pt x="9483258" y="0"/>
                </a:lnTo>
                <a:lnTo>
                  <a:pt x="9483258" y="5411144"/>
                </a:lnTo>
                <a:lnTo>
                  <a:pt x="0" y="541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g3c4815d9bb1_0_396"/>
          <p:cNvSpPr txBox="1"/>
          <p:nvPr/>
        </p:nvSpPr>
        <p:spPr>
          <a:xfrm>
            <a:off x="1060408" y="5359528"/>
            <a:ext cx="3771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3c4815d9bb1_0_396"/>
          <p:cNvSpPr txBox="1"/>
          <p:nvPr/>
        </p:nvSpPr>
        <p:spPr>
          <a:xfrm>
            <a:off x="7998582" y="1633331"/>
            <a:ext cx="3696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Wok-hlew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3c4815d9bb1_0_396"/>
          <p:cNvSpPr txBox="1"/>
          <p:nvPr/>
        </p:nvSpPr>
        <p:spPr>
          <a:xfrm>
            <a:off x="5362108" y="223374"/>
            <a:ext cx="5696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shu’shaa nin-la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3c4815d9bb1_0_396"/>
          <p:cNvSpPr txBox="1"/>
          <p:nvPr/>
        </p:nvSpPr>
        <p:spPr>
          <a:xfrm>
            <a:off x="2416135" y="4003400"/>
            <a:ext cx="3333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3c4815d9bb1_0_396"/>
          <p:cNvSpPr txBox="1"/>
          <p:nvPr/>
        </p:nvSpPr>
        <p:spPr>
          <a:xfrm>
            <a:off x="-188961" y="2968300"/>
            <a:ext cx="5696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ua tsaug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c4815d9bb1_0_406"/>
          <p:cNvSpPr/>
          <p:nvPr/>
        </p:nvSpPr>
        <p:spPr>
          <a:xfrm>
            <a:off x="728000" y="3451140"/>
            <a:ext cx="4436245" cy="776754"/>
          </a:xfrm>
          <a:custGeom>
            <a:rect b="b" l="l" r="r" t="t"/>
            <a:pathLst>
              <a:path extrusionOk="0" h="2044089" w="10625736">
                <a:moveTo>
                  <a:pt x="0" y="0"/>
                </a:moveTo>
                <a:lnTo>
                  <a:pt x="10625736" y="0"/>
                </a:lnTo>
                <a:lnTo>
                  <a:pt x="10625736" y="2044088"/>
                </a:lnTo>
                <a:lnTo>
                  <a:pt x="0" y="2044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0" name="Google Shape;690;g3c4815d9bb1_0_406"/>
          <p:cNvSpPr/>
          <p:nvPr/>
        </p:nvSpPr>
        <p:spPr>
          <a:xfrm>
            <a:off x="5145410" y="3403117"/>
            <a:ext cx="2545494" cy="875489"/>
          </a:xfrm>
          <a:custGeom>
            <a:rect b="b" l="l" r="r" t="t"/>
            <a:pathLst>
              <a:path extrusionOk="0" h="2483656" w="7486746">
                <a:moveTo>
                  <a:pt x="0" y="0"/>
                </a:moveTo>
                <a:lnTo>
                  <a:pt x="7486746" y="0"/>
                </a:lnTo>
                <a:lnTo>
                  <a:pt x="7486746" y="2483656"/>
                </a:lnTo>
                <a:lnTo>
                  <a:pt x="0" y="2483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3300" r="0" t="0"/>
            </a:stretch>
          </a:blipFill>
          <a:ln>
            <a:noFill/>
          </a:ln>
        </p:spPr>
      </p:sp>
      <p:sp>
        <p:nvSpPr>
          <p:cNvPr id="691" name="Google Shape;691;g3c4815d9bb1_0_406"/>
          <p:cNvSpPr txBox="1"/>
          <p:nvPr/>
        </p:nvSpPr>
        <p:spPr>
          <a:xfrm>
            <a:off x="358733" y="1231283"/>
            <a:ext cx="80184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Build Together We Rise Together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3c4815d9bb1_0_406"/>
          <p:cNvSpPr/>
          <p:nvPr/>
        </p:nvSpPr>
        <p:spPr>
          <a:xfrm>
            <a:off x="7467753" y="3497079"/>
            <a:ext cx="708900" cy="650700"/>
          </a:xfrm>
          <a:prstGeom prst="ellipse">
            <a:avLst/>
          </a:prstGeom>
          <a:noFill/>
          <a:ln cap="flat" cmpd="sng" w="63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650" lIns="45650" spcFirstLastPara="1" rIns="45650" wrap="square" tIns="456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g3c4815d9bb1_0_406"/>
          <p:cNvSpPr/>
          <p:nvPr/>
        </p:nvSpPr>
        <p:spPr>
          <a:xfrm>
            <a:off x="7616294" y="3620597"/>
            <a:ext cx="422378" cy="404387"/>
          </a:xfrm>
          <a:custGeom>
            <a:rect b="b" l="l" r="r" t="t"/>
            <a:pathLst>
              <a:path extrusionOk="0" h="1617548" w="1836424">
                <a:moveTo>
                  <a:pt x="0" y="0"/>
                </a:moveTo>
                <a:lnTo>
                  <a:pt x="1836424" y="0"/>
                </a:lnTo>
                <a:lnTo>
                  <a:pt x="1836424" y="1617548"/>
                </a:lnTo>
                <a:lnTo>
                  <a:pt x="0" y="161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descr="A screen shot of a cellphone&#10;&#10;AI-generated content may be incorrect." id="694" name="Google Shape;694;g3c4815d9bb1_0_4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03883" y="0"/>
            <a:ext cx="278811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cc4ce3d1ad_0_14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0" name="Google Shape;700;g3cc4ce3d1ad_0_14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701" name="Google Shape;701;g3cc4ce3d1ad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557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3cc4ce3d1ad_0_148"/>
          <p:cNvPicPr preferRelativeResize="0"/>
          <p:nvPr/>
        </p:nvPicPr>
        <p:blipFill rotWithShape="1">
          <a:blip r:embed="rId4">
            <a:alphaModFix amt="0"/>
          </a:blip>
          <a:srcRect b="0" l="0" r="0" t="0"/>
          <a:stretch/>
        </p:blipFill>
        <p:spPr>
          <a:xfrm rot="5400000">
            <a:off x="4903443" y="-416773"/>
            <a:ext cx="2385114" cy="12190095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rgbClr val="DEDAC0"/>
          </a:solidFill>
          <a:ln>
            <a:noFill/>
          </a:ln>
        </p:spPr>
      </p:pic>
      <p:sp>
        <p:nvSpPr>
          <p:cNvPr id="703" name="Google Shape;703;g3cc4ce3d1ad_0_148"/>
          <p:cNvSpPr txBox="1"/>
          <p:nvPr/>
        </p:nvSpPr>
        <p:spPr>
          <a:xfrm>
            <a:off x="77107" y="147672"/>
            <a:ext cx="7887900" cy="3740400"/>
          </a:xfrm>
          <a:prstGeom prst="rect">
            <a:avLst/>
          </a:prstGeom>
          <a:solidFill>
            <a:srgbClr val="00545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800" u="none" cap="none" strike="noStrike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Carving a Legacy: Tribal Traditions, Woodworking, and Workforce Development</a:t>
            </a:r>
            <a:b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5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Bill Matsubu</a:t>
            </a:r>
            <a:endParaRPr b="0" i="0" sz="2800" u="none" cap="none" strike="noStrike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28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Blue Lake Rancheria </a:t>
            </a:r>
            <a:endParaRPr b="0" i="0" sz="2000" u="none" cap="none" strike="noStrike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br>
              <a:rPr b="1" i="0" lang="en-US" sz="15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1500" u="sng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Lettertype, Graphics, grafische vormgeving, schermopname&#10;&#10;Automatisch gegenereerde beschrijving" id="704" name="Google Shape;704;g3cc4ce3d1ad_0_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3637" y="5678274"/>
            <a:ext cx="4436875" cy="9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3cc4ce3d1ad_0_148"/>
          <p:cNvPicPr preferRelativeResize="0"/>
          <p:nvPr/>
        </p:nvPicPr>
        <p:blipFill rotWithShape="1">
          <a:blip r:embed="rId6">
            <a:alphaModFix/>
          </a:blip>
          <a:srcRect b="0" l="0" r="67213" t="0"/>
          <a:stretch/>
        </p:blipFill>
        <p:spPr>
          <a:xfrm>
            <a:off x="7785057" y="5307087"/>
            <a:ext cx="1604139" cy="1395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6" name="Google Shape;706;g3cc4ce3d1ad_0_148"/>
          <p:cNvGrpSpPr/>
          <p:nvPr/>
        </p:nvGrpSpPr>
        <p:grpSpPr>
          <a:xfrm>
            <a:off x="9419265" y="5682715"/>
            <a:ext cx="2435107" cy="940061"/>
            <a:chOff x="142850" y="5325250"/>
            <a:chExt cx="4130100" cy="1448700"/>
          </a:xfrm>
        </p:grpSpPr>
        <p:sp>
          <p:nvSpPr>
            <p:cNvPr id="707" name="Google Shape;707;g3cc4ce3d1ad_0_148"/>
            <p:cNvSpPr/>
            <p:nvPr/>
          </p:nvSpPr>
          <p:spPr>
            <a:xfrm>
              <a:off x="142850" y="5325250"/>
              <a:ext cx="4130100" cy="1448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8" name="Google Shape;708;g3cc4ce3d1ad_0_14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93850" y="5384088"/>
              <a:ext cx="4028099" cy="1331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9" name="Google Shape;709;g3cc4ce3d1ad_0_1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15731" y="0"/>
            <a:ext cx="3556473" cy="533601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3cc4ce3d1ad_0_148"/>
          <p:cNvSpPr/>
          <p:nvPr/>
        </p:nvSpPr>
        <p:spPr>
          <a:xfrm>
            <a:off x="7848162" y="3816689"/>
            <a:ext cx="3142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Michael Shackelford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Project Manager</a:t>
            </a:r>
            <a:endParaRPr b="0" i="0" sz="2000" u="none" cap="none" strike="noStrike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DAC0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cc4ce3d1ad_0_163"/>
          <p:cNvSpPr txBox="1"/>
          <p:nvPr/>
        </p:nvSpPr>
        <p:spPr>
          <a:xfrm>
            <a:off x="691022" y="63303"/>
            <a:ext cx="37185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600"/>
              </a:spcAft>
              <a:buNone/>
            </a:pPr>
            <a:r>
              <a:rPr b="1" i="0" lang="en-US" sz="4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Project Updates</a:t>
            </a:r>
            <a:endParaRPr b="0" i="0" sz="4000" u="none" cap="none" strike="noStrike">
              <a:solidFill>
                <a:srgbClr val="3856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6" name="Google Shape;716;g3cc4ce3d1ad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7075" y="0"/>
            <a:ext cx="3667113" cy="685800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717" name="Google Shape;717;g3cc4ce3d1ad_0_163"/>
          <p:cNvGrpSpPr/>
          <p:nvPr/>
        </p:nvGrpSpPr>
        <p:grpSpPr>
          <a:xfrm>
            <a:off x="6871695" y="1551410"/>
            <a:ext cx="4811674" cy="2050800"/>
            <a:chOff x="2410" y="0"/>
            <a:chExt cx="4811674" cy="2050800"/>
          </a:xfrm>
        </p:grpSpPr>
        <p:sp>
          <p:nvSpPr>
            <p:cNvPr id="718" name="Google Shape;718;g3cc4ce3d1ad_0_163"/>
            <p:cNvSpPr/>
            <p:nvPr/>
          </p:nvSpPr>
          <p:spPr>
            <a:xfrm>
              <a:off x="361231" y="0"/>
              <a:ext cx="4094100" cy="205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D4E2CE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g3cc4ce3d1ad_0_163"/>
            <p:cNvSpPr/>
            <p:nvPr/>
          </p:nvSpPr>
          <p:spPr>
            <a:xfrm>
              <a:off x="2410" y="615256"/>
              <a:ext cx="1159500" cy="8202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g3cc4ce3d1ad_0_163"/>
            <p:cNvSpPr txBox="1"/>
            <p:nvPr/>
          </p:nvSpPr>
          <p:spPr>
            <a:xfrm>
              <a:off x="42456" y="655302"/>
              <a:ext cx="10794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Hired 3 full time staff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g3cc4ce3d1ad_0_163"/>
            <p:cNvSpPr/>
            <p:nvPr/>
          </p:nvSpPr>
          <p:spPr>
            <a:xfrm>
              <a:off x="1219801" y="615256"/>
              <a:ext cx="1159500" cy="8202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g3cc4ce3d1ad_0_163"/>
            <p:cNvSpPr txBox="1"/>
            <p:nvPr/>
          </p:nvSpPr>
          <p:spPr>
            <a:xfrm>
              <a:off x="1259847" y="655302"/>
              <a:ext cx="10794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Integrated resource management planning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g3cc4ce3d1ad_0_163"/>
            <p:cNvSpPr/>
            <p:nvPr/>
          </p:nvSpPr>
          <p:spPr>
            <a:xfrm>
              <a:off x="2437193" y="615256"/>
              <a:ext cx="1159500" cy="8202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g3cc4ce3d1ad_0_163"/>
            <p:cNvSpPr txBox="1"/>
            <p:nvPr/>
          </p:nvSpPr>
          <p:spPr>
            <a:xfrm>
              <a:off x="2477239" y="655302"/>
              <a:ext cx="10794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Procured key assets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g3cc4ce3d1ad_0_163"/>
            <p:cNvSpPr/>
            <p:nvPr/>
          </p:nvSpPr>
          <p:spPr>
            <a:xfrm>
              <a:off x="3654584" y="615256"/>
              <a:ext cx="1159500" cy="8202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g3cc4ce3d1ad_0_163"/>
            <p:cNvSpPr txBox="1"/>
            <p:nvPr/>
          </p:nvSpPr>
          <p:spPr>
            <a:xfrm>
              <a:off x="3694630" y="655302"/>
              <a:ext cx="10794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Began training and feasibility testing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7" name="Google Shape;727;g3cc4ce3d1ad_0_163"/>
          <p:cNvGrpSpPr/>
          <p:nvPr/>
        </p:nvGrpSpPr>
        <p:grpSpPr>
          <a:xfrm>
            <a:off x="10326962" y="6059752"/>
            <a:ext cx="1527311" cy="562965"/>
            <a:chOff x="142850" y="5325250"/>
            <a:chExt cx="4130100" cy="1448700"/>
          </a:xfrm>
        </p:grpSpPr>
        <p:sp>
          <p:nvSpPr>
            <p:cNvPr id="728" name="Google Shape;728;g3cc4ce3d1ad_0_163"/>
            <p:cNvSpPr/>
            <p:nvPr/>
          </p:nvSpPr>
          <p:spPr>
            <a:xfrm>
              <a:off x="142850" y="5325250"/>
              <a:ext cx="4130100" cy="1448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9" name="Google Shape;729;g3cc4ce3d1ad_0_1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3850" y="5384088"/>
              <a:ext cx="4028099" cy="1331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0" name="Google Shape;730;g3cc4ce3d1ad_0_163"/>
          <p:cNvPicPr preferRelativeResize="0"/>
          <p:nvPr/>
        </p:nvPicPr>
        <p:blipFill rotWithShape="1">
          <a:blip r:embed="rId5">
            <a:alphaModFix/>
          </a:blip>
          <a:srcRect b="0" l="0" r="67213" t="0"/>
          <a:stretch/>
        </p:blipFill>
        <p:spPr>
          <a:xfrm>
            <a:off x="10007245" y="4135286"/>
            <a:ext cx="1941278" cy="168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3cc4ce3d1ad_0_1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286" y="1050381"/>
            <a:ext cx="6679222" cy="5009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cc4ce3d1ad_0_183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rgbClr val="DEDA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g3cc4ce3d1ad_0_183"/>
          <p:cNvSpPr txBox="1"/>
          <p:nvPr/>
        </p:nvSpPr>
        <p:spPr>
          <a:xfrm>
            <a:off x="5151200" y="3801975"/>
            <a:ext cx="493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33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8" name="Google Shape;738;g3cc4ce3d1ad_0_183"/>
          <p:cNvSpPr txBox="1"/>
          <p:nvPr/>
        </p:nvSpPr>
        <p:spPr>
          <a:xfrm>
            <a:off x="304975" y="137481"/>
            <a:ext cx="88602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600"/>
              </a:spcAft>
              <a:buNone/>
            </a:pPr>
            <a:r>
              <a:rPr b="1" i="0" lang="en-US" sz="4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“Catalyzation”</a:t>
            </a:r>
            <a:endParaRPr b="0" i="0" sz="4000" u="none" cap="none" strike="noStrike">
              <a:solidFill>
                <a:srgbClr val="3856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9" name="Google Shape;739;g3cc4ce3d1ad_0_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27075" y="0"/>
            <a:ext cx="3667113" cy="685800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740" name="Google Shape;740;g3cc4ce3d1ad_0_183"/>
          <p:cNvGrpSpPr/>
          <p:nvPr/>
        </p:nvGrpSpPr>
        <p:grpSpPr>
          <a:xfrm>
            <a:off x="10208626" y="6115541"/>
            <a:ext cx="1645845" cy="507190"/>
            <a:chOff x="142850" y="5325250"/>
            <a:chExt cx="4130100" cy="1448700"/>
          </a:xfrm>
        </p:grpSpPr>
        <p:sp>
          <p:nvSpPr>
            <p:cNvPr id="741" name="Google Shape;741;g3cc4ce3d1ad_0_183"/>
            <p:cNvSpPr/>
            <p:nvPr/>
          </p:nvSpPr>
          <p:spPr>
            <a:xfrm>
              <a:off x="142850" y="5325250"/>
              <a:ext cx="4130100" cy="1448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2" name="Google Shape;742;g3cc4ce3d1ad_0_1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3850" y="5384088"/>
              <a:ext cx="4028099" cy="1331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3" name="Google Shape;743;g3cc4ce3d1ad_0_183"/>
          <p:cNvGrpSpPr/>
          <p:nvPr/>
        </p:nvGrpSpPr>
        <p:grpSpPr>
          <a:xfrm>
            <a:off x="456321" y="1732989"/>
            <a:ext cx="4127628" cy="3506829"/>
            <a:chOff x="2976836" y="229532"/>
            <a:chExt cx="4127628" cy="3506829"/>
          </a:xfrm>
        </p:grpSpPr>
        <p:sp>
          <p:nvSpPr>
            <p:cNvPr id="744" name="Google Shape;744;g3cc4ce3d1ad_0_183"/>
            <p:cNvSpPr/>
            <p:nvPr/>
          </p:nvSpPr>
          <p:spPr>
            <a:xfrm rot="-10658526">
              <a:off x="4082204" y="2248167"/>
              <a:ext cx="204173" cy="18921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5" name="Google Shape;745;g3cc4ce3d1ad_0_183"/>
            <p:cNvSpPr/>
            <p:nvPr/>
          </p:nvSpPr>
          <p:spPr>
            <a:xfrm rot="1740110">
              <a:off x="5146433" y="2830921"/>
              <a:ext cx="1233815" cy="189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6" name="Google Shape;746;g3cc4ce3d1ad_0_183"/>
            <p:cNvSpPr/>
            <p:nvPr/>
          </p:nvSpPr>
          <p:spPr>
            <a:xfrm rot="-1402038">
              <a:off x="5179960" y="1857103"/>
              <a:ext cx="1070283" cy="1894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7" name="Google Shape;747;g3cc4ce3d1ad_0_183"/>
            <p:cNvSpPr/>
            <p:nvPr/>
          </p:nvSpPr>
          <p:spPr>
            <a:xfrm rot="-2870216">
              <a:off x="4983710" y="1361484"/>
              <a:ext cx="1191521" cy="1891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8" name="Google Shape;748;g3cc4ce3d1ad_0_183"/>
            <p:cNvSpPr/>
            <p:nvPr/>
          </p:nvSpPr>
          <p:spPr>
            <a:xfrm rot="122485">
              <a:off x="5223549" y="2307837"/>
              <a:ext cx="1077984" cy="1891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49" name="Google Shape;749;g3cc4ce3d1ad_0_183"/>
            <p:cNvSpPr/>
            <p:nvPr/>
          </p:nvSpPr>
          <p:spPr>
            <a:xfrm>
              <a:off x="4192567" y="1757382"/>
              <a:ext cx="1125000" cy="1047900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804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g3cc4ce3d1ad_0_183"/>
            <p:cNvSpPr/>
            <p:nvPr/>
          </p:nvSpPr>
          <p:spPr>
            <a:xfrm>
              <a:off x="6300764" y="1948928"/>
              <a:ext cx="803700" cy="803700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b="-14999" l="0" r="0" t="-14999"/>
              </a:stretch>
            </a:blip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804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g3cc4ce3d1ad_0_183"/>
            <p:cNvSpPr txBox="1"/>
            <p:nvPr/>
          </p:nvSpPr>
          <p:spPr>
            <a:xfrm>
              <a:off x="6418459" y="2066623"/>
              <a:ext cx="568200" cy="5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g3cc4ce3d1ad_0_183"/>
            <p:cNvSpPr/>
            <p:nvPr/>
          </p:nvSpPr>
          <p:spPr>
            <a:xfrm>
              <a:off x="5847242" y="229532"/>
              <a:ext cx="803700" cy="803700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804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g3cc4ce3d1ad_0_183"/>
            <p:cNvSpPr txBox="1"/>
            <p:nvPr/>
          </p:nvSpPr>
          <p:spPr>
            <a:xfrm>
              <a:off x="5964937" y="347227"/>
              <a:ext cx="568200" cy="5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g3cc4ce3d1ad_0_183"/>
            <p:cNvSpPr/>
            <p:nvPr/>
          </p:nvSpPr>
          <p:spPr>
            <a:xfrm>
              <a:off x="6173313" y="1093038"/>
              <a:ext cx="803700" cy="803700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804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g3cc4ce3d1ad_0_183"/>
            <p:cNvSpPr txBox="1"/>
            <p:nvPr/>
          </p:nvSpPr>
          <p:spPr>
            <a:xfrm>
              <a:off x="6291008" y="1210733"/>
              <a:ext cx="568200" cy="5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g3cc4ce3d1ad_0_183"/>
            <p:cNvSpPr/>
            <p:nvPr/>
          </p:nvSpPr>
          <p:spPr>
            <a:xfrm>
              <a:off x="6252679" y="2932661"/>
              <a:ext cx="803700" cy="803700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804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g3cc4ce3d1ad_0_183"/>
            <p:cNvSpPr txBox="1"/>
            <p:nvPr/>
          </p:nvSpPr>
          <p:spPr>
            <a:xfrm>
              <a:off x="6370374" y="3050356"/>
              <a:ext cx="568200" cy="5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g3cc4ce3d1ad_0_183"/>
            <p:cNvSpPr/>
            <p:nvPr/>
          </p:nvSpPr>
          <p:spPr>
            <a:xfrm>
              <a:off x="2976836" y="1689671"/>
              <a:ext cx="1105800" cy="1081200"/>
            </a:xfrm>
            <a:prstGeom prst="ellipse">
              <a:avLst/>
            </a:prstGeom>
            <a:blipFill rotWithShape="1">
              <a:blip r:embed="rId11">
                <a:alphaModFix/>
              </a:blip>
              <a:stretch>
                <a:fillRect b="0" l="-39000" r="-39000" t="0"/>
              </a:stretch>
            </a:blip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804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g3cc4ce3d1ad_0_183"/>
            <p:cNvSpPr txBox="1"/>
            <p:nvPr/>
          </p:nvSpPr>
          <p:spPr>
            <a:xfrm>
              <a:off x="3138788" y="1848003"/>
              <a:ext cx="782100" cy="7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descr="https://photos.fife.usercontent.google.com/pw/AP1GczPt79ohuU3gU1nxAfDwjEBfW_fBxTPzRdxGKaMW_M4EOTlvE0HQOy6Dbg=w1715-h1286-s-no-gm?authuser=0" id="760" name="Google Shape;760;g3cc4ce3d1ad_0_183"/>
          <p:cNvSpPr/>
          <p:nvPr/>
        </p:nvSpPr>
        <p:spPr>
          <a:xfrm>
            <a:off x="152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1" name="Google Shape;761;g3cc4ce3d1ad_0_18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966765" y="855500"/>
            <a:ext cx="3331670" cy="249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3cc4ce3d1ad_0_183"/>
          <p:cNvPicPr preferRelativeResize="0"/>
          <p:nvPr/>
        </p:nvPicPr>
        <p:blipFill rotWithShape="1">
          <a:blip r:embed="rId13">
            <a:alphaModFix/>
          </a:blip>
          <a:srcRect b="0" l="0" r="67213" t="0"/>
          <a:stretch/>
        </p:blipFill>
        <p:spPr>
          <a:xfrm>
            <a:off x="9882664" y="3639592"/>
            <a:ext cx="2193746" cy="190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3cc4ce3d1ad_0_18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92626" y="3463316"/>
            <a:ext cx="2298391" cy="306655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3cc4ce3d1ad_0_183"/>
          <p:cNvSpPr txBox="1"/>
          <p:nvPr/>
        </p:nvSpPr>
        <p:spPr>
          <a:xfrm>
            <a:off x="2129246" y="241663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3cc4ce3d1ad_0_183"/>
          <p:cNvSpPr txBox="1"/>
          <p:nvPr/>
        </p:nvSpPr>
        <p:spPr>
          <a:xfrm>
            <a:off x="62161" y="5358674"/>
            <a:ext cx="8860200" cy="6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600"/>
              </a:spcAft>
              <a:buNone/>
            </a:pPr>
            <a:r>
              <a:rPr b="1" i="0" lang="en-US" sz="32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Blue Lake Tribal Manufacturing  </a:t>
            </a:r>
            <a:endParaRPr b="0" i="0" sz="3200" u="none" cap="none" strike="noStrike">
              <a:solidFill>
                <a:srgbClr val="38562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6" name="Google Shape;766;g3cc4ce3d1ad_0_183"/>
          <p:cNvPicPr preferRelativeResize="0"/>
          <p:nvPr/>
        </p:nvPicPr>
        <p:blipFill rotWithShape="1">
          <a:blip r:embed="rId13">
            <a:alphaModFix/>
          </a:blip>
          <a:srcRect b="0" l="0" r="67213" t="0"/>
          <a:stretch/>
        </p:blipFill>
        <p:spPr>
          <a:xfrm>
            <a:off x="2221611" y="5868780"/>
            <a:ext cx="795605" cy="69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c0d431829f_0_119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g3c0d431829f_0_119"/>
          <p:cNvSpPr txBox="1"/>
          <p:nvPr/>
        </p:nvSpPr>
        <p:spPr>
          <a:xfrm>
            <a:off x="593725" y="404075"/>
            <a:ext cx="105276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Additional Presenters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4" name="Google Shape;774;g3c0d431829f_0_119"/>
          <p:cNvSpPr txBox="1"/>
          <p:nvPr/>
        </p:nvSpPr>
        <p:spPr>
          <a:xfrm>
            <a:off x="786100" y="1228775"/>
            <a:ext cx="10650000" cy="51354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Healthcare Clowning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Dell’Arte International</a:t>
            </a:r>
            <a:endParaRPr b="0" i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Presented by Julie Douglas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5" name="Google Shape;775;g3c0d431829f_0_119" title="DA-LOGO-1.jpg"/>
          <p:cNvPicPr preferRelativeResize="0"/>
          <p:nvPr/>
        </p:nvPicPr>
        <p:blipFill rotWithShape="1">
          <a:blip r:embed="rId4">
            <a:alphaModFix/>
          </a:blip>
          <a:srcRect b="0" l="0" r="0" t="-3114"/>
          <a:stretch/>
        </p:blipFill>
        <p:spPr>
          <a:xfrm>
            <a:off x="8708150" y="822900"/>
            <a:ext cx="1670199" cy="266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3c0d431829f_0_119" title="ab13ea9e-1b23-4581-9457-135e65733781.jpg"/>
          <p:cNvPicPr preferRelativeResize="0"/>
          <p:nvPr/>
        </p:nvPicPr>
        <p:blipFill rotWithShape="1">
          <a:blip r:embed="rId5">
            <a:alphaModFix/>
          </a:blip>
          <a:srcRect b="22431" l="-7163" r="-19164" t="22431"/>
          <a:stretch/>
        </p:blipFill>
        <p:spPr>
          <a:xfrm>
            <a:off x="7873900" y="3860225"/>
            <a:ext cx="3942149" cy="1720599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g3c0d431829f_0_119"/>
          <p:cNvSpPr txBox="1"/>
          <p:nvPr/>
        </p:nvSpPr>
        <p:spPr>
          <a:xfrm>
            <a:off x="786100" y="3781450"/>
            <a:ext cx="66474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Agri-tourism and Regional Branding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1" lang="en-US" sz="2400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North Coast Growers Association: </a:t>
            </a:r>
            <a:r>
              <a:rPr b="1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No</a:t>
            </a:r>
            <a:r>
              <a:rPr b="1" lang="en-US" sz="24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7"/>
              </a:rPr>
              <a:t>rth Coast Food System Network</a:t>
            </a:r>
            <a:endParaRPr b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Presented by Megan Kenney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8" name="Google Shape;778;g3c0d431829f_0_1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cc5b884550_0_9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r>
              <a:rPr lang="en-US"/>
              <a:t>Healthcare Clowning</a:t>
            </a:r>
            <a:endParaRPr/>
          </a:p>
        </p:txBody>
      </p:sp>
      <p:sp>
        <p:nvSpPr>
          <p:cNvPr id="784" name="Google Shape;784;g3cc5b884550_0_9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/>
              <a:t>Dell’Arte International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3cc5b884550_0_97"/>
          <p:cNvSpPr txBox="1"/>
          <p:nvPr>
            <p:ph type="title"/>
          </p:nvPr>
        </p:nvSpPr>
        <p:spPr>
          <a:xfrm>
            <a:off x="415600" y="70733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810"/>
              <a:buNone/>
            </a:pPr>
            <a:r>
              <a:rPr lang="en-US"/>
              <a:t> Healthcare Clowning at Timber Ridge</a:t>
            </a:r>
            <a:endParaRPr/>
          </a:p>
        </p:txBody>
      </p:sp>
      <p:pic>
        <p:nvPicPr>
          <p:cNvPr id="790" name="Google Shape;790;g3cc5b884550_0_97" title="DAIHealthcareClowning Image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749" y="834333"/>
            <a:ext cx="8932500" cy="5954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g3cc5b884550_0_102" title="DAIHealthcareClowning.ML 504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300" y="203200"/>
            <a:ext cx="9677399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3157387dfd_1_505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23157387dfd_1_505"/>
          <p:cNvSpPr txBox="1"/>
          <p:nvPr/>
        </p:nvSpPr>
        <p:spPr>
          <a:xfrm>
            <a:off x="419150" y="431725"/>
            <a:ext cx="11504400" cy="6095400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Housekeeping Notes</a:t>
            </a:r>
            <a:endParaRPr b="1" i="0" sz="3200" u="none" cap="none" strike="noStrike">
              <a:solidFill>
                <a:srgbClr val="0F75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Reminder: </a:t>
            </a: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meeting is our check-in space to get updates and progress reports of Redwood Region RISE and California Jobs First. </a:t>
            </a:r>
            <a:b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1" lang="en-US" sz="2400" u="sng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→ The work happens at the Tables!</a:t>
            </a:r>
            <a:endParaRPr b="0" i="1" sz="2400" u="sng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Welcome (Back)</a:t>
            </a:r>
            <a: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Convening Team</a:t>
            </a:r>
            <a: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👋🏽</a:t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Informational, Sector-Focused </a:t>
            </a:r>
            <a:r>
              <a:rPr b="1"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Sessions</a:t>
            </a:r>
            <a:br>
              <a:rPr b="1"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 per diems)</a:t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Slides, Spanish recap </a:t>
            </a:r>
            <a: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will be shared after</a:t>
            </a:r>
            <a:endParaRPr b="0" i="0" sz="2000" u="none" cap="none" strike="noStrike">
              <a:solidFill>
                <a:schemeClr val="dk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mute your microphone</a:t>
            </a:r>
            <a:endParaRPr b="1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Questions in chat</a:t>
            </a:r>
            <a: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(DMs to the team)</a:t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→ </a:t>
            </a:r>
            <a:r>
              <a:rPr b="0" i="1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 gather &amp; answer your questions!</a:t>
            </a:r>
            <a:br>
              <a:rPr b="0" i="1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0"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2" name="Google Shape;342;g23157387dfd_1_505" title="RockefellerRedwoodForest_Kumler-5327 (2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6600" y="2720600"/>
            <a:ext cx="5232123" cy="348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3157387dfd_1_5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5450" y="278088"/>
            <a:ext cx="1515126" cy="97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g3cc5b884550_0_106" title="DAIHealthcareClowning.ML 317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300" y="203200"/>
            <a:ext cx="9677399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g3cc5b884550_0_110" title="DAIHealthcareClowning.ML 303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7367" y="203200"/>
            <a:ext cx="4437267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g3cc5b884550_0_114" title="DAIHealthcareClowning.ML 296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300" y="282400"/>
            <a:ext cx="9677399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g3cc5b884550_0_118" title="DAIHealthcareClowning.ML 288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300" y="203200"/>
            <a:ext cx="9677399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g3cc5b884550_0_122" title="IMG_4965.HEIC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1417" y="701133"/>
            <a:ext cx="8209156" cy="6156867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3cc5b884550_0_122"/>
          <p:cNvSpPr txBox="1"/>
          <p:nvPr/>
        </p:nvSpPr>
        <p:spPr>
          <a:xfrm>
            <a:off x="1587000" y="85533"/>
            <a:ext cx="912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 to Healthcare Clowning Intensive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g3cc5b884550_0_127" title="IMG_4919 2.HEIC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5733" y="203200"/>
            <a:ext cx="8602131" cy="6451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g3cc5b884550_0_131" title="IMG_610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6651" y="203200"/>
            <a:ext cx="4838701" cy="645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c0d431829f_0_130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g3c0d431829f_0_130"/>
          <p:cNvSpPr txBox="1"/>
          <p:nvPr/>
        </p:nvSpPr>
        <p:spPr>
          <a:xfrm>
            <a:off x="593725" y="404075"/>
            <a:ext cx="105276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Development Opportunities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9" name="Google Shape;839;g3c0d431829f_0_130"/>
          <p:cNvSpPr txBox="1"/>
          <p:nvPr/>
        </p:nvSpPr>
        <p:spPr>
          <a:xfrm>
            <a:off x="786100" y="1228775"/>
            <a:ext cx="11149500" cy="45780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Regional Sector-specific Grant Workshop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Coming this Spring </a:t>
            </a: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(stay tuned!)</a:t>
            </a:r>
            <a:endParaRPr b="0" i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Presented in collaboration with Capital </a:t>
            </a:r>
            <a:b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Impact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0" name="Google Shape;840;g3c0d431829f_0_130" title="Screenshot 2026-02-25 192547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8675" y="2192750"/>
            <a:ext cx="3428150" cy="33431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1" name="Google Shape;841;g3c0d431829f_0_130"/>
          <p:cNvSpPr txBox="1"/>
          <p:nvPr/>
        </p:nvSpPr>
        <p:spPr>
          <a:xfrm>
            <a:off x="786100" y="4152525"/>
            <a:ext cx="66474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Creative Business Series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April 1-May 13 </a:t>
            </a:r>
            <a:r>
              <a:rPr b="0" i="1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(in-person)</a:t>
            </a:r>
            <a:endParaRPr b="0" i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Presented by North Coast SBDC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42" name="Google Shape;842;g3c0d431829f_0_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c0d431829f_0_140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g3c0d431829f_0_140"/>
          <p:cNvSpPr txBox="1"/>
          <p:nvPr/>
        </p:nvSpPr>
        <p:spPr>
          <a:xfrm>
            <a:off x="593725" y="404075"/>
            <a:ext cx="105276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Advocacy Days/Summits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0" name="Google Shape;850;g3c0d431829f_0_140"/>
          <p:cNvSpPr txBox="1"/>
          <p:nvPr/>
        </p:nvSpPr>
        <p:spPr>
          <a:xfrm>
            <a:off x="786100" y="1228775"/>
            <a:ext cx="10335300" cy="47553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California Outdoor Recreation Partnership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April 1</a:t>
            </a: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-15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1" name="Google Shape;851;g3c0d431829f_0_140" title="download (1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81325" y="1070600"/>
            <a:ext cx="2127300" cy="2127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2" name="Google Shape;852;g3c0d431829f_0_140" title="californians_for_the_arts_logo.jpg"/>
          <p:cNvPicPr preferRelativeResize="0"/>
          <p:nvPr/>
        </p:nvPicPr>
        <p:blipFill rotWithShape="1">
          <a:blip r:embed="rId5">
            <a:alphaModFix/>
          </a:blip>
          <a:srcRect b="764" l="0" r="0" t="0"/>
          <a:stretch/>
        </p:blipFill>
        <p:spPr>
          <a:xfrm>
            <a:off x="7117050" y="3655350"/>
            <a:ext cx="2046949" cy="2031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3" name="Google Shape;853;g3c0d431829f_0_140"/>
          <p:cNvSpPr txBox="1"/>
          <p:nvPr/>
        </p:nvSpPr>
        <p:spPr>
          <a:xfrm>
            <a:off x="786100" y="3781450"/>
            <a:ext cx="58767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Californians for the Arts</a:t>
            </a:r>
            <a:endParaRPr b="0" i="1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April 19-21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4" name="Google Shape;854;g3c0d431829f_0_1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c0d431829f_0_151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3c0d431829f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3c0d431829f_0_151"/>
          <p:cNvSpPr txBox="1"/>
          <p:nvPr/>
        </p:nvSpPr>
        <p:spPr>
          <a:xfrm>
            <a:off x="593725" y="404075"/>
            <a:ext cx="105276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Big Year for Outdoor Recreation!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3" name="Google Shape;863;g3c0d431829f_0_151"/>
          <p:cNvSpPr txBox="1"/>
          <p:nvPr/>
        </p:nvSpPr>
        <p:spPr>
          <a:xfrm>
            <a:off x="786100" y="1228775"/>
            <a:ext cx="7087800" cy="47553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The Great Redwood Trail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Over $50 million allocated last year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Emerging opportunities for public art and other sector development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4" name="Google Shape;864;g3c0d431829f_0_151" title="California, 2026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0763" y="4180525"/>
            <a:ext cx="2222075" cy="2222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5" name="Google Shape;865;g3c0d431829f_0_151"/>
          <p:cNvSpPr txBox="1"/>
          <p:nvPr/>
        </p:nvSpPr>
        <p:spPr>
          <a:xfrm>
            <a:off x="786100" y="4180525"/>
            <a:ext cx="6647400" cy="19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California Outdoor Economy Summit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June 3-5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○"/>
            </a:pP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Hosted here in the Redwood Region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6" name="Google Shape;866;g3c0d431829f_0_151" title="GRT_Logo_Vector_Border-scaled-e1752872674367.png"/>
          <p:cNvPicPr preferRelativeResize="0"/>
          <p:nvPr/>
        </p:nvPicPr>
        <p:blipFill rotWithShape="1">
          <a:blip r:embed="rId7">
            <a:alphaModFix/>
          </a:blip>
          <a:srcRect b="0" l="-25976" r="0" t="-9541"/>
          <a:stretch/>
        </p:blipFill>
        <p:spPr>
          <a:xfrm>
            <a:off x="7873900" y="1155538"/>
            <a:ext cx="2428950" cy="262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c0d431829f_0_295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c0d431829f_0_295"/>
          <p:cNvSpPr txBox="1"/>
          <p:nvPr/>
        </p:nvSpPr>
        <p:spPr>
          <a:xfrm>
            <a:off x="419150" y="431725"/>
            <a:ext cx="10864200" cy="585000"/>
          </a:xfrm>
          <a:prstGeom prst="rect">
            <a:avLst/>
          </a:prstGeom>
          <a:solidFill>
            <a:srgbClr val="FFFFFF">
              <a:alpha val="6549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RRRISE Meetings - Let’s All Agree To…</a:t>
            </a:r>
            <a:endParaRPr b="1" i="0" sz="21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0" name="Google Shape;350;g3c0d431829f_0_295"/>
          <p:cNvSpPr txBox="1"/>
          <p:nvPr/>
        </p:nvSpPr>
        <p:spPr>
          <a:xfrm>
            <a:off x="3656650" y="1517350"/>
            <a:ext cx="8183100" cy="5015700"/>
          </a:xfrm>
          <a:prstGeom prst="rect">
            <a:avLst/>
          </a:prstGeom>
          <a:solidFill>
            <a:srgbClr val="FFFFFF">
              <a:alpha val="654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Demonstrate good manners, courtesy, and consideration.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Let one person speak at a time and listen when they are speaking.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Aim to stay focused on the matters at hand.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Maintain a respectful and professional environment where disruptive or disrespectful behavior may result in suspension from participation or dismissal from the meeting.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Uphold zero tolerance for harassment, abuse, derogatory remarks, personal insults, threats, or any form of discrimination.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g3c0d431829f_0_295" title="RISEConference_Kumler-5795==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50" y="1743450"/>
            <a:ext cx="3080200" cy="456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c0d431829f_0_2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5450" y="278088"/>
            <a:ext cx="1515126" cy="97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c0d431829f_0_162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3" name="Google Shape;873;g3c0d431829f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g3c0d431829f_0_162"/>
          <p:cNvSpPr txBox="1"/>
          <p:nvPr/>
        </p:nvSpPr>
        <p:spPr>
          <a:xfrm>
            <a:off x="593725" y="404075"/>
            <a:ext cx="105276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Get Involved and Stay Informed!</a:t>
            </a:r>
            <a:endParaRPr b="1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5" name="Google Shape;875;g3c0d431829f_0_162"/>
          <p:cNvSpPr txBox="1"/>
          <p:nvPr/>
        </p:nvSpPr>
        <p:spPr>
          <a:xfrm>
            <a:off x="786100" y="1228775"/>
            <a:ext cx="7087800" cy="17205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Join the Regional Arts, Culture, and Tourism Cohort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6" name="Google Shape;876;g3c0d431829f_0_162"/>
          <p:cNvSpPr txBox="1"/>
          <p:nvPr/>
        </p:nvSpPr>
        <p:spPr>
          <a:xfrm>
            <a:off x="786100" y="3620325"/>
            <a:ext cx="7855200" cy="10809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Join the State Recreation &amp; Tourism Cohort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7" name="Google Shape;877;g3c0d431829f_0_162"/>
          <p:cNvSpPr txBox="1"/>
          <p:nvPr/>
        </p:nvSpPr>
        <p:spPr>
          <a:xfrm>
            <a:off x="2469625" y="4701100"/>
            <a:ext cx="7087800" cy="1960500"/>
          </a:xfrm>
          <a:prstGeom prst="rect">
            <a:avLst/>
          </a:prstGeom>
          <a:solidFill>
            <a:srgbClr val="FFFFFF">
              <a:alpha val="651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Contact: </a:t>
            </a:r>
            <a:endParaRPr b="1" i="0" sz="3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calder.johnson@gmail.com</a:t>
            </a:r>
            <a:endParaRPr b="0" i="0" sz="4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78" name="Google Shape;878;g3c0d431829f_0_162" title="601_01_SIERRAJOBSFIRST_THUMB_RnTCohort2_WEBV3_8-5-X-11-700x906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41425" y="1324975"/>
            <a:ext cx="2932575" cy="379547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c0d431829f_0_173"/>
          <p:cNvSpPr/>
          <p:nvPr/>
        </p:nvSpPr>
        <p:spPr>
          <a:xfrm>
            <a:off x="0" y="-30825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5" name="Google Shape;885;g3c0d431829f_0_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9701" y="5741793"/>
            <a:ext cx="1426002" cy="9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3c0d431829f_0_173" title="20250706_162649.jpg"/>
          <p:cNvPicPr preferRelativeResize="0"/>
          <p:nvPr/>
        </p:nvPicPr>
        <p:blipFill rotWithShape="1">
          <a:blip r:embed="rId4">
            <a:alphaModFix/>
          </a:blip>
          <a:srcRect b="25915" l="0" r="0" t="25915"/>
          <a:stretch/>
        </p:blipFill>
        <p:spPr>
          <a:xfrm>
            <a:off x="1669901" y="569098"/>
            <a:ext cx="8656527" cy="41696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7" name="Google Shape;887;g3c0d431829f_0_173"/>
          <p:cNvSpPr txBox="1"/>
          <p:nvPr/>
        </p:nvSpPr>
        <p:spPr>
          <a:xfrm>
            <a:off x="2577600" y="5096075"/>
            <a:ext cx="7036800" cy="1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 b="1" i="0" sz="37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42367bbb3c_0_10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4" name="Google Shape;894;g342367bbb3c_0_10"/>
          <p:cNvSpPr txBox="1"/>
          <p:nvPr/>
        </p:nvSpPr>
        <p:spPr>
          <a:xfrm>
            <a:off x="294312" y="4837774"/>
            <a:ext cx="111123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5" name="Google Shape;895;g342367bbb3c_0_10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g342367bbb3c_0_10"/>
          <p:cNvSpPr txBox="1"/>
          <p:nvPr/>
        </p:nvSpPr>
        <p:spPr>
          <a:xfrm>
            <a:off x="419125" y="426763"/>
            <a:ext cx="11478300" cy="56598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Recap &amp; Next Steps</a:t>
            </a:r>
            <a:endParaRPr b="1" i="0" sz="3200" u="none" cap="none" strike="noStrike">
              <a:solidFill>
                <a:srgbClr val="0F75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0" i="0" lang="en-US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-US" sz="2300">
                <a:latin typeface="Poppins"/>
                <a:ea typeface="Poppins"/>
                <a:cs typeface="Poppins"/>
                <a:sym typeface="Poppins"/>
              </a:rPr>
            </a:br>
            <a:r>
              <a:rPr b="1" lang="en-US" sz="2500">
                <a:latin typeface="Poppins"/>
                <a:ea typeface="Poppins"/>
                <a:cs typeface="Poppins"/>
                <a:sym typeface="Poppins"/>
              </a:rPr>
              <a:t>Did we reach today's goals? </a:t>
            </a:r>
            <a:br>
              <a:rPr b="1" lang="en-US" sz="2500">
                <a:latin typeface="Poppins"/>
                <a:ea typeface="Poppins"/>
                <a:cs typeface="Poppins"/>
                <a:sym typeface="Poppins"/>
              </a:rPr>
            </a:br>
            <a:endParaRPr b="1" sz="1000">
              <a:latin typeface="Poppins"/>
              <a:ea typeface="Poppins"/>
              <a:cs typeface="Poppins"/>
              <a:sym typeface="Poppin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"/>
              <a:buChar char="●"/>
            </a:pP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Did we get a clear picture of where Arts, Culture, and Tourism stands in our region — including outdoor recreation and cross-regional collaboration? 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"/>
              <a:buChar char="●"/>
            </a:pP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Did we dig into the economic challenges facing artists and small businesses? 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"/>
              <a:buChar char="●"/>
            </a:pP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And did we land on real opportunities to strengthen the sector?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500">
                <a:latin typeface="Poppins"/>
                <a:ea typeface="Poppins"/>
                <a:cs typeface="Poppins"/>
                <a:sym typeface="Poppins"/>
              </a:rPr>
              <a:t>→ What would you have liked to go deeper on?</a:t>
            </a:r>
            <a:endParaRPr i="1"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97" name="Google Shape;897;g342367bbb3c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5450" y="278088"/>
            <a:ext cx="1515126" cy="97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3157387dfd_1_389"/>
          <p:cNvSpPr/>
          <p:nvPr/>
        </p:nvSpPr>
        <p:spPr>
          <a:xfrm>
            <a:off x="0" y="-30812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g23157387dfd_1_389"/>
          <p:cNvSpPr txBox="1"/>
          <p:nvPr>
            <p:ph idx="1" type="body"/>
          </p:nvPr>
        </p:nvSpPr>
        <p:spPr>
          <a:xfrm>
            <a:off x="838200" y="398275"/>
            <a:ext cx="10515600" cy="11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450"/>
              <a:buNone/>
            </a:pPr>
            <a:r>
              <a:rPr b="1" lang="en-US" sz="12800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Our Upcoming Meetings </a:t>
            </a:r>
            <a:br>
              <a:rPr b="1" lang="en-US" sz="128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sz="1280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41378"/>
              <a:buNone/>
            </a:pPr>
            <a:r>
              <a:t/>
            </a:r>
            <a:endParaRPr b="1" sz="435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41378"/>
              <a:buNone/>
            </a:pPr>
            <a:r>
              <a:t/>
            </a:r>
            <a:endParaRPr b="1" sz="435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41378"/>
              <a:buNone/>
            </a:pPr>
            <a:r>
              <a:t/>
            </a:r>
            <a:endParaRPr b="1" sz="435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44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8837"/>
              <a:buNone/>
            </a:pPr>
            <a:r>
              <a:t/>
            </a:r>
            <a:endParaRPr b="1" i="1" sz="3684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9016"/>
              <a:buFont typeface="Arial"/>
              <a:buNone/>
            </a:pPr>
            <a:br>
              <a:rPr lang="en-US" sz="3050">
                <a:latin typeface="Poppins"/>
                <a:ea typeface="Poppins"/>
                <a:cs typeface="Poppins"/>
                <a:sym typeface="Poppins"/>
              </a:rPr>
            </a:br>
            <a:br>
              <a:rPr lang="en-US" sz="3050">
                <a:latin typeface="Poppins"/>
                <a:ea typeface="Poppins"/>
                <a:cs typeface="Poppins"/>
                <a:sym typeface="Poppins"/>
              </a:rPr>
            </a:br>
            <a:endParaRPr sz="1704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9016"/>
              <a:buFont typeface="Arial"/>
              <a:buNone/>
            </a:pPr>
            <a:r>
              <a:t/>
            </a:r>
            <a:endParaRPr sz="305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6595"/>
              <a:buFont typeface="Arial"/>
              <a:buNone/>
            </a:pPr>
            <a:r>
              <a:t/>
            </a:r>
            <a:endParaRPr b="1" sz="3863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5" name="Google Shape;905;g23157387dfd_1_389"/>
          <p:cNvSpPr txBox="1"/>
          <p:nvPr/>
        </p:nvSpPr>
        <p:spPr>
          <a:xfrm>
            <a:off x="611700" y="1148399"/>
            <a:ext cx="10968600" cy="35883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"/>
              <a:buChar char="●"/>
            </a:pP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Policy Literacy Working Group Meeting 	→	</a:t>
            </a:r>
            <a:r>
              <a:rPr lang="en-US" sz="2200" u="sng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March 4, noon-1:00 pm</a:t>
            </a:r>
            <a:endParaRPr sz="2200" u="sng">
              <a:solidFill>
                <a:srgbClr val="FDB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"/>
              <a:buChar char="●"/>
            </a:pPr>
            <a:r>
              <a:rPr b="1" i="0" lang="en-US" sz="2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EDF Working Session 							</a:t>
            </a: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→</a:t>
            </a:r>
            <a:r>
              <a:rPr b="1" i="0" lang="en-US" sz="2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	</a:t>
            </a:r>
            <a:r>
              <a:rPr lang="en-US" sz="2200" u="sng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March 4, 3:30-5 pm</a:t>
            </a:r>
            <a:endParaRPr b="1" i="0" sz="2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"/>
              <a:buChar char="●"/>
            </a:pPr>
            <a:r>
              <a:rPr b="1" i="0" lang="en-US" sz="2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Tribal Table Meeting</a:t>
            </a:r>
            <a:r>
              <a:rPr i="0" lang="en-US" sz="2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i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(now on Thursdays) 	</a:t>
            </a: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→</a:t>
            </a:r>
            <a:r>
              <a:rPr b="1" i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	</a:t>
            </a:r>
            <a:r>
              <a:rPr lang="en-US" sz="2200" u="sng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March 5, 10-11:15 am</a:t>
            </a:r>
            <a:r>
              <a:rPr lang="en-US" sz="2200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1" sz="2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"/>
              <a:buChar char="●"/>
            </a:pPr>
            <a:r>
              <a:rPr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Sustainability Working Group</a:t>
            </a:r>
            <a:r>
              <a:rPr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Meeting</a:t>
            </a:r>
            <a:r>
              <a:rPr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	</a:t>
            </a: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→</a:t>
            </a:r>
            <a:r>
              <a:rPr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	</a:t>
            </a:r>
            <a:r>
              <a:rPr lang="en-US" sz="2200" u="sng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March 10, 1:00-2:30 pm</a:t>
            </a:r>
            <a:endParaRPr b="1" sz="2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"/>
              <a:buChar char="●"/>
            </a:pP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Equity Committee</a:t>
            </a:r>
            <a:r>
              <a:rPr b="1" i="0" lang="en-US" sz="2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Meeting</a:t>
            </a:r>
            <a:r>
              <a:rPr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					</a:t>
            </a: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→</a:t>
            </a:r>
            <a:r>
              <a:rPr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	</a:t>
            </a:r>
            <a:r>
              <a:rPr lang="en-US" sz="2200" u="sng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March 11, 11:30 am-1 pm</a:t>
            </a:r>
            <a:endParaRPr b="1" i="0" sz="2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"/>
              <a:buChar char="●"/>
            </a:pPr>
            <a:r>
              <a:rPr b="1" lang="en-US"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Leadership Team Meeting 					→ 	</a:t>
            </a:r>
            <a:r>
              <a:rPr lang="en-US" sz="2200" u="sng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March 26, 11:00 am-1:00 pm</a:t>
            </a:r>
            <a:r>
              <a:rPr lang="en-US" sz="2200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i="0" sz="2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700" u="sng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1" lang="en-US" sz="2200" u="none" cap="none" strike="noStrike">
                <a:solidFill>
                  <a:srgbClr val="FDB414"/>
                </a:solidFill>
                <a:latin typeface="Poppins"/>
                <a:ea typeface="Poppins"/>
                <a:cs typeface="Poppins"/>
                <a:sym typeface="Poppins"/>
              </a:rPr>
              <a:t>Our RRRISE Leadership team continues to meet monthly :)</a:t>
            </a:r>
            <a:endParaRPr b="0" i="1" sz="2200" u="none" cap="none" strike="noStrike">
              <a:solidFill>
                <a:srgbClr val="FDB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1" sz="1500" u="none" cap="none" strike="noStrike">
              <a:solidFill>
                <a:srgbClr val="FDB41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you have events coming up? Drop ‘em in the chat!</a:t>
            </a:r>
            <a:endParaRPr b="1" i="1" sz="2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06" name="Google Shape;906;g23157387dfd_1_3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34575" y="5518075"/>
            <a:ext cx="1587876" cy="1024224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23157387dfd_1_389"/>
          <p:cNvSpPr txBox="1"/>
          <p:nvPr/>
        </p:nvSpPr>
        <p:spPr>
          <a:xfrm>
            <a:off x="2474775" y="5861800"/>
            <a:ext cx="6522000" cy="680400"/>
          </a:xfrm>
          <a:prstGeom prst="rect">
            <a:avLst/>
          </a:prstGeom>
          <a:solidFill>
            <a:srgbClr val="FEC526"/>
          </a:solidFill>
          <a:ln cap="flat" cmpd="sng" w="114300">
            <a:solidFill>
              <a:srgbClr val="0055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800" u="sng" cap="none" strike="noStrike">
                <a:solidFill>
                  <a:srgbClr val="004C45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Check out our Calendar</a:t>
            </a:r>
            <a:endParaRPr b="1" i="0" sz="2800" u="none" cap="none" strike="noStrike">
              <a:solidFill>
                <a:srgbClr val="004C4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8" name="Google Shape;908;g23157387dfd_1_389"/>
          <p:cNvSpPr txBox="1"/>
          <p:nvPr/>
        </p:nvSpPr>
        <p:spPr>
          <a:xfrm>
            <a:off x="611700" y="4931675"/>
            <a:ext cx="10968600" cy="586500"/>
          </a:xfrm>
          <a:prstGeom prst="rect">
            <a:avLst/>
          </a:prstGeom>
          <a:solidFill>
            <a:srgbClr val="EAE5C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263">
                <a:solidFill>
                  <a:srgbClr val="004C45"/>
                </a:solidFill>
                <a:latin typeface="Poppins"/>
                <a:ea typeface="Poppins"/>
                <a:cs typeface="Poppins"/>
                <a:sym typeface="Poppins"/>
              </a:rPr>
              <a:t>Contact us with any questions or concerns: </a:t>
            </a:r>
            <a:r>
              <a:rPr b="1" lang="en-US" sz="2012">
                <a:solidFill>
                  <a:srgbClr val="004C45"/>
                </a:solidFill>
                <a:latin typeface="Poppins"/>
                <a:ea typeface="Poppins"/>
                <a:cs typeface="Poppins"/>
                <a:sym typeface="Poppins"/>
              </a:rPr>
              <a:t>ccrp@humboldt.edu</a:t>
            </a:r>
            <a:endParaRPr sz="1200">
              <a:solidFill>
                <a:srgbClr val="004C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16d89bc9ca_0_218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316d89bc9ca_0_218"/>
          <p:cNvSpPr txBox="1"/>
          <p:nvPr/>
        </p:nvSpPr>
        <p:spPr>
          <a:xfrm>
            <a:off x="419150" y="431725"/>
            <a:ext cx="11112300" cy="954300"/>
          </a:xfrm>
          <a:prstGeom prst="rect">
            <a:avLst/>
          </a:prstGeom>
          <a:solidFill>
            <a:srgbClr val="FFFFFF">
              <a:alpha val="66274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Agenda</a:t>
            </a:r>
            <a:endParaRPr b="1" i="0" sz="3200" u="none" cap="none" strike="noStrike">
              <a:solidFill>
                <a:srgbClr val="0F75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g316d89bc9ca_0_218"/>
          <p:cNvSpPr txBox="1"/>
          <p:nvPr/>
        </p:nvSpPr>
        <p:spPr>
          <a:xfrm>
            <a:off x="358250" y="1195375"/>
            <a:ext cx="4293000" cy="5370000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i="1"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Theme: Arts, Culture, and Tourism</a:t>
            </a:r>
            <a:br>
              <a:rPr i="1"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Goals for today:</a:t>
            </a:r>
            <a:b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Understand the current landscape of the Arts, Culture, and Tourism sector, including regional momentum in outdoor recreation and cross-regional collaboration.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Explore economic trends and challenges impacting artists and tourism-related small businesses.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Identify opportunities to strengthen the sector.</a:t>
            </a:r>
            <a:endParaRPr sz="2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61" name="Google Shape;361;g316d89bc9ca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5177" y="275582"/>
            <a:ext cx="1426002" cy="9197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2" name="Google Shape;362;g316d89bc9ca_0_218"/>
          <p:cNvGraphicFramePr/>
          <p:nvPr/>
        </p:nvGraphicFramePr>
        <p:xfrm>
          <a:off x="4760975" y="41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{4B5FF324-D05A-4273-AE7A-1C338A950319}</a:tableStyleId>
              </a:tblPr>
              <a:tblGrid>
                <a:gridCol w="819150"/>
                <a:gridCol w="4743075"/>
                <a:gridCol w="1524375"/>
              </a:tblGrid>
              <a:tr h="3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11:00-</a:t>
                      </a:r>
                      <a:b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11:05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Welcome (Back)!</a:t>
                      </a:r>
                      <a:endParaRPr b="1" i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CCRP</a:t>
                      </a:r>
                      <a:endParaRPr b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11:05-</a:t>
                      </a:r>
                      <a:b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11:15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Admin Updates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Progress update: RRRISE’s key milestones in Q3 of 2025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CCRP, Collaborative leaders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11:15-</a:t>
                      </a:r>
                      <a:b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11:45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State of the Arts, Culture, and Tourism Sector</a:t>
                      </a:r>
                      <a:endParaRPr b="1"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Understanding the sector and its industries</a:t>
                      </a:r>
                      <a:endParaRPr sz="1000">
                        <a:solidFill>
                          <a:srgbClr val="FF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Current SWOT analysis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Towards a regenerative model of tourism and cross-cutting possibilities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What’s Next?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1" marL="9144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○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The Sustainable Recreation &amp; Tourism state-wide cohort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Sector Investment Coordinator Calder Johnson 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11:45-</a:t>
                      </a:r>
                      <a:b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12:00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Catalyst Project Highlights</a:t>
                      </a:r>
                      <a:endParaRPr b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 u="sng">
                          <a:solidFill>
                            <a:srgbClr val="1155C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Del Norte Performing Arts and Civic Center</a:t>
                      </a:r>
                      <a:endParaRPr sz="900">
                        <a:solidFill>
                          <a:srgbClr val="FF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 u="sng">
                          <a:solidFill>
                            <a:srgbClr val="1155C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Carving a Legacy: Tribal Traditions, Woodworking, and Workforce Development</a:t>
                      </a:r>
                      <a:endParaRPr sz="1000">
                        <a:solidFill>
                          <a:srgbClr val="FF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100" marB="63100" marR="63100" marL="631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Nick Rail (Partnership for Performing Arts), William Matsubu (Blue Lake Rancheria)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12:00-</a:t>
                      </a:r>
                      <a:b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12:25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Arts, Culture, and Tourism Projects and Priorities</a:t>
                      </a:r>
                      <a:endParaRPr sz="1000">
                        <a:solidFill>
                          <a:srgbClr val="FF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Healthcare Clowning Project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Grant-writing workshop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Sacramento Advocacy Days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Outdoor Recreation Economy Summit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The Great Redwood Trail, Public Art, and Economic Development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Ag Tourism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Interested in getting involved? </a:t>
                      </a: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calder.johnson@gmail.com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Calder, Julie Douglas (Dell’Arte International), Capitol Impact, North Coast Growers' Association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12:25-</a:t>
                      </a:r>
                      <a:b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12:30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Recap &amp; next steps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Poppins"/>
                        <a:buChar char="●"/>
                      </a:pPr>
                      <a:r>
                        <a:rPr lang="en-US" sz="1100" u="sng">
                          <a:solidFill>
                            <a:srgbClr val="1155C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Join upcoming RRRISE meetings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100" marB="63100" marR="63100" marL="631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CCRP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AD5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12:30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Adjourn Meeting</a:t>
                      </a:r>
                      <a:endParaRPr b="1"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CCRP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555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3157387dfd_1_107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g23157387dfd_1_107"/>
          <p:cNvSpPr txBox="1"/>
          <p:nvPr/>
        </p:nvSpPr>
        <p:spPr>
          <a:xfrm>
            <a:off x="294312" y="4837774"/>
            <a:ext cx="111123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g23157387dfd_1_107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23157387dfd_1_107"/>
          <p:cNvSpPr txBox="1"/>
          <p:nvPr/>
        </p:nvSpPr>
        <p:spPr>
          <a:xfrm>
            <a:off x="388000" y="431725"/>
            <a:ext cx="11423400" cy="5782800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Admin Updates: Overview</a:t>
            </a:r>
            <a:endParaRPr b="1" i="0" sz="3200" u="none" cap="none" strike="noStrike">
              <a:solidFill>
                <a:srgbClr val="0F75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Philanthropic funding</a:t>
            </a: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new projects updates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Policy Working Group</a:t>
            </a: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draft RISE Policy Platform + implementation guide coming in June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State Implementation Funding </a:t>
            </a: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updates on March 2nd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Sustainability Working Group</a:t>
            </a: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draft report + model options coming in June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b="1" lang="en-US" sz="23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Semi-Annual Report</a:t>
            </a: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catch up with all our projects and sector support activities!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i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→ Want more info? Write us at </a:t>
            </a:r>
            <a:r>
              <a:rPr i="1" lang="en-US" sz="23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ccrp@humboldt.edu</a:t>
            </a:r>
            <a:endParaRPr i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2" name="Google Shape;372;g23157387dfd_1_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5450" y="278088"/>
            <a:ext cx="1515126" cy="97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823f5c5de8_0_310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9" name="Google Shape;379;g3823f5c5de8_0_310"/>
          <p:cNvSpPr txBox="1"/>
          <p:nvPr/>
        </p:nvSpPr>
        <p:spPr>
          <a:xfrm>
            <a:off x="294312" y="4837774"/>
            <a:ext cx="111123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g3823f5c5de8_0_310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04C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3823f5c5de8_0_310"/>
          <p:cNvSpPr txBox="1"/>
          <p:nvPr/>
        </p:nvSpPr>
        <p:spPr>
          <a:xfrm>
            <a:off x="356850" y="1198625"/>
            <a:ext cx="11578800" cy="55713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Sector Investment Coordinators:</a:t>
            </a:r>
            <a:endParaRPr b="1" i="0" sz="2100" u="none" cap="none" strike="noStrike">
              <a:solidFill>
                <a:srgbClr val="0F75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Arts, Culture and Tourism - </a:t>
            </a:r>
            <a:r>
              <a:rPr b="0" i="0" lang="en-US" sz="19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calder.johnson@gmail.com</a:t>
            </a: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Health and Caregiving - </a:t>
            </a:r>
            <a:r>
              <a:rPr b="0" i="0" lang="en-US" sz="19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RRRISE@nchiin.org</a:t>
            </a: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Renewable and Resilient Energy - </a:t>
            </a:r>
            <a:r>
              <a:rPr b="0" i="0" lang="en-US" sz="19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mmarshall@bluelakerancheria-nsn.gov</a:t>
            </a: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Working Lands and Blue Economy - </a:t>
            </a:r>
            <a:r>
              <a:rPr lang="en-US" sz="1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paloma@westcenter.org</a:t>
            </a: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7"/>
              </a:rPr>
              <a:t>aspen@westcenter.org</a:t>
            </a: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8"/>
              </a:rPr>
              <a:t>sarah@westcenter.org</a:t>
            </a: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Workforce Development (Capitol Impact) - </a:t>
            </a:r>
            <a:r>
              <a:rPr lang="en-US" sz="1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9"/>
              </a:rPr>
              <a:t>annie@capitolimpact.org</a:t>
            </a: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0"/>
              </a:rPr>
              <a:t>cristina@capitolimpact.org</a:t>
            </a: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1"/>
              </a:rPr>
              <a:t>jasleen@capitolimpact.org</a:t>
            </a: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○"/>
            </a:pPr>
            <a:r>
              <a:rPr lang="en-US" sz="2000">
                <a:latin typeface="Poppins"/>
                <a:ea typeface="Poppins"/>
                <a:cs typeface="Poppins"/>
                <a:sym typeface="Poppins"/>
              </a:rPr>
              <a:t>Check out our “</a:t>
            </a:r>
            <a:r>
              <a:rPr b="0" i="0" lang="en-US" sz="20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2"/>
              </a:rPr>
              <a:t>Activation Plans</a:t>
            </a:r>
            <a:r>
              <a:rPr lang="en-US" sz="2000">
                <a:latin typeface="Poppins"/>
                <a:ea typeface="Poppins"/>
                <a:cs typeface="Poppins"/>
                <a:sym typeface="Poppins"/>
              </a:rPr>
              <a:t>” to learn more about RRRISE’s sector work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Announcements from our Tables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Equity Committee of the Voting Block: </a:t>
            </a:r>
            <a:r>
              <a:rPr lang="en-US" sz="1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13"/>
              </a:rPr>
              <a:t>Elevate Funds</a:t>
            </a: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 (micro-grants program)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Tribal Table: supporting native youth development; Tribal Cultural Gathering in Summer ‘26</a:t>
            </a:r>
            <a:br>
              <a:rPr lang="en-US" sz="1900">
                <a:latin typeface="Poppins"/>
                <a:ea typeface="Poppins"/>
                <a:cs typeface="Poppins"/>
                <a:sym typeface="Poppins"/>
              </a:rPr>
            </a:br>
            <a:endParaRPr sz="1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RRRISE Executive Committee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Walter Gray (Quarterly Chair), Heidi Moore-Guynup, Asa Mattice, Angela Shull, Annette Kamaloni, Paul Garza Jr., and </a:t>
            </a:r>
            <a:r>
              <a:rPr lang="en-US" sz="1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Maria Dahlin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" name="Google Shape;382;g3823f5c5de8_0_310"/>
          <p:cNvSpPr txBox="1"/>
          <p:nvPr/>
        </p:nvSpPr>
        <p:spPr>
          <a:xfrm>
            <a:off x="419150" y="431725"/>
            <a:ext cx="11112300" cy="585000"/>
          </a:xfrm>
          <a:prstGeom prst="rect">
            <a:avLst/>
          </a:prstGeom>
          <a:solidFill>
            <a:srgbClr val="FFFFFF">
              <a:alpha val="6627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Poppins"/>
                <a:ea typeface="Poppins"/>
                <a:cs typeface="Poppins"/>
                <a:sym typeface="Poppins"/>
              </a:rPr>
              <a:t>Get Involved With Our Sector-Based Work</a:t>
            </a:r>
            <a:endParaRPr b="0" i="0" sz="2400" u="none" cap="none" strike="noStrike">
              <a:solidFill>
                <a:schemeClr val="dk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3" name="Google Shape;383;g3823f5c5de8_0_3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345450" y="278088"/>
            <a:ext cx="1515126" cy="97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g3c0d431829f_0_2"/>
          <p:cNvPicPr preferRelativeResize="0"/>
          <p:nvPr/>
        </p:nvPicPr>
        <p:blipFill rotWithShape="1">
          <a:blip r:embed="rId3">
            <a:alphaModFix/>
          </a:blip>
          <a:srcRect b="9992" l="0" r="0" t="5620"/>
          <a:stretch/>
        </p:blipFill>
        <p:spPr>
          <a:xfrm>
            <a:off x="-55525" y="0"/>
            <a:ext cx="12303048" cy="69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c0d431829f_0_2"/>
          <p:cNvSpPr/>
          <p:nvPr/>
        </p:nvSpPr>
        <p:spPr>
          <a:xfrm>
            <a:off x="0" y="-30800"/>
            <a:ext cx="12192000" cy="6919625"/>
          </a:xfrm>
          <a:prstGeom prst="flowChartProcess">
            <a:avLst/>
          </a:prstGeom>
          <a:noFill/>
          <a:ln cap="flat" cmpd="sng" w="228600">
            <a:solidFill>
              <a:srgbClr val="0F75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3c0d431829f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9071" y="477271"/>
            <a:ext cx="5374326" cy="177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3c0d431829f_0_2"/>
          <p:cNvSpPr txBox="1"/>
          <p:nvPr/>
        </p:nvSpPr>
        <p:spPr>
          <a:xfrm>
            <a:off x="1933350" y="3046050"/>
            <a:ext cx="8325300" cy="341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00000" dist="104775">
              <a:srgbClr val="000000">
                <a:alpha val="8196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ARTS, CULTURE, TOURISM</a:t>
            </a:r>
            <a:endParaRPr b="1" i="0" sz="7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2023-02-14T17:32:29Z</dcterms:created>
  <dc:creator>Amanda P Hickey</dc:creator>
</cp:coreProperties>
</file>