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2" d="100"/>
          <a:sy n="112" d="100"/>
        </p:scale>
        <p:origin x="94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4590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for the time. In the next three minutes, I want to give you a fast picture of the Regional Project Finance Council, or RPFC, and how it connects to RRRISE's sustainability planning.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Right now, the Economic Development Finance Working Group's energy and expertise are tied to the Jobs First grant. When that funding winds down, there's no formal home for project finance expertise, no pipeline connecting project sponsors to capital advisors, and the relationships built over two years risk dissipating. The RPFC is built to close exactly that gap: an ongoing advisory council hosted under North Edge that carries the EDFWG's expertise forward, keeps a live pipeline for capital-ready projects, and gives the region capacity that outlasts any single grant cycle.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it, concretely? Ten to fifteen appointed finance practitioners from across Del Norte, Humboldt, Mendocino, and Lake counties, providing non-binding advisory review of project structure and financing strategy. North Edge is the administrative host — regionally aligned, not owned by any one county — and the council meets quarterly, confidentially, at no cost to participants. It's built directly on the EDFWG foundation: the relationships, the pipeline visibility, and the four-county scope carry forward, but now wrapped in a formal governance charter, a structured intake process, and a county endorsement structure designed specifically to avoid any Brown Act exposure.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council is organized around ten required expertise areas — economic development, commercial lending, tribal and sovereign finance, tax credits, infrastructure finance, and more — so every project that comes through has access to the right expertise. Where are we today? Governance is done: the charter and conflict-of-interest policy have attorney review complete, and the North Edge Board has formally approved the launch. County endorsement and tribal outreach are in progress now, recruitment of the founding cohort is underway, and we're on track for the first Council session in early Fall 2026.</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Bottom line: the RPFC is the region's capital readiness infrastructure — built on what the EDFWG started, designed to last well past this grant cycle, and administered by North Edge. The question for this group is simple: how does this connect to your broader sustainability planning for RRRISE, and are there project sponsors in your networks who should know the intake process is opening this fall?</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3D2B"/>
        </a:solidFill>
        <a:effectLst/>
      </p:bgPr>
    </p:bg>
    <p:spTree>
      <p:nvGrpSpPr>
        <p:cNvPr id="1" name=""/>
        <p:cNvGrpSpPr/>
        <p:nvPr/>
      </p:nvGrpSpPr>
      <p:grpSpPr>
        <a:xfrm>
          <a:off x="0" y="0"/>
          <a:ext cx="0" cy="0"/>
          <a:chOff x="0" y="0"/>
          <a:chExt cx="0" cy="0"/>
        </a:xfrm>
      </p:grpSpPr>
      <p:sp>
        <p:nvSpPr>
          <p:cNvPr id="2" name="Shape 0"/>
          <p:cNvSpPr/>
          <p:nvPr/>
        </p:nvSpPr>
        <p:spPr>
          <a:xfrm>
            <a:off x="9692640" y="-1280160"/>
            <a:ext cx="4206240" cy="4206240"/>
          </a:xfrm>
          <a:prstGeom prst="ellipse">
            <a:avLst/>
          </a:prstGeom>
          <a:solidFill>
            <a:srgbClr val="2E5339">
              <a:alpha val="65000"/>
            </a:srgbClr>
          </a:solidFill>
          <a:ln/>
        </p:spPr>
        <p:txBody>
          <a:bodyPr/>
          <a:lstStyle/>
          <a:p>
            <a:endParaRPr lang="en-US"/>
          </a:p>
        </p:txBody>
      </p:sp>
      <p:sp>
        <p:nvSpPr>
          <p:cNvPr id="3" name="Shape 1"/>
          <p:cNvSpPr/>
          <p:nvPr/>
        </p:nvSpPr>
        <p:spPr>
          <a:xfrm>
            <a:off x="10881360" y="-365760"/>
            <a:ext cx="2560320" cy="2560320"/>
          </a:xfrm>
          <a:prstGeom prst="ellipse">
            <a:avLst/>
          </a:prstGeom>
          <a:solidFill>
            <a:srgbClr val="2E5339">
              <a:alpha val="85000"/>
            </a:srgbClr>
          </a:solidFill>
          <a:ln/>
        </p:spPr>
        <p:txBody>
          <a:bodyPr/>
          <a:lstStyle/>
          <a:p>
            <a:endParaRPr lang="en-US"/>
          </a:p>
        </p:txBody>
      </p:sp>
      <p:sp>
        <p:nvSpPr>
          <p:cNvPr id="4" name="Text 2"/>
          <p:cNvSpPr/>
          <p:nvPr/>
        </p:nvSpPr>
        <p:spPr>
          <a:xfrm>
            <a:off x="640080" y="640080"/>
            <a:ext cx="9144000" cy="365760"/>
          </a:xfrm>
          <a:prstGeom prst="rect">
            <a:avLst/>
          </a:prstGeom>
          <a:noFill/>
          <a:ln/>
        </p:spPr>
        <p:txBody>
          <a:bodyPr wrap="square" rtlCol="0" anchor="ctr"/>
          <a:lstStyle/>
          <a:p>
            <a:pPr marL="0" indent="0">
              <a:buNone/>
            </a:pPr>
            <a:r>
              <a:rPr lang="en-US" sz="1200" kern="0" spc="200" dirty="0">
                <a:solidFill>
                  <a:srgbClr val="DCE6DD"/>
                </a:solidFill>
                <a:latin typeface="Arial" pitchFamily="34" charset="0"/>
                <a:ea typeface="Arial" pitchFamily="34" charset="-122"/>
                <a:cs typeface="Arial" pitchFamily="34" charset="-120"/>
              </a:rPr>
              <a:t>NORTH EDGE ADMINISTERED  ·  SUSTAINING RRRISE / CALIFORNIA JOBS FIRST EFFORTS</a:t>
            </a:r>
            <a:endParaRPr lang="en-US" sz="1200" dirty="0"/>
          </a:p>
        </p:txBody>
      </p:sp>
      <p:sp>
        <p:nvSpPr>
          <p:cNvPr id="5" name="Text 3"/>
          <p:cNvSpPr/>
          <p:nvPr/>
        </p:nvSpPr>
        <p:spPr>
          <a:xfrm>
            <a:off x="640080" y="1920240"/>
            <a:ext cx="9601200" cy="1828800"/>
          </a:xfrm>
          <a:prstGeom prst="rect">
            <a:avLst/>
          </a:prstGeom>
          <a:noFill/>
          <a:ln/>
        </p:spPr>
        <p:txBody>
          <a:bodyPr wrap="square" rtlCol="0" anchor="ctr"/>
          <a:lstStyle/>
          <a:p>
            <a:pPr marL="0" indent="0">
              <a:lnSpc>
                <a:spcPct val="105000"/>
              </a:lnSpc>
              <a:buNone/>
            </a:pPr>
            <a:r>
              <a:rPr lang="en-US" sz="4400" b="1" dirty="0">
                <a:solidFill>
                  <a:srgbClr val="FFFFFF"/>
                </a:solidFill>
                <a:latin typeface="Arial" pitchFamily="34" charset="0"/>
                <a:ea typeface="Arial" pitchFamily="34" charset="-122"/>
                <a:cs typeface="Arial" pitchFamily="34" charset="-120"/>
              </a:rPr>
              <a:t>Regional Project</a:t>
            </a:r>
            <a:endParaRPr lang="en-US" sz="4400" dirty="0"/>
          </a:p>
          <a:p>
            <a:pPr marL="0" indent="0">
              <a:lnSpc>
                <a:spcPct val="105000"/>
              </a:lnSpc>
              <a:buNone/>
            </a:pPr>
            <a:r>
              <a:rPr lang="en-US" sz="4400" b="1" dirty="0">
                <a:solidFill>
                  <a:srgbClr val="FFFFFF"/>
                </a:solidFill>
                <a:latin typeface="Arial" pitchFamily="34" charset="0"/>
                <a:ea typeface="Arial" pitchFamily="34" charset="-122"/>
                <a:cs typeface="Arial" pitchFamily="34" charset="-120"/>
              </a:rPr>
              <a:t>Finance Council</a:t>
            </a:r>
            <a:endParaRPr lang="en-US" sz="4400" dirty="0"/>
          </a:p>
        </p:txBody>
      </p:sp>
      <p:sp>
        <p:nvSpPr>
          <p:cNvPr id="6" name="Text 4"/>
          <p:cNvSpPr/>
          <p:nvPr/>
        </p:nvSpPr>
        <p:spPr>
          <a:xfrm>
            <a:off x="658368" y="3794760"/>
            <a:ext cx="8686800" cy="457200"/>
          </a:xfrm>
          <a:prstGeom prst="rect">
            <a:avLst/>
          </a:prstGeom>
          <a:noFill/>
          <a:ln/>
        </p:spPr>
        <p:txBody>
          <a:bodyPr wrap="square" rtlCol="0" anchor="ctr"/>
          <a:lstStyle/>
          <a:p>
            <a:pPr marL="0" indent="0">
              <a:buNone/>
            </a:pPr>
            <a:r>
              <a:rPr lang="en-US" sz="1800" dirty="0">
                <a:solidFill>
                  <a:srgbClr val="C9A227"/>
                </a:solidFill>
                <a:latin typeface="Arial" pitchFamily="34" charset="0"/>
                <a:ea typeface="Arial" pitchFamily="34" charset="-122"/>
                <a:cs typeface="Arial" pitchFamily="34" charset="-120"/>
              </a:rPr>
              <a:t> RRRISE </a:t>
            </a:r>
            <a:r>
              <a:rPr lang="en-US" dirty="0">
                <a:solidFill>
                  <a:srgbClr val="C9A227"/>
                </a:solidFill>
                <a:latin typeface="Arial" pitchFamily="34" charset="0"/>
                <a:ea typeface="Arial" pitchFamily="34" charset="-122"/>
                <a:cs typeface="Arial" pitchFamily="34" charset="-120"/>
              </a:rPr>
              <a:t>Collaborative Meeting</a:t>
            </a:r>
            <a:endParaRPr lang="en-US" sz="1800" dirty="0"/>
          </a:p>
        </p:txBody>
      </p:sp>
      <p:sp>
        <p:nvSpPr>
          <p:cNvPr id="7" name="Text 5"/>
          <p:cNvSpPr/>
          <p:nvPr/>
        </p:nvSpPr>
        <p:spPr>
          <a:xfrm>
            <a:off x="658368" y="4297680"/>
            <a:ext cx="8229600" cy="457200"/>
          </a:xfrm>
          <a:prstGeom prst="rect">
            <a:avLst/>
          </a:prstGeom>
          <a:noFill/>
          <a:ln/>
        </p:spPr>
        <p:txBody>
          <a:bodyPr wrap="square" rtlCol="0" anchor="ctr"/>
          <a:lstStyle/>
          <a:p>
            <a:pPr marL="0" indent="0">
              <a:buNone/>
            </a:pPr>
            <a:r>
              <a:rPr lang="en-US" sz="1300" dirty="0">
                <a:solidFill>
                  <a:srgbClr val="DCE6DD"/>
                </a:solidFill>
                <a:latin typeface="Arial" pitchFamily="34" charset="0"/>
                <a:ea typeface="Arial" pitchFamily="34" charset="-122"/>
                <a:cs typeface="Arial" pitchFamily="34" charset="-120"/>
              </a:rPr>
              <a:t>Building durable capital readiness across Del Norte, Humboldt, Mendocino &amp; Lake Counties</a:t>
            </a:r>
            <a:endParaRPr lang="en-US" sz="1300" dirty="0"/>
          </a:p>
        </p:txBody>
      </p:sp>
      <p:sp>
        <p:nvSpPr>
          <p:cNvPr id="8" name="Text 6"/>
          <p:cNvSpPr/>
          <p:nvPr/>
        </p:nvSpPr>
        <p:spPr>
          <a:xfrm>
            <a:off x="640080" y="6263640"/>
            <a:ext cx="8229600" cy="320040"/>
          </a:xfrm>
          <a:prstGeom prst="rect">
            <a:avLst/>
          </a:prstGeom>
          <a:noFill/>
          <a:ln/>
        </p:spPr>
        <p:txBody>
          <a:bodyPr wrap="square" rtlCol="0" anchor="ctr"/>
          <a:lstStyle/>
          <a:p>
            <a:pPr marL="0" indent="0">
              <a:buNone/>
            </a:pPr>
            <a:r>
              <a:rPr lang="en-US" sz="1000" dirty="0">
                <a:solidFill>
                  <a:srgbClr val="9DB3A4"/>
                </a:solidFill>
                <a:latin typeface="Arial" pitchFamily="34" charset="0"/>
                <a:ea typeface="Arial" pitchFamily="34" charset="-122"/>
                <a:cs typeface="Arial" pitchFamily="34" charset="-120"/>
              </a:rPr>
              <a:t>Developed in partnership: North Edge  +  Regional Government Services (RGS)</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0058400" cy="548640"/>
          </a:xfrm>
          <a:prstGeom prst="rect">
            <a:avLst/>
          </a:prstGeom>
          <a:noFill/>
          <a:ln/>
        </p:spPr>
        <p:txBody>
          <a:bodyPr wrap="square" rtlCol="0" anchor="ctr"/>
          <a:lstStyle/>
          <a:p>
            <a:pPr marL="0" indent="0">
              <a:buNone/>
            </a:pPr>
            <a:r>
              <a:rPr lang="en-US" sz="2800" b="1" dirty="0">
                <a:solidFill>
                  <a:srgbClr val="1F3D2B"/>
                </a:solidFill>
                <a:latin typeface="Arial" pitchFamily="34" charset="0"/>
                <a:ea typeface="Arial" pitchFamily="34" charset="-122"/>
                <a:cs typeface="Arial" pitchFamily="34" charset="-120"/>
              </a:rPr>
              <a:t>What Happens After the Grant Cycle Ends?</a:t>
            </a:r>
            <a:endParaRPr lang="en-US" sz="2800" dirty="0"/>
          </a:p>
        </p:txBody>
      </p:sp>
      <p:sp>
        <p:nvSpPr>
          <p:cNvPr id="3" name="Text 1"/>
          <p:cNvSpPr/>
          <p:nvPr/>
        </p:nvSpPr>
        <p:spPr>
          <a:xfrm>
            <a:off x="548640" y="960120"/>
            <a:ext cx="10515600" cy="365760"/>
          </a:xfrm>
          <a:prstGeom prst="rect">
            <a:avLst/>
          </a:prstGeom>
          <a:noFill/>
          <a:ln/>
        </p:spPr>
        <p:txBody>
          <a:bodyPr wrap="square" rtlCol="0" anchor="ctr"/>
          <a:lstStyle/>
          <a:p>
            <a:pPr marL="0" indent="0">
              <a:buNone/>
            </a:pPr>
            <a:r>
              <a:rPr lang="en-US" sz="1400" i="1" dirty="0">
                <a:solidFill>
                  <a:srgbClr val="5B6760"/>
                </a:solidFill>
                <a:latin typeface="Arial" pitchFamily="34" charset="0"/>
                <a:ea typeface="Arial" pitchFamily="34" charset="-122"/>
                <a:cs typeface="Arial" pitchFamily="34" charset="-120"/>
              </a:rPr>
              <a:t>The RPFC is the sustainability answer for project finance in the RRRISE region.</a:t>
            </a:r>
            <a:endParaRPr lang="en-US" sz="1400" dirty="0"/>
          </a:p>
        </p:txBody>
      </p:sp>
      <p:sp>
        <p:nvSpPr>
          <p:cNvPr id="4" name="Shape 2"/>
          <p:cNvSpPr/>
          <p:nvPr/>
        </p:nvSpPr>
        <p:spPr>
          <a:xfrm>
            <a:off x="548640" y="1554480"/>
            <a:ext cx="5074920" cy="4480560"/>
          </a:xfrm>
          <a:prstGeom prst="roundRect">
            <a:avLst>
              <a:gd name="adj" fmla="val 1633"/>
            </a:avLst>
          </a:prstGeom>
          <a:solidFill>
            <a:srgbClr val="F8E8E6"/>
          </a:solidFill>
          <a:ln/>
          <a:effectLst>
            <a:outerShdw blurRad="76200" dist="25400" dir="5400000" algn="bl" rotWithShape="0">
              <a:srgbClr val="000000">
                <a:alpha val="12000"/>
              </a:srgbClr>
            </a:outerShdw>
          </a:effectLst>
        </p:spPr>
        <p:txBody>
          <a:bodyPr/>
          <a:lstStyle/>
          <a:p>
            <a:endParaRPr lang="en-US"/>
          </a:p>
        </p:txBody>
      </p:sp>
      <p:sp>
        <p:nvSpPr>
          <p:cNvPr id="5" name="Text 3"/>
          <p:cNvSpPr/>
          <p:nvPr/>
        </p:nvSpPr>
        <p:spPr>
          <a:xfrm>
            <a:off x="868680" y="1874520"/>
            <a:ext cx="4434840" cy="365760"/>
          </a:xfrm>
          <a:prstGeom prst="rect">
            <a:avLst/>
          </a:prstGeom>
          <a:noFill/>
          <a:ln/>
        </p:spPr>
        <p:txBody>
          <a:bodyPr wrap="square" rtlCol="0" anchor="ctr"/>
          <a:lstStyle/>
          <a:p>
            <a:pPr marL="0" indent="0">
              <a:buNone/>
            </a:pPr>
            <a:r>
              <a:rPr lang="en-US" sz="1800" b="1" dirty="0">
                <a:solidFill>
                  <a:srgbClr val="9C3B30"/>
                </a:solidFill>
                <a:latin typeface="Arial" pitchFamily="34" charset="0"/>
                <a:ea typeface="Arial" pitchFamily="34" charset="-122"/>
                <a:cs typeface="Arial" pitchFamily="34" charset="-120"/>
              </a:rPr>
              <a:t>The Gap Without Action</a:t>
            </a:r>
            <a:endParaRPr lang="en-US" sz="1800" dirty="0"/>
          </a:p>
        </p:txBody>
      </p:sp>
      <p:sp>
        <p:nvSpPr>
          <p:cNvPr id="6" name="Text 4"/>
          <p:cNvSpPr/>
          <p:nvPr/>
        </p:nvSpPr>
        <p:spPr>
          <a:xfrm>
            <a:off x="868680" y="2423160"/>
            <a:ext cx="4434840" cy="3291840"/>
          </a:xfrm>
          <a:prstGeom prst="rect">
            <a:avLst/>
          </a:prstGeom>
          <a:noFill/>
          <a:ln/>
        </p:spPr>
        <p:txBody>
          <a:bodyPr wrap="square" rtlCol="0" anchor="t"/>
          <a:lstStyle/>
          <a:p>
            <a:pPr marL="342900" indent="-342900">
              <a:spcAft>
                <a:spcPts val="1400"/>
              </a:spcAft>
              <a:buSzPct val="100000"/>
              <a:buChar char="•"/>
            </a:pPr>
            <a:r>
              <a:rPr lang="en-US" sz="1450" dirty="0">
                <a:solidFill>
                  <a:srgbClr val="1A1A1A"/>
                </a:solidFill>
                <a:latin typeface="Arial" pitchFamily="34" charset="0"/>
                <a:ea typeface="Arial" pitchFamily="34" charset="-122"/>
                <a:cs typeface="Arial" pitchFamily="34" charset="-120"/>
              </a:rPr>
              <a:t>EDFWG activity winds down with the Jobs First grant cycle</a:t>
            </a:r>
            <a:endParaRPr lang="en-US" sz="1450" dirty="0"/>
          </a:p>
          <a:p>
            <a:pPr marL="342900" indent="-342900">
              <a:spcAft>
                <a:spcPts val="1400"/>
              </a:spcAft>
              <a:buSzPct val="100000"/>
              <a:buChar char="•"/>
            </a:pPr>
            <a:r>
              <a:rPr lang="en-US" sz="1450" dirty="0">
                <a:solidFill>
                  <a:srgbClr val="1A1A1A"/>
                </a:solidFill>
                <a:latin typeface="Arial" pitchFamily="34" charset="0"/>
                <a:ea typeface="Arial" pitchFamily="34" charset="-122"/>
                <a:cs typeface="Arial" pitchFamily="34" charset="-120"/>
              </a:rPr>
              <a:t>No formal home remains for project finance expertise</a:t>
            </a:r>
            <a:endParaRPr lang="en-US" sz="1450" dirty="0"/>
          </a:p>
          <a:p>
            <a:pPr marL="342900" indent="-342900">
              <a:spcAft>
                <a:spcPts val="1400"/>
              </a:spcAft>
              <a:buSzPct val="100000"/>
              <a:buChar char="•"/>
            </a:pPr>
            <a:r>
              <a:rPr lang="en-US" sz="1450" dirty="0">
                <a:solidFill>
                  <a:srgbClr val="1A1A1A"/>
                </a:solidFill>
                <a:latin typeface="Arial" pitchFamily="34" charset="0"/>
                <a:ea typeface="Arial" pitchFamily="34" charset="-122"/>
                <a:cs typeface="Arial" pitchFamily="34" charset="-120"/>
              </a:rPr>
              <a:t>No pipeline connecting sponsors to capital advisors</a:t>
            </a:r>
            <a:endParaRPr lang="en-US" sz="1450" dirty="0"/>
          </a:p>
          <a:p>
            <a:pPr marL="342900" indent="-342900">
              <a:spcAft>
                <a:spcPts val="1400"/>
              </a:spcAft>
              <a:buSzPct val="100000"/>
              <a:buChar char="•"/>
            </a:pPr>
            <a:r>
              <a:rPr lang="en-US" sz="1450" dirty="0">
                <a:solidFill>
                  <a:srgbClr val="1A1A1A"/>
                </a:solidFill>
                <a:latin typeface="Arial" pitchFamily="34" charset="0"/>
                <a:ea typeface="Arial" pitchFamily="34" charset="-122"/>
                <a:cs typeface="Arial" pitchFamily="34" charset="-120"/>
              </a:rPr>
              <a:t>Hard-won relationships and knowledge dissipate</a:t>
            </a:r>
            <a:endParaRPr lang="en-US" sz="1450" dirty="0"/>
          </a:p>
        </p:txBody>
      </p:sp>
      <p:sp>
        <p:nvSpPr>
          <p:cNvPr id="7" name="Shape 5"/>
          <p:cNvSpPr/>
          <p:nvPr/>
        </p:nvSpPr>
        <p:spPr>
          <a:xfrm>
            <a:off x="5660136" y="3429000"/>
            <a:ext cx="731520" cy="731520"/>
          </a:xfrm>
          <a:prstGeom prst="ellipse">
            <a:avLst/>
          </a:prstGeom>
          <a:solidFill>
            <a:srgbClr val="2E5339"/>
          </a:solidFill>
          <a:ln/>
        </p:spPr>
        <p:txBody>
          <a:bodyPr/>
          <a:lstStyle/>
          <a:p>
            <a:endParaRPr lang="en-US"/>
          </a:p>
        </p:txBody>
      </p:sp>
      <p:pic>
        <p:nvPicPr>
          <p:cNvPr id="8" name="Image 0" descr="preencoded.png"/>
          <p:cNvPicPr>
            <a:picLocks noChangeAspect="1"/>
          </p:cNvPicPr>
          <p:nvPr/>
        </p:nvPicPr>
        <p:blipFill>
          <a:blip r:embed="rId3"/>
          <a:stretch>
            <a:fillRect/>
          </a:stretch>
        </p:blipFill>
        <p:spPr>
          <a:xfrm>
            <a:off x="5843016" y="3575304"/>
            <a:ext cx="438912" cy="438912"/>
          </a:xfrm>
          <a:prstGeom prst="rect">
            <a:avLst/>
          </a:prstGeom>
        </p:spPr>
      </p:pic>
      <p:sp>
        <p:nvSpPr>
          <p:cNvPr id="9" name="Shape 6"/>
          <p:cNvSpPr/>
          <p:nvPr/>
        </p:nvSpPr>
        <p:spPr>
          <a:xfrm>
            <a:off x="6565392" y="1554480"/>
            <a:ext cx="5074920" cy="4480560"/>
          </a:xfrm>
          <a:prstGeom prst="roundRect">
            <a:avLst>
              <a:gd name="adj" fmla="val 1633"/>
            </a:avLst>
          </a:prstGeom>
          <a:solidFill>
            <a:srgbClr val="E9F1EA"/>
          </a:solidFill>
          <a:ln/>
          <a:effectLst>
            <a:outerShdw blurRad="76200" dist="25400" dir="5400000" algn="bl" rotWithShape="0">
              <a:srgbClr val="000000">
                <a:alpha val="12000"/>
              </a:srgbClr>
            </a:outerShdw>
          </a:effectLst>
        </p:spPr>
        <p:txBody>
          <a:bodyPr/>
          <a:lstStyle/>
          <a:p>
            <a:endParaRPr lang="en-US"/>
          </a:p>
        </p:txBody>
      </p:sp>
      <p:sp>
        <p:nvSpPr>
          <p:cNvPr id="10" name="Text 7"/>
          <p:cNvSpPr/>
          <p:nvPr/>
        </p:nvSpPr>
        <p:spPr>
          <a:xfrm>
            <a:off x="6885432" y="1874520"/>
            <a:ext cx="4434840" cy="365760"/>
          </a:xfrm>
          <a:prstGeom prst="rect">
            <a:avLst/>
          </a:prstGeom>
          <a:noFill/>
          <a:ln/>
        </p:spPr>
        <p:txBody>
          <a:bodyPr wrap="square" rtlCol="0" anchor="ctr"/>
          <a:lstStyle/>
          <a:p>
            <a:pPr marL="0" indent="0">
              <a:buNone/>
            </a:pPr>
            <a:r>
              <a:rPr lang="en-US" sz="1800" b="1" dirty="0">
                <a:solidFill>
                  <a:srgbClr val="1F3D2B"/>
                </a:solidFill>
                <a:latin typeface="Arial" pitchFamily="34" charset="0"/>
                <a:ea typeface="Arial" pitchFamily="34" charset="-122"/>
                <a:cs typeface="Arial" pitchFamily="34" charset="-120"/>
              </a:rPr>
              <a:t>What the RPFC Provides</a:t>
            </a:r>
            <a:endParaRPr lang="en-US" sz="1800" dirty="0"/>
          </a:p>
        </p:txBody>
      </p:sp>
      <p:sp>
        <p:nvSpPr>
          <p:cNvPr id="11" name="Text 8"/>
          <p:cNvSpPr/>
          <p:nvPr/>
        </p:nvSpPr>
        <p:spPr>
          <a:xfrm>
            <a:off x="6885432" y="2423160"/>
            <a:ext cx="4434840" cy="3291840"/>
          </a:xfrm>
          <a:prstGeom prst="rect">
            <a:avLst/>
          </a:prstGeom>
          <a:noFill/>
          <a:ln/>
        </p:spPr>
        <p:txBody>
          <a:bodyPr wrap="square" rtlCol="0" anchor="t"/>
          <a:lstStyle/>
          <a:p>
            <a:pPr marL="342900" indent="-342900">
              <a:spcAft>
                <a:spcPts val="1400"/>
              </a:spcAft>
              <a:buSzPct val="100000"/>
              <a:buChar char="•"/>
            </a:pPr>
            <a:r>
              <a:rPr lang="en-US" sz="1450" dirty="0">
                <a:solidFill>
                  <a:srgbClr val="1A1A1A"/>
                </a:solidFill>
                <a:latin typeface="Arial" pitchFamily="34" charset="0"/>
                <a:ea typeface="Arial" pitchFamily="34" charset="-122"/>
                <a:cs typeface="Arial" pitchFamily="34" charset="-120"/>
              </a:rPr>
              <a:t>An ongoing advisory council under North Edge</a:t>
            </a:r>
            <a:endParaRPr lang="en-US" sz="1450" dirty="0"/>
          </a:p>
          <a:p>
            <a:pPr marL="342900" indent="-342900">
              <a:spcAft>
                <a:spcPts val="1400"/>
              </a:spcAft>
              <a:buSzPct val="100000"/>
              <a:buChar char="•"/>
            </a:pPr>
            <a:r>
              <a:rPr lang="en-US" sz="1450" dirty="0">
                <a:solidFill>
                  <a:srgbClr val="1A1A1A"/>
                </a:solidFill>
                <a:latin typeface="Arial" pitchFamily="34" charset="0"/>
                <a:ea typeface="Arial" pitchFamily="34" charset="-122"/>
                <a:cs typeface="Arial" pitchFamily="34" charset="-120"/>
              </a:rPr>
              <a:t>Continuity of EDFWG expertise in a durable structure</a:t>
            </a:r>
            <a:endParaRPr lang="en-US" sz="1450" dirty="0"/>
          </a:p>
          <a:p>
            <a:pPr marL="342900" indent="-342900">
              <a:spcAft>
                <a:spcPts val="1400"/>
              </a:spcAft>
              <a:buSzPct val="100000"/>
              <a:buChar char="•"/>
            </a:pPr>
            <a:r>
              <a:rPr lang="en-US" sz="1450" dirty="0">
                <a:solidFill>
                  <a:srgbClr val="1A1A1A"/>
                </a:solidFill>
                <a:latin typeface="Arial" pitchFamily="34" charset="0"/>
                <a:ea typeface="Arial" pitchFamily="34" charset="-122"/>
                <a:cs typeface="Arial" pitchFamily="34" charset="-120"/>
              </a:rPr>
              <a:t>An active pipeline for capital-ready project development</a:t>
            </a:r>
            <a:endParaRPr lang="en-US" sz="1450" dirty="0"/>
          </a:p>
          <a:p>
            <a:pPr marL="342900" indent="-342900">
              <a:spcAft>
                <a:spcPts val="1400"/>
              </a:spcAft>
              <a:buSzPct val="100000"/>
              <a:buChar char="•"/>
            </a:pPr>
            <a:r>
              <a:rPr lang="en-US" sz="1450" dirty="0">
                <a:solidFill>
                  <a:srgbClr val="1A1A1A"/>
                </a:solidFill>
                <a:latin typeface="Arial" pitchFamily="34" charset="0"/>
                <a:ea typeface="Arial" pitchFamily="34" charset="-122"/>
                <a:cs typeface="Arial" pitchFamily="34" charset="-120"/>
              </a:rPr>
              <a:t>Regional capacity that outlasts any single grant cycle</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0058400" cy="548640"/>
          </a:xfrm>
          <a:prstGeom prst="rect">
            <a:avLst/>
          </a:prstGeom>
          <a:noFill/>
          <a:ln/>
        </p:spPr>
        <p:txBody>
          <a:bodyPr wrap="square" rtlCol="0" anchor="ctr"/>
          <a:lstStyle/>
          <a:p>
            <a:pPr marL="0" indent="0">
              <a:buNone/>
            </a:pPr>
            <a:r>
              <a:rPr lang="en-US" sz="2800" b="1" dirty="0">
                <a:solidFill>
                  <a:srgbClr val="1F3D2B"/>
                </a:solidFill>
                <a:latin typeface="Arial" pitchFamily="34" charset="0"/>
                <a:ea typeface="Arial" pitchFamily="34" charset="-122"/>
                <a:cs typeface="Arial" pitchFamily="34" charset="-120"/>
              </a:rPr>
              <a:t>What Is the RPFC?</a:t>
            </a:r>
            <a:endParaRPr lang="en-US" sz="2800" dirty="0"/>
          </a:p>
        </p:txBody>
      </p:sp>
      <p:sp>
        <p:nvSpPr>
          <p:cNvPr id="3" name="Text 1"/>
          <p:cNvSpPr/>
          <p:nvPr/>
        </p:nvSpPr>
        <p:spPr>
          <a:xfrm>
            <a:off x="548640" y="960120"/>
            <a:ext cx="10515600" cy="365760"/>
          </a:xfrm>
          <a:prstGeom prst="rect">
            <a:avLst/>
          </a:prstGeom>
          <a:noFill/>
          <a:ln/>
        </p:spPr>
        <p:txBody>
          <a:bodyPr wrap="square" rtlCol="0" anchor="ctr"/>
          <a:lstStyle/>
          <a:p>
            <a:pPr marL="0" indent="0">
              <a:buNone/>
            </a:pPr>
            <a:r>
              <a:rPr lang="en-US" sz="1400" i="1" dirty="0">
                <a:solidFill>
                  <a:srgbClr val="5B6760"/>
                </a:solidFill>
                <a:latin typeface="Arial" pitchFamily="34" charset="0"/>
                <a:ea typeface="Arial" pitchFamily="34" charset="-122"/>
                <a:cs typeface="Arial" pitchFamily="34" charset="-120"/>
              </a:rPr>
              <a:t>A capital readiness advisory council — not a program, not a funder, not a governing body.</a:t>
            </a:r>
            <a:endParaRPr lang="en-US" sz="1400" dirty="0"/>
          </a:p>
        </p:txBody>
      </p:sp>
      <p:sp>
        <p:nvSpPr>
          <p:cNvPr id="4" name="Shape 2"/>
          <p:cNvSpPr/>
          <p:nvPr/>
        </p:nvSpPr>
        <p:spPr>
          <a:xfrm>
            <a:off x="548640" y="1554480"/>
            <a:ext cx="2606040" cy="2423160"/>
          </a:xfrm>
          <a:prstGeom prst="roundRect">
            <a:avLst>
              <a:gd name="adj" fmla="val 3019"/>
            </a:avLst>
          </a:prstGeom>
          <a:solidFill>
            <a:srgbClr val="1F3D2B"/>
          </a:solidFill>
          <a:ln/>
          <a:effectLst>
            <a:outerShdw blurRad="63500" dist="25400" dir="5400000" algn="bl" rotWithShape="0">
              <a:srgbClr val="000000">
                <a:alpha val="15000"/>
              </a:srgbClr>
            </a:outerShdw>
          </a:effectLst>
        </p:spPr>
        <p:txBody>
          <a:bodyPr/>
          <a:lstStyle/>
          <a:p>
            <a:endParaRPr lang="en-US"/>
          </a:p>
        </p:txBody>
      </p:sp>
      <p:pic>
        <p:nvPicPr>
          <p:cNvPr id="5" name="Image 0" descr="preencoded.png"/>
          <p:cNvPicPr>
            <a:picLocks noChangeAspect="1"/>
          </p:cNvPicPr>
          <p:nvPr/>
        </p:nvPicPr>
        <p:blipFill>
          <a:blip r:embed="rId3"/>
          <a:stretch>
            <a:fillRect/>
          </a:stretch>
        </p:blipFill>
        <p:spPr>
          <a:xfrm>
            <a:off x="1604772" y="1810512"/>
            <a:ext cx="493776" cy="493776"/>
          </a:xfrm>
          <a:prstGeom prst="rect">
            <a:avLst/>
          </a:prstGeom>
        </p:spPr>
      </p:pic>
      <p:sp>
        <p:nvSpPr>
          <p:cNvPr id="6" name="Text 3"/>
          <p:cNvSpPr/>
          <p:nvPr/>
        </p:nvSpPr>
        <p:spPr>
          <a:xfrm>
            <a:off x="548640" y="2395728"/>
            <a:ext cx="2606040" cy="365760"/>
          </a:xfrm>
          <a:prstGeom prst="rect">
            <a:avLst/>
          </a:prstGeom>
          <a:noFill/>
          <a:ln/>
        </p:spPr>
        <p:txBody>
          <a:bodyPr wrap="square" rtlCol="0" anchor="ctr"/>
          <a:lstStyle/>
          <a:p>
            <a:pPr marL="0" indent="0" algn="ctr">
              <a:buNone/>
            </a:pPr>
            <a:r>
              <a:rPr lang="en-US" sz="1600" b="1" dirty="0">
                <a:solidFill>
                  <a:srgbClr val="C9A227"/>
                </a:solidFill>
                <a:latin typeface="Arial" pitchFamily="34" charset="0"/>
                <a:ea typeface="Arial" pitchFamily="34" charset="-122"/>
                <a:cs typeface="Arial" pitchFamily="34" charset="-120"/>
              </a:rPr>
              <a:t>Who</a:t>
            </a:r>
            <a:endParaRPr lang="en-US" sz="1600" dirty="0"/>
          </a:p>
        </p:txBody>
      </p:sp>
      <p:sp>
        <p:nvSpPr>
          <p:cNvPr id="7" name="Text 4"/>
          <p:cNvSpPr/>
          <p:nvPr/>
        </p:nvSpPr>
        <p:spPr>
          <a:xfrm>
            <a:off x="713232" y="2761488"/>
            <a:ext cx="2276856" cy="1097280"/>
          </a:xfrm>
          <a:prstGeom prst="rect">
            <a:avLst/>
          </a:prstGeom>
          <a:noFill/>
          <a:ln/>
        </p:spPr>
        <p:txBody>
          <a:bodyPr wrap="square" rtlCol="0" anchor="t"/>
          <a:lstStyle/>
          <a:p>
            <a:pPr marL="0" indent="0" algn="ctr">
              <a:buNone/>
            </a:pPr>
            <a:r>
              <a:rPr lang="en-US" sz="1150" dirty="0">
                <a:solidFill>
                  <a:srgbClr val="DCE6DD"/>
                </a:solidFill>
                <a:latin typeface="Arial" pitchFamily="34" charset="0"/>
                <a:ea typeface="Arial" pitchFamily="34" charset="-122"/>
                <a:cs typeface="Arial" pitchFamily="34" charset="-120"/>
              </a:rPr>
              <a:t>10–15 appointed finance practitioners from across the four-county region</a:t>
            </a:r>
            <a:endParaRPr lang="en-US" sz="1150" dirty="0"/>
          </a:p>
        </p:txBody>
      </p:sp>
      <p:sp>
        <p:nvSpPr>
          <p:cNvPr id="8" name="Shape 5"/>
          <p:cNvSpPr/>
          <p:nvPr/>
        </p:nvSpPr>
        <p:spPr>
          <a:xfrm>
            <a:off x="3355848" y="1554480"/>
            <a:ext cx="2606040" cy="2423160"/>
          </a:xfrm>
          <a:prstGeom prst="roundRect">
            <a:avLst>
              <a:gd name="adj" fmla="val 3019"/>
            </a:avLst>
          </a:prstGeom>
          <a:solidFill>
            <a:srgbClr val="1F3D2B"/>
          </a:solidFill>
          <a:ln/>
          <a:effectLst>
            <a:outerShdw blurRad="63500" dist="25400" dir="5400000" algn="bl" rotWithShape="0">
              <a:srgbClr val="000000">
                <a:alpha val="15000"/>
              </a:srgbClr>
            </a:outerShdw>
          </a:effectLst>
        </p:spPr>
        <p:txBody>
          <a:bodyPr/>
          <a:lstStyle/>
          <a:p>
            <a:endParaRPr lang="en-US"/>
          </a:p>
        </p:txBody>
      </p:sp>
      <p:pic>
        <p:nvPicPr>
          <p:cNvPr id="9" name="Image 1" descr="preencoded.png"/>
          <p:cNvPicPr>
            <a:picLocks noChangeAspect="1"/>
          </p:cNvPicPr>
          <p:nvPr/>
        </p:nvPicPr>
        <p:blipFill>
          <a:blip r:embed="rId4"/>
          <a:stretch>
            <a:fillRect/>
          </a:stretch>
        </p:blipFill>
        <p:spPr>
          <a:xfrm>
            <a:off x="4411980" y="1810512"/>
            <a:ext cx="493776" cy="493776"/>
          </a:xfrm>
          <a:prstGeom prst="rect">
            <a:avLst/>
          </a:prstGeom>
        </p:spPr>
      </p:pic>
      <p:sp>
        <p:nvSpPr>
          <p:cNvPr id="10" name="Text 6"/>
          <p:cNvSpPr/>
          <p:nvPr/>
        </p:nvSpPr>
        <p:spPr>
          <a:xfrm>
            <a:off x="3355848" y="2395728"/>
            <a:ext cx="2606040" cy="365760"/>
          </a:xfrm>
          <a:prstGeom prst="rect">
            <a:avLst/>
          </a:prstGeom>
          <a:noFill/>
          <a:ln/>
        </p:spPr>
        <p:txBody>
          <a:bodyPr wrap="square" rtlCol="0" anchor="ctr"/>
          <a:lstStyle/>
          <a:p>
            <a:pPr marL="0" indent="0" algn="ctr">
              <a:buNone/>
            </a:pPr>
            <a:r>
              <a:rPr lang="en-US" sz="1600" b="1" dirty="0">
                <a:solidFill>
                  <a:srgbClr val="C9A227"/>
                </a:solidFill>
                <a:latin typeface="Arial" pitchFamily="34" charset="0"/>
                <a:ea typeface="Arial" pitchFamily="34" charset="-122"/>
                <a:cs typeface="Arial" pitchFamily="34" charset="-120"/>
              </a:rPr>
              <a:t>What</a:t>
            </a:r>
            <a:endParaRPr lang="en-US" sz="1600" dirty="0"/>
          </a:p>
        </p:txBody>
      </p:sp>
      <p:sp>
        <p:nvSpPr>
          <p:cNvPr id="11" name="Text 7"/>
          <p:cNvSpPr/>
          <p:nvPr/>
        </p:nvSpPr>
        <p:spPr>
          <a:xfrm>
            <a:off x="3520440" y="2761488"/>
            <a:ext cx="2276856" cy="1097280"/>
          </a:xfrm>
          <a:prstGeom prst="rect">
            <a:avLst/>
          </a:prstGeom>
          <a:noFill/>
          <a:ln/>
        </p:spPr>
        <p:txBody>
          <a:bodyPr wrap="square" rtlCol="0" anchor="t"/>
          <a:lstStyle/>
          <a:p>
            <a:pPr marL="0" indent="0" algn="ctr">
              <a:buNone/>
            </a:pPr>
            <a:r>
              <a:rPr lang="en-US" sz="1150" dirty="0">
                <a:solidFill>
                  <a:srgbClr val="DCE6DD"/>
                </a:solidFill>
                <a:latin typeface="Arial" pitchFamily="34" charset="0"/>
                <a:ea typeface="Arial" pitchFamily="34" charset="-122"/>
                <a:cs typeface="Arial" pitchFamily="34" charset="-120"/>
              </a:rPr>
              <a:t>Non-binding advisory review of project structure, capital readiness &amp; financing strategy</a:t>
            </a:r>
            <a:endParaRPr lang="en-US" sz="1150" dirty="0"/>
          </a:p>
        </p:txBody>
      </p:sp>
      <p:sp>
        <p:nvSpPr>
          <p:cNvPr id="12" name="Shape 8"/>
          <p:cNvSpPr/>
          <p:nvPr/>
        </p:nvSpPr>
        <p:spPr>
          <a:xfrm>
            <a:off x="6163056" y="1554480"/>
            <a:ext cx="2606040" cy="2423160"/>
          </a:xfrm>
          <a:prstGeom prst="roundRect">
            <a:avLst>
              <a:gd name="adj" fmla="val 3019"/>
            </a:avLst>
          </a:prstGeom>
          <a:solidFill>
            <a:srgbClr val="1F3D2B"/>
          </a:solidFill>
          <a:ln/>
          <a:effectLst>
            <a:outerShdw blurRad="63500" dist="25400" dir="5400000" algn="bl" rotWithShape="0">
              <a:srgbClr val="000000">
                <a:alpha val="15000"/>
              </a:srgbClr>
            </a:outerShdw>
          </a:effectLst>
        </p:spPr>
        <p:txBody>
          <a:bodyPr/>
          <a:lstStyle/>
          <a:p>
            <a:endParaRPr lang="en-US"/>
          </a:p>
        </p:txBody>
      </p:sp>
      <p:pic>
        <p:nvPicPr>
          <p:cNvPr id="13" name="Image 2" descr="preencoded.png"/>
          <p:cNvPicPr>
            <a:picLocks noChangeAspect="1"/>
          </p:cNvPicPr>
          <p:nvPr/>
        </p:nvPicPr>
        <p:blipFill>
          <a:blip r:embed="rId5"/>
          <a:stretch>
            <a:fillRect/>
          </a:stretch>
        </p:blipFill>
        <p:spPr>
          <a:xfrm>
            <a:off x="7219188" y="1810512"/>
            <a:ext cx="493776" cy="493776"/>
          </a:xfrm>
          <a:prstGeom prst="rect">
            <a:avLst/>
          </a:prstGeom>
        </p:spPr>
      </p:pic>
      <p:sp>
        <p:nvSpPr>
          <p:cNvPr id="14" name="Text 9"/>
          <p:cNvSpPr/>
          <p:nvPr/>
        </p:nvSpPr>
        <p:spPr>
          <a:xfrm>
            <a:off x="6163056" y="2395728"/>
            <a:ext cx="2606040" cy="365760"/>
          </a:xfrm>
          <a:prstGeom prst="rect">
            <a:avLst/>
          </a:prstGeom>
          <a:noFill/>
          <a:ln/>
        </p:spPr>
        <p:txBody>
          <a:bodyPr wrap="square" rtlCol="0" anchor="ctr"/>
          <a:lstStyle/>
          <a:p>
            <a:pPr marL="0" indent="0" algn="ctr">
              <a:buNone/>
            </a:pPr>
            <a:r>
              <a:rPr lang="en-US" sz="1600" b="1" dirty="0">
                <a:solidFill>
                  <a:srgbClr val="C9A227"/>
                </a:solidFill>
                <a:latin typeface="Arial" pitchFamily="34" charset="0"/>
                <a:ea typeface="Arial" pitchFamily="34" charset="-122"/>
                <a:cs typeface="Arial" pitchFamily="34" charset="-120"/>
              </a:rPr>
              <a:t>Under</a:t>
            </a:r>
            <a:endParaRPr lang="en-US" sz="1600" dirty="0"/>
          </a:p>
        </p:txBody>
      </p:sp>
      <p:sp>
        <p:nvSpPr>
          <p:cNvPr id="15" name="Text 10"/>
          <p:cNvSpPr/>
          <p:nvPr/>
        </p:nvSpPr>
        <p:spPr>
          <a:xfrm>
            <a:off x="6327648" y="2761488"/>
            <a:ext cx="2276856" cy="1097280"/>
          </a:xfrm>
          <a:prstGeom prst="rect">
            <a:avLst/>
          </a:prstGeom>
          <a:noFill/>
          <a:ln/>
        </p:spPr>
        <p:txBody>
          <a:bodyPr wrap="square" rtlCol="0" anchor="t"/>
          <a:lstStyle/>
          <a:p>
            <a:pPr marL="0" indent="0" algn="ctr">
              <a:buNone/>
            </a:pPr>
            <a:r>
              <a:rPr lang="en-US" sz="1150" dirty="0">
                <a:solidFill>
                  <a:srgbClr val="DCE6DD"/>
                </a:solidFill>
                <a:latin typeface="Arial" pitchFamily="34" charset="0"/>
                <a:ea typeface="Arial" pitchFamily="34" charset="-122"/>
                <a:cs typeface="Arial" pitchFamily="34" charset="-120"/>
              </a:rPr>
              <a:t>North Edge as administrative host — regionally aligned, not single-county owned</a:t>
            </a:r>
            <a:endParaRPr lang="en-US" sz="1150" dirty="0"/>
          </a:p>
        </p:txBody>
      </p:sp>
      <p:sp>
        <p:nvSpPr>
          <p:cNvPr id="16" name="Shape 11"/>
          <p:cNvSpPr/>
          <p:nvPr/>
        </p:nvSpPr>
        <p:spPr>
          <a:xfrm>
            <a:off x="8970264" y="1554480"/>
            <a:ext cx="2606040" cy="2423160"/>
          </a:xfrm>
          <a:prstGeom prst="roundRect">
            <a:avLst>
              <a:gd name="adj" fmla="val 3019"/>
            </a:avLst>
          </a:prstGeom>
          <a:solidFill>
            <a:srgbClr val="1F3D2B"/>
          </a:solidFill>
          <a:ln/>
          <a:effectLst>
            <a:outerShdw blurRad="63500" dist="25400" dir="5400000" algn="bl" rotWithShape="0">
              <a:srgbClr val="000000">
                <a:alpha val="15000"/>
              </a:srgbClr>
            </a:outerShdw>
          </a:effectLst>
        </p:spPr>
        <p:txBody>
          <a:bodyPr/>
          <a:lstStyle/>
          <a:p>
            <a:endParaRPr lang="en-US"/>
          </a:p>
        </p:txBody>
      </p:sp>
      <p:pic>
        <p:nvPicPr>
          <p:cNvPr id="17" name="Image 3" descr="preencoded.png"/>
          <p:cNvPicPr>
            <a:picLocks noChangeAspect="1"/>
          </p:cNvPicPr>
          <p:nvPr/>
        </p:nvPicPr>
        <p:blipFill>
          <a:blip r:embed="rId6"/>
          <a:stretch>
            <a:fillRect/>
          </a:stretch>
        </p:blipFill>
        <p:spPr>
          <a:xfrm>
            <a:off x="10026396" y="1810512"/>
            <a:ext cx="493776" cy="493776"/>
          </a:xfrm>
          <a:prstGeom prst="rect">
            <a:avLst/>
          </a:prstGeom>
        </p:spPr>
      </p:pic>
      <p:sp>
        <p:nvSpPr>
          <p:cNvPr id="18" name="Text 12"/>
          <p:cNvSpPr/>
          <p:nvPr/>
        </p:nvSpPr>
        <p:spPr>
          <a:xfrm>
            <a:off x="8970264" y="2395728"/>
            <a:ext cx="2606040" cy="365760"/>
          </a:xfrm>
          <a:prstGeom prst="rect">
            <a:avLst/>
          </a:prstGeom>
          <a:noFill/>
          <a:ln/>
        </p:spPr>
        <p:txBody>
          <a:bodyPr wrap="square" rtlCol="0" anchor="ctr"/>
          <a:lstStyle/>
          <a:p>
            <a:pPr marL="0" indent="0" algn="ctr">
              <a:buNone/>
            </a:pPr>
            <a:r>
              <a:rPr lang="en-US" sz="1600" b="1" dirty="0">
                <a:solidFill>
                  <a:srgbClr val="C9A227"/>
                </a:solidFill>
                <a:latin typeface="Arial" pitchFamily="34" charset="0"/>
                <a:ea typeface="Arial" pitchFamily="34" charset="-122"/>
                <a:cs typeface="Arial" pitchFamily="34" charset="-120"/>
              </a:rPr>
              <a:t>How</a:t>
            </a:r>
            <a:endParaRPr lang="en-US" sz="1600" dirty="0"/>
          </a:p>
        </p:txBody>
      </p:sp>
      <p:sp>
        <p:nvSpPr>
          <p:cNvPr id="19" name="Text 13"/>
          <p:cNvSpPr/>
          <p:nvPr/>
        </p:nvSpPr>
        <p:spPr>
          <a:xfrm>
            <a:off x="9134856" y="2761488"/>
            <a:ext cx="2276856" cy="1097280"/>
          </a:xfrm>
          <a:prstGeom prst="rect">
            <a:avLst/>
          </a:prstGeom>
          <a:noFill/>
          <a:ln/>
        </p:spPr>
        <p:txBody>
          <a:bodyPr wrap="square" rtlCol="0" anchor="t"/>
          <a:lstStyle/>
          <a:p>
            <a:pPr marL="0" indent="0" algn="ctr">
              <a:buNone/>
            </a:pPr>
            <a:r>
              <a:rPr lang="en-US" sz="1150" dirty="0">
                <a:solidFill>
                  <a:srgbClr val="DCE6DD"/>
                </a:solidFill>
                <a:latin typeface="Arial" pitchFamily="34" charset="0"/>
                <a:ea typeface="Arial" pitchFamily="34" charset="-122"/>
                <a:cs typeface="Arial" pitchFamily="34" charset="-120"/>
              </a:rPr>
              <a:t>Confidential, liability-protective, quarterly sessions via Zoom — no cost to participants</a:t>
            </a:r>
            <a:endParaRPr lang="en-US" sz="1150" dirty="0"/>
          </a:p>
        </p:txBody>
      </p:sp>
      <p:sp>
        <p:nvSpPr>
          <p:cNvPr id="20" name="Shape 14"/>
          <p:cNvSpPr/>
          <p:nvPr/>
        </p:nvSpPr>
        <p:spPr>
          <a:xfrm>
            <a:off x="548640" y="4297680"/>
            <a:ext cx="11027664" cy="1417320"/>
          </a:xfrm>
          <a:prstGeom prst="roundRect">
            <a:avLst>
              <a:gd name="adj" fmla="val 5161"/>
            </a:avLst>
          </a:prstGeom>
          <a:solidFill>
            <a:srgbClr val="E9F1EA"/>
          </a:solidFill>
          <a:ln/>
        </p:spPr>
        <p:txBody>
          <a:bodyPr/>
          <a:lstStyle/>
          <a:p>
            <a:endParaRPr lang="en-US"/>
          </a:p>
        </p:txBody>
      </p:sp>
      <p:sp>
        <p:nvSpPr>
          <p:cNvPr id="21" name="Text 15"/>
          <p:cNvSpPr/>
          <p:nvPr/>
        </p:nvSpPr>
        <p:spPr>
          <a:xfrm>
            <a:off x="868680" y="4462272"/>
            <a:ext cx="7315200" cy="320040"/>
          </a:xfrm>
          <a:prstGeom prst="rect">
            <a:avLst/>
          </a:prstGeom>
          <a:noFill/>
          <a:ln/>
        </p:spPr>
        <p:txBody>
          <a:bodyPr wrap="square" rtlCol="0" anchor="ctr"/>
          <a:lstStyle/>
          <a:p>
            <a:pPr marL="0" indent="0">
              <a:buNone/>
            </a:pPr>
            <a:r>
              <a:rPr lang="en-US" sz="1500" b="1" dirty="0">
                <a:solidFill>
                  <a:srgbClr val="1F3D2B"/>
                </a:solidFill>
                <a:latin typeface="Arial" pitchFamily="34" charset="0"/>
                <a:ea typeface="Arial" pitchFamily="34" charset="-122"/>
                <a:cs typeface="Arial" pitchFamily="34" charset="-120"/>
              </a:rPr>
              <a:t>Built on the EDFWG Foundation</a:t>
            </a:r>
            <a:endParaRPr lang="en-US" sz="1500" dirty="0"/>
          </a:p>
        </p:txBody>
      </p:sp>
      <p:sp>
        <p:nvSpPr>
          <p:cNvPr id="22" name="Text 16"/>
          <p:cNvSpPr/>
          <p:nvPr/>
        </p:nvSpPr>
        <p:spPr>
          <a:xfrm>
            <a:off x="868680" y="4800600"/>
            <a:ext cx="10387584" cy="822960"/>
          </a:xfrm>
          <a:prstGeom prst="rect">
            <a:avLst/>
          </a:prstGeom>
          <a:noFill/>
          <a:ln/>
        </p:spPr>
        <p:txBody>
          <a:bodyPr wrap="square" rtlCol="0" anchor="t"/>
          <a:lstStyle/>
          <a:p>
            <a:pPr marL="0" indent="0">
              <a:buNone/>
            </a:pPr>
            <a:r>
              <a:rPr lang="en-US" sz="1250" dirty="0">
                <a:solidFill>
                  <a:srgbClr val="1A1A1A"/>
                </a:solidFill>
                <a:latin typeface="Arial" pitchFamily="34" charset="0"/>
                <a:ea typeface="Arial" pitchFamily="34" charset="-122"/>
                <a:cs typeface="Arial" pitchFamily="34" charset="-120"/>
              </a:rPr>
              <a:t>Expert session knowledge, regional relationships, and four-county scope carry forward — now formalized with an attorney-reviewed governance charter, a structured intake process, staggered-term appointed membership, and a county endorsement structure built with no Brown Act exposure.</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0515600" cy="548640"/>
          </a:xfrm>
          <a:prstGeom prst="rect">
            <a:avLst/>
          </a:prstGeom>
          <a:noFill/>
          <a:ln/>
        </p:spPr>
        <p:txBody>
          <a:bodyPr wrap="square" rtlCol="0" anchor="ctr"/>
          <a:lstStyle/>
          <a:p>
            <a:pPr marL="0" indent="0">
              <a:buNone/>
            </a:pPr>
            <a:r>
              <a:rPr lang="en-US" sz="2800" b="1" dirty="0">
                <a:solidFill>
                  <a:srgbClr val="1F3D2B"/>
                </a:solidFill>
                <a:latin typeface="Arial" pitchFamily="34" charset="0"/>
                <a:ea typeface="Arial" pitchFamily="34" charset="-122"/>
                <a:cs typeface="Arial" pitchFamily="34" charset="-120"/>
              </a:rPr>
              <a:t>Council Composition &amp; Where We Are</a:t>
            </a:r>
            <a:endParaRPr lang="en-US" sz="2800" dirty="0"/>
          </a:p>
        </p:txBody>
      </p:sp>
      <p:sp>
        <p:nvSpPr>
          <p:cNvPr id="3" name="Text 1"/>
          <p:cNvSpPr/>
          <p:nvPr/>
        </p:nvSpPr>
        <p:spPr>
          <a:xfrm>
            <a:off x="548640" y="960120"/>
            <a:ext cx="10515600" cy="365760"/>
          </a:xfrm>
          <a:prstGeom prst="rect">
            <a:avLst/>
          </a:prstGeom>
          <a:noFill/>
          <a:ln/>
        </p:spPr>
        <p:txBody>
          <a:bodyPr wrap="square" rtlCol="0" anchor="ctr"/>
          <a:lstStyle/>
          <a:p>
            <a:pPr marL="0" indent="0">
              <a:buNone/>
            </a:pPr>
            <a:r>
              <a:rPr lang="en-US" sz="1400" i="1" dirty="0">
                <a:solidFill>
                  <a:srgbClr val="5B6760"/>
                </a:solidFill>
                <a:latin typeface="Arial" pitchFamily="34" charset="0"/>
                <a:ea typeface="Arial" pitchFamily="34" charset="-122"/>
                <a:cs typeface="Arial" pitchFamily="34" charset="-120"/>
              </a:rPr>
              <a:t>10–15 appointed members  |  Staggered two-year terms  |  Four-county geographic balance</a:t>
            </a:r>
            <a:endParaRPr lang="en-US" sz="1400" dirty="0"/>
          </a:p>
        </p:txBody>
      </p:sp>
      <p:sp>
        <p:nvSpPr>
          <p:cNvPr id="4" name="Text 2"/>
          <p:cNvSpPr/>
          <p:nvPr/>
        </p:nvSpPr>
        <p:spPr>
          <a:xfrm>
            <a:off x="548640" y="1600200"/>
            <a:ext cx="5760720" cy="365760"/>
          </a:xfrm>
          <a:prstGeom prst="rect">
            <a:avLst/>
          </a:prstGeom>
          <a:noFill/>
          <a:ln/>
        </p:spPr>
        <p:txBody>
          <a:bodyPr wrap="square" rtlCol="0" anchor="ctr"/>
          <a:lstStyle/>
          <a:p>
            <a:pPr marL="0" indent="0">
              <a:buNone/>
            </a:pPr>
            <a:r>
              <a:rPr lang="en-US" sz="1600" b="1" dirty="0">
                <a:solidFill>
                  <a:srgbClr val="1F3D2B"/>
                </a:solidFill>
                <a:latin typeface="Arial" pitchFamily="34" charset="0"/>
                <a:ea typeface="Arial" pitchFamily="34" charset="-122"/>
                <a:cs typeface="Arial" pitchFamily="34" charset="-120"/>
              </a:rPr>
              <a:t>Required Expertise Areas</a:t>
            </a:r>
            <a:endParaRPr lang="en-US" sz="1600" dirty="0"/>
          </a:p>
        </p:txBody>
      </p:sp>
      <p:sp>
        <p:nvSpPr>
          <p:cNvPr id="5" name="Shape 3"/>
          <p:cNvSpPr/>
          <p:nvPr/>
        </p:nvSpPr>
        <p:spPr>
          <a:xfrm>
            <a:off x="548640" y="2148840"/>
            <a:ext cx="91440" cy="91440"/>
          </a:xfrm>
          <a:prstGeom prst="ellipse">
            <a:avLst/>
          </a:prstGeom>
          <a:solidFill>
            <a:srgbClr val="C9A227"/>
          </a:solidFill>
          <a:ln/>
        </p:spPr>
        <p:txBody>
          <a:bodyPr/>
          <a:lstStyle/>
          <a:p>
            <a:endParaRPr lang="en-US"/>
          </a:p>
        </p:txBody>
      </p:sp>
      <p:sp>
        <p:nvSpPr>
          <p:cNvPr id="6" name="Text 4"/>
          <p:cNvSpPr/>
          <p:nvPr/>
        </p:nvSpPr>
        <p:spPr>
          <a:xfrm>
            <a:off x="749808" y="1984248"/>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Economic Development</a:t>
            </a:r>
            <a:endParaRPr lang="en-US" sz="1200" dirty="0"/>
          </a:p>
        </p:txBody>
      </p:sp>
      <p:sp>
        <p:nvSpPr>
          <p:cNvPr id="7" name="Shape 5"/>
          <p:cNvSpPr/>
          <p:nvPr/>
        </p:nvSpPr>
        <p:spPr>
          <a:xfrm>
            <a:off x="3520440" y="2148840"/>
            <a:ext cx="91440" cy="91440"/>
          </a:xfrm>
          <a:prstGeom prst="ellipse">
            <a:avLst/>
          </a:prstGeom>
          <a:solidFill>
            <a:srgbClr val="C9A227"/>
          </a:solidFill>
          <a:ln/>
        </p:spPr>
        <p:txBody>
          <a:bodyPr/>
          <a:lstStyle/>
          <a:p>
            <a:endParaRPr lang="en-US"/>
          </a:p>
        </p:txBody>
      </p:sp>
      <p:sp>
        <p:nvSpPr>
          <p:cNvPr id="8" name="Text 6"/>
          <p:cNvSpPr/>
          <p:nvPr/>
        </p:nvSpPr>
        <p:spPr>
          <a:xfrm>
            <a:off x="3721608" y="1984248"/>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Commercial Lending / CDFI</a:t>
            </a:r>
            <a:endParaRPr lang="en-US" sz="1200" dirty="0"/>
          </a:p>
        </p:txBody>
      </p:sp>
      <p:sp>
        <p:nvSpPr>
          <p:cNvPr id="9" name="Shape 7"/>
          <p:cNvSpPr/>
          <p:nvPr/>
        </p:nvSpPr>
        <p:spPr>
          <a:xfrm>
            <a:off x="548640" y="2679192"/>
            <a:ext cx="91440" cy="91440"/>
          </a:xfrm>
          <a:prstGeom prst="ellipse">
            <a:avLst/>
          </a:prstGeom>
          <a:solidFill>
            <a:srgbClr val="C9A227"/>
          </a:solidFill>
          <a:ln/>
        </p:spPr>
        <p:txBody>
          <a:bodyPr/>
          <a:lstStyle/>
          <a:p>
            <a:endParaRPr lang="en-US"/>
          </a:p>
        </p:txBody>
      </p:sp>
      <p:sp>
        <p:nvSpPr>
          <p:cNvPr id="10" name="Text 8"/>
          <p:cNvSpPr/>
          <p:nvPr/>
        </p:nvSpPr>
        <p:spPr>
          <a:xfrm>
            <a:off x="749808" y="2514600"/>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Tribal / Sovereign Finance</a:t>
            </a:r>
            <a:endParaRPr lang="en-US" sz="1200" dirty="0"/>
          </a:p>
        </p:txBody>
      </p:sp>
      <p:sp>
        <p:nvSpPr>
          <p:cNvPr id="11" name="Shape 9"/>
          <p:cNvSpPr/>
          <p:nvPr/>
        </p:nvSpPr>
        <p:spPr>
          <a:xfrm>
            <a:off x="3520440" y="2679192"/>
            <a:ext cx="91440" cy="91440"/>
          </a:xfrm>
          <a:prstGeom prst="ellipse">
            <a:avLst/>
          </a:prstGeom>
          <a:solidFill>
            <a:srgbClr val="C9A227"/>
          </a:solidFill>
          <a:ln/>
        </p:spPr>
        <p:txBody>
          <a:bodyPr/>
          <a:lstStyle/>
          <a:p>
            <a:endParaRPr lang="en-US"/>
          </a:p>
        </p:txBody>
      </p:sp>
      <p:sp>
        <p:nvSpPr>
          <p:cNvPr id="12" name="Text 10"/>
          <p:cNvSpPr/>
          <p:nvPr/>
        </p:nvSpPr>
        <p:spPr>
          <a:xfrm>
            <a:off x="3721608" y="2514600"/>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Tax Credits (NMTC, LIHTC, OZ)</a:t>
            </a:r>
            <a:endParaRPr lang="en-US" sz="1200" dirty="0"/>
          </a:p>
        </p:txBody>
      </p:sp>
      <p:sp>
        <p:nvSpPr>
          <p:cNvPr id="13" name="Shape 11"/>
          <p:cNvSpPr/>
          <p:nvPr/>
        </p:nvSpPr>
        <p:spPr>
          <a:xfrm>
            <a:off x="548640" y="3209544"/>
            <a:ext cx="91440" cy="91440"/>
          </a:xfrm>
          <a:prstGeom prst="ellipse">
            <a:avLst/>
          </a:prstGeom>
          <a:solidFill>
            <a:srgbClr val="C9A227"/>
          </a:solidFill>
          <a:ln/>
        </p:spPr>
        <p:txBody>
          <a:bodyPr/>
          <a:lstStyle/>
          <a:p>
            <a:endParaRPr lang="en-US"/>
          </a:p>
        </p:txBody>
      </p:sp>
      <p:sp>
        <p:nvSpPr>
          <p:cNvPr id="14" name="Text 12"/>
          <p:cNvSpPr/>
          <p:nvPr/>
        </p:nvSpPr>
        <p:spPr>
          <a:xfrm>
            <a:off x="749808" y="3044952"/>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Commercial Real Estate Finance</a:t>
            </a:r>
            <a:endParaRPr lang="en-US" sz="1200" dirty="0"/>
          </a:p>
        </p:txBody>
      </p:sp>
      <p:sp>
        <p:nvSpPr>
          <p:cNvPr id="15" name="Shape 13"/>
          <p:cNvSpPr/>
          <p:nvPr/>
        </p:nvSpPr>
        <p:spPr>
          <a:xfrm>
            <a:off x="3520440" y="3209544"/>
            <a:ext cx="91440" cy="91440"/>
          </a:xfrm>
          <a:prstGeom prst="ellipse">
            <a:avLst/>
          </a:prstGeom>
          <a:solidFill>
            <a:srgbClr val="C9A227"/>
          </a:solidFill>
          <a:ln/>
        </p:spPr>
        <p:txBody>
          <a:bodyPr/>
          <a:lstStyle/>
          <a:p>
            <a:endParaRPr lang="en-US"/>
          </a:p>
        </p:txBody>
      </p:sp>
      <p:sp>
        <p:nvSpPr>
          <p:cNvPr id="16" name="Text 14"/>
          <p:cNvSpPr/>
          <p:nvPr/>
        </p:nvSpPr>
        <p:spPr>
          <a:xfrm>
            <a:off x="3721608" y="3044952"/>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Infrastructure Finance</a:t>
            </a:r>
            <a:endParaRPr lang="en-US" sz="1200" dirty="0"/>
          </a:p>
        </p:txBody>
      </p:sp>
      <p:sp>
        <p:nvSpPr>
          <p:cNvPr id="17" name="Shape 15"/>
          <p:cNvSpPr/>
          <p:nvPr/>
        </p:nvSpPr>
        <p:spPr>
          <a:xfrm>
            <a:off x="548640" y="3739896"/>
            <a:ext cx="91440" cy="91440"/>
          </a:xfrm>
          <a:prstGeom prst="ellipse">
            <a:avLst/>
          </a:prstGeom>
          <a:solidFill>
            <a:srgbClr val="C9A227"/>
          </a:solidFill>
          <a:ln/>
        </p:spPr>
        <p:txBody>
          <a:bodyPr/>
          <a:lstStyle/>
          <a:p>
            <a:endParaRPr lang="en-US"/>
          </a:p>
        </p:txBody>
      </p:sp>
      <p:sp>
        <p:nvSpPr>
          <p:cNvPr id="18" name="Text 16"/>
          <p:cNvSpPr/>
          <p:nvPr/>
        </p:nvSpPr>
        <p:spPr>
          <a:xfrm>
            <a:off x="749808" y="3575304"/>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CPA / Project Finance</a:t>
            </a:r>
            <a:endParaRPr lang="en-US" sz="1200" dirty="0"/>
          </a:p>
        </p:txBody>
      </p:sp>
      <p:sp>
        <p:nvSpPr>
          <p:cNvPr id="19" name="Shape 17"/>
          <p:cNvSpPr/>
          <p:nvPr/>
        </p:nvSpPr>
        <p:spPr>
          <a:xfrm>
            <a:off x="3520440" y="3739896"/>
            <a:ext cx="91440" cy="91440"/>
          </a:xfrm>
          <a:prstGeom prst="ellipse">
            <a:avLst/>
          </a:prstGeom>
          <a:solidFill>
            <a:srgbClr val="C9A227"/>
          </a:solidFill>
          <a:ln/>
        </p:spPr>
        <p:txBody>
          <a:bodyPr/>
          <a:lstStyle/>
          <a:p>
            <a:endParaRPr lang="en-US"/>
          </a:p>
        </p:txBody>
      </p:sp>
      <p:sp>
        <p:nvSpPr>
          <p:cNvPr id="20" name="Text 18"/>
          <p:cNvSpPr/>
          <p:nvPr/>
        </p:nvSpPr>
        <p:spPr>
          <a:xfrm>
            <a:off x="3721608" y="3575304"/>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Capital Stacking / Philanthropy</a:t>
            </a:r>
            <a:endParaRPr lang="en-US" sz="1200" dirty="0"/>
          </a:p>
        </p:txBody>
      </p:sp>
      <p:sp>
        <p:nvSpPr>
          <p:cNvPr id="21" name="Shape 19"/>
          <p:cNvSpPr/>
          <p:nvPr/>
        </p:nvSpPr>
        <p:spPr>
          <a:xfrm>
            <a:off x="548640" y="4270248"/>
            <a:ext cx="91440" cy="91440"/>
          </a:xfrm>
          <a:prstGeom prst="ellipse">
            <a:avLst/>
          </a:prstGeom>
          <a:solidFill>
            <a:srgbClr val="C9A227"/>
          </a:solidFill>
          <a:ln/>
        </p:spPr>
        <p:txBody>
          <a:bodyPr/>
          <a:lstStyle/>
          <a:p>
            <a:endParaRPr lang="en-US"/>
          </a:p>
        </p:txBody>
      </p:sp>
      <p:sp>
        <p:nvSpPr>
          <p:cNvPr id="22" name="Text 20"/>
          <p:cNvSpPr/>
          <p:nvPr/>
        </p:nvSpPr>
        <p:spPr>
          <a:xfrm>
            <a:off x="749808" y="4105656"/>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Planning &amp; Land Use</a:t>
            </a:r>
            <a:endParaRPr lang="en-US" sz="1200" dirty="0"/>
          </a:p>
        </p:txBody>
      </p:sp>
      <p:sp>
        <p:nvSpPr>
          <p:cNvPr id="23" name="Shape 21"/>
          <p:cNvSpPr/>
          <p:nvPr/>
        </p:nvSpPr>
        <p:spPr>
          <a:xfrm>
            <a:off x="3520440" y="4270248"/>
            <a:ext cx="91440" cy="91440"/>
          </a:xfrm>
          <a:prstGeom prst="ellipse">
            <a:avLst/>
          </a:prstGeom>
          <a:solidFill>
            <a:srgbClr val="C9A227"/>
          </a:solidFill>
          <a:ln/>
        </p:spPr>
        <p:txBody>
          <a:bodyPr/>
          <a:lstStyle/>
          <a:p>
            <a:endParaRPr lang="en-US"/>
          </a:p>
        </p:txBody>
      </p:sp>
      <p:sp>
        <p:nvSpPr>
          <p:cNvPr id="24" name="Text 22"/>
          <p:cNvSpPr/>
          <p:nvPr/>
        </p:nvSpPr>
        <p:spPr>
          <a:xfrm>
            <a:off x="3721608" y="4105656"/>
            <a:ext cx="2587752" cy="411480"/>
          </a:xfrm>
          <a:prstGeom prst="rect">
            <a:avLst/>
          </a:prstGeom>
          <a:noFill/>
          <a:ln/>
        </p:spPr>
        <p:txBody>
          <a:bodyPr wrap="square" rtlCol="0" anchor="t"/>
          <a:lstStyle/>
          <a:p>
            <a:pPr marL="0" indent="0">
              <a:buNone/>
            </a:pPr>
            <a:r>
              <a:rPr lang="en-US" sz="1200" dirty="0">
                <a:solidFill>
                  <a:srgbClr val="1A1A1A"/>
                </a:solidFill>
                <a:latin typeface="Arial" pitchFamily="34" charset="0"/>
                <a:ea typeface="Arial" pitchFamily="34" charset="-122"/>
                <a:cs typeface="Arial" pitchFamily="34" charset="-120"/>
              </a:rPr>
              <a:t>Government Finance (Advisory Role)</a:t>
            </a:r>
            <a:endParaRPr lang="en-US" sz="1200" dirty="0"/>
          </a:p>
        </p:txBody>
      </p:sp>
      <p:sp>
        <p:nvSpPr>
          <p:cNvPr id="25" name="Shape 23"/>
          <p:cNvSpPr/>
          <p:nvPr/>
        </p:nvSpPr>
        <p:spPr>
          <a:xfrm>
            <a:off x="6629400" y="1600200"/>
            <a:ext cx="5029200" cy="4572000"/>
          </a:xfrm>
          <a:prstGeom prst="roundRect">
            <a:avLst>
              <a:gd name="adj" fmla="val 1600"/>
            </a:avLst>
          </a:prstGeom>
          <a:solidFill>
            <a:srgbClr val="E9F1EA"/>
          </a:solidFill>
          <a:ln/>
        </p:spPr>
        <p:txBody>
          <a:bodyPr/>
          <a:lstStyle/>
          <a:p>
            <a:endParaRPr lang="en-US"/>
          </a:p>
        </p:txBody>
      </p:sp>
      <p:sp>
        <p:nvSpPr>
          <p:cNvPr id="26" name="Text 24"/>
          <p:cNvSpPr/>
          <p:nvPr/>
        </p:nvSpPr>
        <p:spPr>
          <a:xfrm>
            <a:off x="6903720" y="1828800"/>
            <a:ext cx="4480560" cy="365760"/>
          </a:xfrm>
          <a:prstGeom prst="rect">
            <a:avLst/>
          </a:prstGeom>
          <a:noFill/>
          <a:ln/>
        </p:spPr>
        <p:txBody>
          <a:bodyPr wrap="square" rtlCol="0" anchor="ctr"/>
          <a:lstStyle/>
          <a:p>
            <a:pPr marL="0" indent="0">
              <a:buNone/>
            </a:pPr>
            <a:r>
              <a:rPr lang="en-US" sz="1600" b="1" dirty="0">
                <a:solidFill>
                  <a:srgbClr val="1F3D2B"/>
                </a:solidFill>
                <a:latin typeface="Arial" pitchFamily="34" charset="0"/>
                <a:ea typeface="Arial" pitchFamily="34" charset="-122"/>
                <a:cs typeface="Arial" pitchFamily="34" charset="-120"/>
              </a:rPr>
              <a:t>Where We Are — and What's Next</a:t>
            </a:r>
            <a:endParaRPr lang="en-US" sz="1600" dirty="0"/>
          </a:p>
        </p:txBody>
      </p:sp>
      <p:pic>
        <p:nvPicPr>
          <p:cNvPr id="27" name="Image 0" descr="preencoded.png"/>
          <p:cNvPicPr>
            <a:picLocks noChangeAspect="1"/>
          </p:cNvPicPr>
          <p:nvPr/>
        </p:nvPicPr>
        <p:blipFill>
          <a:blip r:embed="rId3"/>
          <a:stretch>
            <a:fillRect/>
          </a:stretch>
        </p:blipFill>
        <p:spPr>
          <a:xfrm>
            <a:off x="6903720" y="2313432"/>
            <a:ext cx="274320" cy="274320"/>
          </a:xfrm>
          <a:prstGeom prst="rect">
            <a:avLst/>
          </a:prstGeom>
        </p:spPr>
      </p:pic>
      <p:sp>
        <p:nvSpPr>
          <p:cNvPr id="28" name="Text 25"/>
          <p:cNvSpPr/>
          <p:nvPr/>
        </p:nvSpPr>
        <p:spPr>
          <a:xfrm>
            <a:off x="7287768" y="2240280"/>
            <a:ext cx="4069080" cy="640080"/>
          </a:xfrm>
          <a:prstGeom prst="rect">
            <a:avLst/>
          </a:prstGeom>
          <a:noFill/>
          <a:ln/>
        </p:spPr>
        <p:txBody>
          <a:bodyPr wrap="square" rtlCol="0" anchor="t"/>
          <a:lstStyle/>
          <a:p>
            <a:pPr marL="0" indent="0">
              <a:buNone/>
            </a:pPr>
            <a:r>
              <a:rPr lang="en-US" sz="1200" b="1" dirty="0">
                <a:solidFill>
                  <a:srgbClr val="2E5339"/>
                </a:solidFill>
                <a:latin typeface="Arial" pitchFamily="34" charset="0"/>
                <a:ea typeface="Arial" pitchFamily="34" charset="-122"/>
                <a:cs typeface="Arial" pitchFamily="34" charset="-120"/>
              </a:rPr>
              <a:t>Complete — </a:t>
            </a:r>
            <a:r>
              <a:rPr lang="en-US" sz="1200" dirty="0">
                <a:solidFill>
                  <a:srgbClr val="1A1A1A"/>
                </a:solidFill>
                <a:latin typeface="Arial" pitchFamily="34" charset="0"/>
                <a:ea typeface="Arial" pitchFamily="34" charset="-122"/>
                <a:cs typeface="Arial" pitchFamily="34" charset="-120"/>
              </a:rPr>
              <a:t>Governance framework — charter, COI policy, attorney review complete</a:t>
            </a:r>
            <a:endParaRPr lang="en-US" sz="1200" dirty="0"/>
          </a:p>
        </p:txBody>
      </p:sp>
      <p:pic>
        <p:nvPicPr>
          <p:cNvPr id="29" name="Image 1" descr="preencoded.png"/>
          <p:cNvPicPr>
            <a:picLocks noChangeAspect="1"/>
          </p:cNvPicPr>
          <p:nvPr/>
        </p:nvPicPr>
        <p:blipFill>
          <a:blip r:embed="rId3"/>
          <a:stretch>
            <a:fillRect/>
          </a:stretch>
        </p:blipFill>
        <p:spPr>
          <a:xfrm>
            <a:off x="6903720" y="3072384"/>
            <a:ext cx="274320" cy="274320"/>
          </a:xfrm>
          <a:prstGeom prst="rect">
            <a:avLst/>
          </a:prstGeom>
        </p:spPr>
      </p:pic>
      <p:sp>
        <p:nvSpPr>
          <p:cNvPr id="30" name="Text 26"/>
          <p:cNvSpPr/>
          <p:nvPr/>
        </p:nvSpPr>
        <p:spPr>
          <a:xfrm>
            <a:off x="7287768" y="2999232"/>
            <a:ext cx="4069080" cy="640080"/>
          </a:xfrm>
          <a:prstGeom prst="rect">
            <a:avLst/>
          </a:prstGeom>
          <a:noFill/>
          <a:ln/>
        </p:spPr>
        <p:txBody>
          <a:bodyPr wrap="square" rtlCol="0" anchor="t"/>
          <a:lstStyle/>
          <a:p>
            <a:pPr marL="0" indent="0">
              <a:buNone/>
            </a:pPr>
            <a:r>
              <a:rPr lang="en-US" sz="1200" b="1" dirty="0">
                <a:solidFill>
                  <a:srgbClr val="2E5339"/>
                </a:solidFill>
                <a:latin typeface="Arial" pitchFamily="34" charset="0"/>
                <a:ea typeface="Arial" pitchFamily="34" charset="-122"/>
                <a:cs typeface="Arial" pitchFamily="34" charset="-120"/>
              </a:rPr>
              <a:t>Complete — </a:t>
            </a:r>
            <a:r>
              <a:rPr lang="en-US" sz="1200" dirty="0">
                <a:solidFill>
                  <a:srgbClr val="1A1A1A"/>
                </a:solidFill>
                <a:latin typeface="Arial" pitchFamily="34" charset="0"/>
                <a:ea typeface="Arial" pitchFamily="34" charset="-122"/>
                <a:cs typeface="Arial" pitchFamily="34" charset="-120"/>
              </a:rPr>
              <a:t>North Edge Board action — formal launch authorized</a:t>
            </a:r>
            <a:endParaRPr lang="en-US" sz="1200" dirty="0"/>
          </a:p>
        </p:txBody>
      </p:sp>
      <p:pic>
        <p:nvPicPr>
          <p:cNvPr id="31" name="Image 2" descr="preencoded.png"/>
          <p:cNvPicPr>
            <a:picLocks noChangeAspect="1"/>
          </p:cNvPicPr>
          <p:nvPr/>
        </p:nvPicPr>
        <p:blipFill>
          <a:blip r:embed="rId4"/>
          <a:stretch>
            <a:fillRect/>
          </a:stretch>
        </p:blipFill>
        <p:spPr>
          <a:xfrm>
            <a:off x="6903720" y="3831336"/>
            <a:ext cx="274320" cy="274320"/>
          </a:xfrm>
          <a:prstGeom prst="rect">
            <a:avLst/>
          </a:prstGeom>
        </p:spPr>
      </p:pic>
      <p:sp>
        <p:nvSpPr>
          <p:cNvPr id="32" name="Text 27"/>
          <p:cNvSpPr/>
          <p:nvPr/>
        </p:nvSpPr>
        <p:spPr>
          <a:xfrm>
            <a:off x="7287768" y="3758184"/>
            <a:ext cx="4069080" cy="640080"/>
          </a:xfrm>
          <a:prstGeom prst="rect">
            <a:avLst/>
          </a:prstGeom>
          <a:noFill/>
          <a:ln/>
        </p:spPr>
        <p:txBody>
          <a:bodyPr wrap="square" rtlCol="0" anchor="t"/>
          <a:lstStyle/>
          <a:p>
            <a:pPr marL="0" indent="0">
              <a:buNone/>
            </a:pPr>
            <a:r>
              <a:rPr lang="en-US" sz="1200" b="1" dirty="0">
                <a:solidFill>
                  <a:srgbClr val="8A7224"/>
                </a:solidFill>
                <a:latin typeface="Arial" pitchFamily="34" charset="0"/>
                <a:ea typeface="Arial" pitchFamily="34" charset="-122"/>
                <a:cs typeface="Arial" pitchFamily="34" charset="-120"/>
              </a:rPr>
              <a:t>In Progress — </a:t>
            </a:r>
            <a:r>
              <a:rPr lang="en-US" sz="1200" dirty="0">
                <a:solidFill>
                  <a:srgbClr val="1A1A1A"/>
                </a:solidFill>
                <a:latin typeface="Arial" pitchFamily="34" charset="0"/>
                <a:ea typeface="Arial" pitchFamily="34" charset="-122"/>
                <a:cs typeface="Arial" pitchFamily="34" charset="-120"/>
              </a:rPr>
              <a:t>County endorsement package &amp; tribal outreach</a:t>
            </a:r>
            <a:endParaRPr lang="en-US" sz="1200" dirty="0"/>
          </a:p>
        </p:txBody>
      </p:sp>
      <p:pic>
        <p:nvPicPr>
          <p:cNvPr id="33" name="Image 3" descr="preencoded.png"/>
          <p:cNvPicPr>
            <a:picLocks noChangeAspect="1"/>
          </p:cNvPicPr>
          <p:nvPr/>
        </p:nvPicPr>
        <p:blipFill>
          <a:blip r:embed="rId4"/>
          <a:stretch>
            <a:fillRect/>
          </a:stretch>
        </p:blipFill>
        <p:spPr>
          <a:xfrm>
            <a:off x="6903720" y="4590288"/>
            <a:ext cx="274320" cy="274320"/>
          </a:xfrm>
          <a:prstGeom prst="rect">
            <a:avLst/>
          </a:prstGeom>
        </p:spPr>
      </p:pic>
      <p:sp>
        <p:nvSpPr>
          <p:cNvPr id="34" name="Text 28"/>
          <p:cNvSpPr/>
          <p:nvPr/>
        </p:nvSpPr>
        <p:spPr>
          <a:xfrm>
            <a:off x="7287768" y="4517136"/>
            <a:ext cx="4069080" cy="640080"/>
          </a:xfrm>
          <a:prstGeom prst="rect">
            <a:avLst/>
          </a:prstGeom>
          <a:noFill/>
          <a:ln/>
        </p:spPr>
        <p:txBody>
          <a:bodyPr wrap="square" rtlCol="0" anchor="t"/>
          <a:lstStyle/>
          <a:p>
            <a:pPr marL="0" indent="0">
              <a:buNone/>
            </a:pPr>
            <a:r>
              <a:rPr lang="en-US" sz="1200" b="1" dirty="0">
                <a:solidFill>
                  <a:srgbClr val="8A7224"/>
                </a:solidFill>
                <a:latin typeface="Arial" pitchFamily="34" charset="0"/>
                <a:ea typeface="Arial" pitchFamily="34" charset="-122"/>
                <a:cs typeface="Arial" pitchFamily="34" charset="-120"/>
              </a:rPr>
              <a:t>In Progress — </a:t>
            </a:r>
            <a:r>
              <a:rPr lang="en-US" sz="1200" dirty="0">
                <a:solidFill>
                  <a:srgbClr val="1A1A1A"/>
                </a:solidFill>
                <a:latin typeface="Arial" pitchFamily="34" charset="0"/>
                <a:ea typeface="Arial" pitchFamily="34" charset="-122"/>
                <a:cs typeface="Arial" pitchFamily="34" charset="-120"/>
              </a:rPr>
              <a:t>Wave 1 recruitment — founding cohort</a:t>
            </a:r>
            <a:endParaRPr lang="en-US" sz="1200" dirty="0"/>
          </a:p>
        </p:txBody>
      </p:sp>
      <p:pic>
        <p:nvPicPr>
          <p:cNvPr id="35" name="Image 4" descr="preencoded.png"/>
          <p:cNvPicPr>
            <a:picLocks noChangeAspect="1"/>
          </p:cNvPicPr>
          <p:nvPr/>
        </p:nvPicPr>
        <p:blipFill>
          <a:blip r:embed="rId4"/>
          <a:stretch>
            <a:fillRect/>
          </a:stretch>
        </p:blipFill>
        <p:spPr>
          <a:xfrm>
            <a:off x="6903720" y="5349240"/>
            <a:ext cx="274320" cy="274320"/>
          </a:xfrm>
          <a:prstGeom prst="rect">
            <a:avLst/>
          </a:prstGeom>
        </p:spPr>
      </p:pic>
      <p:sp>
        <p:nvSpPr>
          <p:cNvPr id="36" name="Text 29"/>
          <p:cNvSpPr/>
          <p:nvPr/>
        </p:nvSpPr>
        <p:spPr>
          <a:xfrm>
            <a:off x="7287768" y="5276088"/>
            <a:ext cx="4069080" cy="640080"/>
          </a:xfrm>
          <a:prstGeom prst="rect">
            <a:avLst/>
          </a:prstGeom>
          <a:noFill/>
          <a:ln/>
        </p:spPr>
        <p:txBody>
          <a:bodyPr wrap="square" rtlCol="0" anchor="t"/>
          <a:lstStyle/>
          <a:p>
            <a:pPr marL="0" indent="0">
              <a:buNone/>
            </a:pPr>
            <a:r>
              <a:rPr lang="en-US" sz="1200" b="1" dirty="0">
                <a:solidFill>
                  <a:srgbClr val="8A7224"/>
                </a:solidFill>
                <a:latin typeface="Arial" pitchFamily="34" charset="0"/>
                <a:ea typeface="Arial" pitchFamily="34" charset="-122"/>
                <a:cs typeface="Arial" pitchFamily="34" charset="-120"/>
              </a:rPr>
              <a:t>Upcoming — </a:t>
            </a:r>
            <a:r>
              <a:rPr lang="en-US" sz="1200" dirty="0">
                <a:solidFill>
                  <a:srgbClr val="1A1A1A"/>
                </a:solidFill>
                <a:latin typeface="Arial" pitchFamily="34" charset="0"/>
                <a:ea typeface="Arial" pitchFamily="34" charset="-122"/>
                <a:cs typeface="Arial" pitchFamily="34" charset="-120"/>
              </a:rPr>
              <a:t>First Council session — early Fall 2026</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F3D2B"/>
        </a:solidFill>
        <a:effectLst/>
      </p:bgPr>
    </p:bg>
    <p:spTree>
      <p:nvGrpSpPr>
        <p:cNvPr id="1" name=""/>
        <p:cNvGrpSpPr/>
        <p:nvPr/>
      </p:nvGrpSpPr>
      <p:grpSpPr>
        <a:xfrm>
          <a:off x="0" y="0"/>
          <a:ext cx="0" cy="0"/>
          <a:chOff x="0" y="0"/>
          <a:chExt cx="0" cy="0"/>
        </a:xfrm>
      </p:grpSpPr>
      <p:sp>
        <p:nvSpPr>
          <p:cNvPr id="2" name="Shape 0"/>
          <p:cNvSpPr/>
          <p:nvPr/>
        </p:nvSpPr>
        <p:spPr>
          <a:xfrm>
            <a:off x="-1463040" y="4206240"/>
            <a:ext cx="3840480" cy="3840480"/>
          </a:xfrm>
          <a:prstGeom prst="ellipse">
            <a:avLst/>
          </a:prstGeom>
          <a:solidFill>
            <a:srgbClr val="2E5339">
              <a:alpha val="65000"/>
            </a:srgbClr>
          </a:solidFill>
          <a:ln/>
        </p:spPr>
        <p:txBody>
          <a:bodyPr/>
          <a:lstStyle/>
          <a:p>
            <a:endParaRPr lang="en-US"/>
          </a:p>
        </p:txBody>
      </p:sp>
      <p:sp>
        <p:nvSpPr>
          <p:cNvPr id="3" name="Text 1"/>
          <p:cNvSpPr/>
          <p:nvPr/>
        </p:nvSpPr>
        <p:spPr>
          <a:xfrm>
            <a:off x="731520" y="1371600"/>
            <a:ext cx="10698480" cy="1645920"/>
          </a:xfrm>
          <a:prstGeom prst="rect">
            <a:avLst/>
          </a:prstGeom>
          <a:noFill/>
          <a:ln/>
        </p:spPr>
        <p:txBody>
          <a:bodyPr wrap="square" rtlCol="0" anchor="ctr"/>
          <a:lstStyle/>
          <a:p>
            <a:pPr marL="0" indent="0">
              <a:lnSpc>
                <a:spcPct val="110000"/>
              </a:lnSpc>
              <a:buNone/>
            </a:pPr>
            <a:r>
              <a:rPr lang="en-US" sz="3400" b="1" dirty="0">
                <a:solidFill>
                  <a:srgbClr val="FFFFFF"/>
                </a:solidFill>
                <a:latin typeface="Arial" pitchFamily="34" charset="0"/>
                <a:ea typeface="Arial" pitchFamily="34" charset="-122"/>
                <a:cs typeface="Arial" pitchFamily="34" charset="-120"/>
              </a:rPr>
              <a:t>The RPFC is the region's</a:t>
            </a:r>
            <a:endParaRPr lang="en-US" sz="3400" dirty="0"/>
          </a:p>
          <a:p>
            <a:pPr marL="0" indent="0">
              <a:lnSpc>
                <a:spcPct val="110000"/>
              </a:lnSpc>
              <a:buNone/>
            </a:pPr>
            <a:r>
              <a:rPr lang="en-US" sz="3400" b="1" dirty="0">
                <a:solidFill>
                  <a:srgbClr val="FFFFFF"/>
                </a:solidFill>
                <a:latin typeface="Arial" pitchFamily="34" charset="0"/>
                <a:ea typeface="Arial" pitchFamily="34" charset="-122"/>
                <a:cs typeface="Arial" pitchFamily="34" charset="-120"/>
              </a:rPr>
              <a:t>capital readiness infrastructure.</a:t>
            </a:r>
            <a:endParaRPr lang="en-US" sz="3400" dirty="0"/>
          </a:p>
        </p:txBody>
      </p:sp>
      <p:sp>
        <p:nvSpPr>
          <p:cNvPr id="4" name="Text 2"/>
          <p:cNvSpPr/>
          <p:nvPr/>
        </p:nvSpPr>
        <p:spPr>
          <a:xfrm>
            <a:off x="749808" y="2788920"/>
            <a:ext cx="9144000" cy="457200"/>
          </a:xfrm>
          <a:prstGeom prst="rect">
            <a:avLst/>
          </a:prstGeom>
          <a:noFill/>
          <a:ln/>
        </p:spPr>
        <p:txBody>
          <a:bodyPr wrap="square" rtlCol="0" anchor="ctr"/>
          <a:lstStyle/>
          <a:p>
            <a:pPr marL="0" indent="0">
              <a:buNone/>
            </a:pPr>
            <a:r>
              <a:rPr lang="en-US" sz="1700" dirty="0">
                <a:solidFill>
                  <a:srgbClr val="C9A227"/>
                </a:solidFill>
                <a:latin typeface="Arial" pitchFamily="34" charset="0"/>
                <a:ea typeface="Arial" pitchFamily="34" charset="-122"/>
                <a:cs typeface="Arial" pitchFamily="34" charset="-120"/>
              </a:rPr>
              <a:t>Built on the EDFWG. Designed to last. Administered by North Edge.</a:t>
            </a:r>
            <a:endParaRPr lang="en-US" sz="1700" dirty="0"/>
          </a:p>
        </p:txBody>
      </p:sp>
      <p:sp>
        <p:nvSpPr>
          <p:cNvPr id="5" name="Shape 3"/>
          <p:cNvSpPr/>
          <p:nvPr/>
        </p:nvSpPr>
        <p:spPr>
          <a:xfrm>
            <a:off x="731520" y="3657600"/>
            <a:ext cx="10698480" cy="1920240"/>
          </a:xfrm>
          <a:prstGeom prst="roundRect">
            <a:avLst>
              <a:gd name="adj" fmla="val 3810"/>
            </a:avLst>
          </a:prstGeom>
          <a:solidFill>
            <a:srgbClr val="2E5339"/>
          </a:solidFill>
          <a:ln/>
        </p:spPr>
        <p:txBody>
          <a:bodyPr/>
          <a:lstStyle/>
          <a:p>
            <a:endParaRPr lang="en-US"/>
          </a:p>
        </p:txBody>
      </p:sp>
      <p:sp>
        <p:nvSpPr>
          <p:cNvPr id="6" name="Text 4"/>
          <p:cNvSpPr/>
          <p:nvPr/>
        </p:nvSpPr>
        <p:spPr>
          <a:xfrm>
            <a:off x="1005840" y="3886200"/>
            <a:ext cx="9144000" cy="365760"/>
          </a:xfrm>
          <a:prstGeom prst="rect">
            <a:avLst/>
          </a:prstGeom>
          <a:noFill/>
          <a:ln/>
        </p:spPr>
        <p:txBody>
          <a:bodyPr wrap="square" rtlCol="0" anchor="ctr"/>
          <a:lstStyle/>
          <a:p>
            <a:pPr marL="0" indent="0">
              <a:buNone/>
            </a:pPr>
            <a:r>
              <a:rPr lang="en-US" sz="1600" b="1" dirty="0">
                <a:solidFill>
                  <a:srgbClr val="C9A227"/>
                </a:solidFill>
                <a:latin typeface="Arial" pitchFamily="34" charset="0"/>
                <a:ea typeface="Arial" pitchFamily="34" charset="-122"/>
                <a:cs typeface="Arial" pitchFamily="34" charset="-120"/>
              </a:rPr>
              <a:t>For Discussion</a:t>
            </a:r>
            <a:endParaRPr lang="en-US" sz="1600" dirty="0"/>
          </a:p>
        </p:txBody>
      </p:sp>
      <p:sp>
        <p:nvSpPr>
          <p:cNvPr id="7" name="Text 5"/>
          <p:cNvSpPr/>
          <p:nvPr/>
        </p:nvSpPr>
        <p:spPr>
          <a:xfrm>
            <a:off x="1005840" y="4297680"/>
            <a:ext cx="10149840" cy="1188720"/>
          </a:xfrm>
          <a:prstGeom prst="rect">
            <a:avLst/>
          </a:prstGeom>
          <a:noFill/>
          <a:ln/>
        </p:spPr>
        <p:txBody>
          <a:bodyPr wrap="square" rtlCol="0" anchor="t"/>
          <a:lstStyle/>
          <a:p>
            <a:pPr marL="342900" indent="-342900">
              <a:spcAft>
                <a:spcPts val="1000"/>
              </a:spcAft>
              <a:buSzPct val="100000"/>
              <a:buChar char="•"/>
            </a:pPr>
            <a:r>
              <a:rPr lang="en-US" sz="1400" dirty="0">
                <a:solidFill>
                  <a:srgbClr val="DCE6DD"/>
                </a:solidFill>
                <a:latin typeface="Arial" pitchFamily="34" charset="0"/>
                <a:ea typeface="Arial" pitchFamily="34" charset="-122"/>
                <a:cs typeface="Arial" pitchFamily="34" charset="-120"/>
              </a:rPr>
              <a:t>How does the RPFC connect to your sustainability planning for RRRISE?</a:t>
            </a:r>
            <a:endParaRPr lang="en-US" sz="1400" dirty="0"/>
          </a:p>
          <a:p>
            <a:pPr marL="342900" indent="-342900">
              <a:spcAft>
                <a:spcPts val="1000"/>
              </a:spcAft>
              <a:buSzPct val="100000"/>
              <a:buChar char="•"/>
            </a:pPr>
            <a:r>
              <a:rPr lang="en-US" sz="1400" dirty="0">
                <a:solidFill>
                  <a:srgbClr val="DCE6DD"/>
                </a:solidFill>
                <a:latin typeface="Arial" pitchFamily="34" charset="0"/>
                <a:ea typeface="Arial" pitchFamily="34" charset="-122"/>
                <a:cs typeface="Arial" pitchFamily="34" charset="-120"/>
              </a:rPr>
              <a:t>Are there project sponsors in your network who should know about the intake process opening this fall?</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870</Words>
  <Application>Microsoft Office PowerPoint</Application>
  <PresentationFormat>Widescreen</PresentationFormat>
  <Paragraphs>65</Paragraphs>
  <Slides>5</Slides>
  <Notes>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vt:i4>
      </vt:variant>
    </vt:vector>
  </HeadingPairs>
  <TitlesOfParts>
    <vt:vector size="7" baseType="lpstr">
      <vt:lpstr>Arial</vt:lpstr>
      <vt:lpstr>Office Theme</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Project Finance Council — 3-Minute Briefing</dc:title>
  <dc:subject>PptxGenJS Presentation</dc:subject>
  <dc:creator>RGS</dc:creator>
  <cp:lastModifiedBy>Susan Seaman</cp:lastModifiedBy>
  <cp:revision>3</cp:revision>
  <dcterms:created xsi:type="dcterms:W3CDTF">2026-06-24T15:20:54Z</dcterms:created>
  <dcterms:modified xsi:type="dcterms:W3CDTF">2026-07-30T18:23:39Z</dcterms:modified>
</cp:coreProperties>
</file>