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2" r:id="rId1"/>
  </p:sldMasterIdLst>
  <p:notesMasterIdLst>
    <p:notesMasterId r:id="rId16"/>
  </p:notesMasterIdLst>
  <p:sldIdLst>
    <p:sldId id="256" r:id="rId2"/>
    <p:sldId id="257" r:id="rId3"/>
    <p:sldId id="258" r:id="rId4"/>
    <p:sldId id="267" r:id="rId5"/>
    <p:sldId id="259" r:id="rId6"/>
    <p:sldId id="268" r:id="rId7"/>
    <p:sldId id="260" r:id="rId8"/>
    <p:sldId id="261" r:id="rId9"/>
    <p:sldId id="269" r:id="rId10"/>
    <p:sldId id="262" r:id="rId11"/>
    <p:sldId id="263" r:id="rId12"/>
    <p:sldId id="264"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89"/>
    <p:restoredTop sz="94564"/>
  </p:normalViewPr>
  <p:slideViewPr>
    <p:cSldViewPr snapToGrid="0" snapToObjects="1">
      <p:cViewPr varScale="1">
        <p:scale>
          <a:sx n="109" d="100"/>
          <a:sy n="109" d="100"/>
        </p:scale>
        <p:origin x="316" y="7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858F4B-AB96-8447-9765-58E2B09E67EE}" type="datetimeFigureOut">
              <a:rPr lang="en-US" smtClean="0"/>
              <a:t>7/8/2020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C39873-46B5-B144-AE83-396496832D2E}" type="slidenum">
              <a:rPr lang="en-US" smtClean="0"/>
              <a:t>‹#›</a:t>
            </a:fld>
            <a:endParaRPr lang="en-US"/>
          </a:p>
        </p:txBody>
      </p:sp>
    </p:spTree>
    <p:extLst>
      <p:ext uri="{BB962C8B-B14F-4D97-AF65-F5344CB8AC3E}">
        <p14:creationId xmlns:p14="http://schemas.microsoft.com/office/powerpoint/2010/main" val="3754888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time_continue=1&amp;v=FdAu5HcMuBs&amp;feature=emb_title"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0C39873-46B5-B144-AE83-396496832D2E}" type="slidenum">
              <a:rPr lang="en-US" smtClean="0"/>
              <a:t>1</a:t>
            </a:fld>
            <a:endParaRPr lang="en-US"/>
          </a:p>
        </p:txBody>
      </p:sp>
    </p:spTree>
    <p:extLst>
      <p:ext uri="{BB962C8B-B14F-4D97-AF65-F5344CB8AC3E}">
        <p14:creationId xmlns:p14="http://schemas.microsoft.com/office/powerpoint/2010/main" val="333405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Link to a </a:t>
            </a:r>
            <a:r>
              <a:rPr lang="en-US" dirty="0" err="1"/>
              <a:t>HealthGuru</a:t>
            </a:r>
            <a:r>
              <a:rPr lang="en-US" dirty="0"/>
              <a:t> YouTube video depicting the risk behind drinking games and demonstrations of each game. Subtitles are available within the video.</a:t>
            </a:r>
          </a:p>
          <a:p>
            <a:endParaRPr lang="en-US" dirty="0"/>
          </a:p>
        </p:txBody>
      </p:sp>
      <p:sp>
        <p:nvSpPr>
          <p:cNvPr id="4" name="Slide Number Placeholder 3"/>
          <p:cNvSpPr>
            <a:spLocks noGrp="1"/>
          </p:cNvSpPr>
          <p:nvPr>
            <p:ph type="sldNum" sz="quarter" idx="5"/>
          </p:nvPr>
        </p:nvSpPr>
        <p:spPr/>
        <p:txBody>
          <a:bodyPr/>
          <a:lstStyle/>
          <a:p>
            <a:fld id="{10C39873-46B5-B144-AE83-396496832D2E}" type="slidenum">
              <a:rPr lang="en-US" smtClean="0"/>
              <a:t>10</a:t>
            </a:fld>
            <a:endParaRPr lang="en-US"/>
          </a:p>
        </p:txBody>
      </p:sp>
    </p:spTree>
    <p:extLst>
      <p:ext uri="{BB962C8B-B14F-4D97-AF65-F5344CB8AC3E}">
        <p14:creationId xmlns:p14="http://schemas.microsoft.com/office/powerpoint/2010/main" val="3467112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HealthGuru Youtube discussing the differences between Alcohol Abuse and Alcoholism</a:t>
            </a:r>
            <a:endParaRPr lang="en-US" sz="1200" dirty="0">
              <a:solidFill>
                <a:schemeClr val="tx1"/>
              </a:solidFill>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10C39873-46B5-B144-AE83-396496832D2E}" type="slidenum">
              <a:rPr lang="en-US" smtClean="0"/>
              <a:t>12</a:t>
            </a:fld>
            <a:endParaRPr lang="en-US"/>
          </a:p>
        </p:txBody>
      </p:sp>
    </p:spTree>
    <p:extLst>
      <p:ext uri="{BB962C8B-B14F-4D97-AF65-F5344CB8AC3E}">
        <p14:creationId xmlns:p14="http://schemas.microsoft.com/office/powerpoint/2010/main" val="3690547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6527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0984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72188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1509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8013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9431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7689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69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6518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7921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4812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73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202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0772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8205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273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7772192"/>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 id="2147483815" r:id="rId13"/>
    <p:sldLayoutId id="2147483816" r:id="rId14"/>
    <p:sldLayoutId id="2147483817" r:id="rId15"/>
    <p:sldLayoutId id="21474838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ideo" Target="https://www.youtube.com/embed/ZQL1qrGsriw?feature=oembed" TargetMode="Externa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ideo" Target="https://www.youtube.com/embed/FdAu5HcMuBs?feature=oembed" TargetMode="Externa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D658B-D2F3-F549-9BBE-CD36C4A9B602}"/>
              </a:ext>
            </a:extLst>
          </p:cNvPr>
          <p:cNvSpPr>
            <a:spLocks noGrp="1"/>
          </p:cNvSpPr>
          <p:nvPr>
            <p:ph type="ctrTitle"/>
          </p:nvPr>
        </p:nvSpPr>
        <p:spPr>
          <a:xfrm>
            <a:off x="4974337" y="1265314"/>
            <a:ext cx="4299666" cy="3249131"/>
          </a:xfrm>
        </p:spPr>
        <p:txBody>
          <a:bodyPr>
            <a:normAutofit/>
          </a:bodyPr>
          <a:lstStyle/>
          <a:p>
            <a:pPr algn="l">
              <a:lnSpc>
                <a:spcPct val="90000"/>
              </a:lnSpc>
            </a:pPr>
            <a:r>
              <a:rPr lang="en-US" b="1" dirty="0">
                <a:latin typeface="Arial" panose="020B0604020202020204" pitchFamily="34" charset="0"/>
                <a:cs typeface="Arial" panose="020B0604020202020204" pitchFamily="34" charset="0"/>
              </a:rPr>
              <a:t>Party Safe: Know Your Drugs and Alcohol</a:t>
            </a:r>
          </a:p>
        </p:txBody>
      </p:sp>
      <p:sp>
        <p:nvSpPr>
          <p:cNvPr id="3" name="Subtitle 2">
            <a:extLst>
              <a:ext uri="{FF2B5EF4-FFF2-40B4-BE49-F238E27FC236}">
                <a16:creationId xmlns:a16="http://schemas.microsoft.com/office/drawing/2014/main" id="{93FC3748-3340-CA41-BB75-DBFAE18EC6C1}"/>
              </a:ext>
            </a:extLst>
          </p:cNvPr>
          <p:cNvSpPr>
            <a:spLocks noGrp="1"/>
          </p:cNvSpPr>
          <p:nvPr>
            <p:ph type="subTitle" idx="1"/>
          </p:nvPr>
        </p:nvSpPr>
        <p:spPr>
          <a:xfrm>
            <a:off x="4974336" y="4514446"/>
            <a:ext cx="4299666" cy="871042"/>
          </a:xfrm>
        </p:spPr>
        <p:txBody>
          <a:bodyPr>
            <a:normAutofit/>
          </a:bodyPr>
          <a:lstStyle/>
          <a:p>
            <a:pPr algn="l"/>
            <a:r>
              <a:rPr lang="en-US" b="1" dirty="0">
                <a:solidFill>
                  <a:schemeClr val="tx1"/>
                </a:solidFill>
                <a:latin typeface="Arial" panose="020B0604020202020204" pitchFamily="34" charset="0"/>
                <a:cs typeface="Arial" panose="020B0604020202020204" pitchFamily="34" charset="0"/>
              </a:rPr>
              <a:t>Part I: Alcohol</a:t>
            </a:r>
          </a:p>
        </p:txBody>
      </p:sp>
      <p:sp>
        <p:nvSpPr>
          <p:cNvPr id="18" name="Isosceles Triangle 17">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13" name="Graphic 6">
            <a:extLst>
              <a:ext uri="{FF2B5EF4-FFF2-40B4-BE49-F238E27FC236}">
                <a16:creationId xmlns:a16="http://schemas.microsoft.com/office/drawing/2014/main" id="{8CF9FA39-B2EA-4E52-AE93-D9B759A7432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3386522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E72B7-C233-9A4D-B072-9F313BF22ED7}"/>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Drinking Games: What’s the Story?</a:t>
            </a:r>
          </a:p>
        </p:txBody>
      </p:sp>
      <p:sp>
        <p:nvSpPr>
          <p:cNvPr id="3" name="Content Placeholder 2">
            <a:extLst>
              <a:ext uri="{FF2B5EF4-FFF2-40B4-BE49-F238E27FC236}">
                <a16:creationId xmlns:a16="http://schemas.microsoft.com/office/drawing/2014/main" id="{42FD63D3-6E77-BF49-B043-51FDA7500607}"/>
              </a:ext>
            </a:extLst>
          </p:cNvPr>
          <p:cNvSpPr>
            <a:spLocks noGrp="1"/>
          </p:cNvSpPr>
          <p:nvPr>
            <p:ph idx="1"/>
          </p:nvPr>
        </p:nvSpPr>
        <p:spPr/>
        <p:txBody>
          <a:bodyPr>
            <a:normAutofit/>
          </a:bodyPr>
          <a:lstStyle/>
          <a:p>
            <a:endParaRPr lang="en-US" sz="4400" dirty="0">
              <a:solidFill>
                <a:schemeClr val="tx1"/>
              </a:solidFill>
              <a:latin typeface="Arial" panose="020B0604020202020204" pitchFamily="34" charset="0"/>
              <a:cs typeface="Arial" panose="020B0604020202020204" pitchFamily="34" charset="0"/>
            </a:endParaRPr>
          </a:p>
        </p:txBody>
      </p:sp>
      <p:pic>
        <p:nvPicPr>
          <p:cNvPr id="4" name="Online Media 3" descr="Beer Pong &amp; Drinking Games: The Risks (College Health Guru)">
            <a:hlinkClick r:id="" action="ppaction://media"/>
            <a:extLst>
              <a:ext uri="{FF2B5EF4-FFF2-40B4-BE49-F238E27FC236}">
                <a16:creationId xmlns:a16="http://schemas.microsoft.com/office/drawing/2014/main" id="{5E095220-255D-BF47-9E6D-F6D683F03B42}"/>
              </a:ext>
            </a:extLst>
          </p:cNvPr>
          <p:cNvPicPr>
            <a:picLocks noRot="1" noChangeAspect="1"/>
          </p:cNvPicPr>
          <p:nvPr>
            <a:videoFile r:link="rId1"/>
          </p:nvPr>
        </p:nvPicPr>
        <p:blipFill>
          <a:blip r:embed="rId4"/>
          <a:stretch>
            <a:fillRect/>
          </a:stretch>
        </p:blipFill>
        <p:spPr>
          <a:xfrm>
            <a:off x="2627878" y="1399344"/>
            <a:ext cx="6936243" cy="5198404"/>
          </a:xfrm>
          <a:prstGeom prst="rect">
            <a:avLst/>
          </a:prstGeom>
        </p:spPr>
      </p:pic>
    </p:spTree>
    <p:extLst>
      <p:ext uri="{BB962C8B-B14F-4D97-AF65-F5344CB8AC3E}">
        <p14:creationId xmlns:p14="http://schemas.microsoft.com/office/powerpoint/2010/main" val="303212630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8EEA6-22F7-AB48-B26A-1F290405DE95}"/>
              </a:ext>
            </a:extLst>
          </p:cNvPr>
          <p:cNvSpPr>
            <a:spLocks noGrp="1"/>
          </p:cNvSpPr>
          <p:nvPr>
            <p:ph type="title"/>
          </p:nvPr>
        </p:nvSpPr>
        <p:spPr>
          <a:xfrm>
            <a:off x="838200" y="42863"/>
            <a:ext cx="10515600" cy="1325563"/>
          </a:xfrm>
        </p:spPr>
        <p:txBody>
          <a:bodyPr/>
          <a:lstStyle/>
          <a:p>
            <a:r>
              <a:rPr lang="en-US" dirty="0">
                <a:solidFill>
                  <a:schemeClr val="tx1"/>
                </a:solidFill>
                <a:latin typeface="Arial" panose="020B0604020202020204" pitchFamily="34" charset="0"/>
                <a:cs typeface="Arial" panose="020B0604020202020204" pitchFamily="34" charset="0"/>
              </a:rPr>
              <a:t>Addiction/Alcoholism</a:t>
            </a:r>
          </a:p>
        </p:txBody>
      </p:sp>
      <p:sp>
        <p:nvSpPr>
          <p:cNvPr id="3" name="Content Placeholder 2">
            <a:extLst>
              <a:ext uri="{FF2B5EF4-FFF2-40B4-BE49-F238E27FC236}">
                <a16:creationId xmlns:a16="http://schemas.microsoft.com/office/drawing/2014/main" id="{9A2661AF-A6FD-924E-AE9F-F391849A2DAE}"/>
              </a:ext>
            </a:extLst>
          </p:cNvPr>
          <p:cNvSpPr>
            <a:spLocks noGrp="1"/>
          </p:cNvSpPr>
          <p:nvPr>
            <p:ph idx="1"/>
          </p:nvPr>
        </p:nvSpPr>
        <p:spPr>
          <a:xfrm>
            <a:off x="838200" y="705644"/>
            <a:ext cx="10515600" cy="4351338"/>
          </a:xfrm>
        </p:spPr>
        <p:txBody>
          <a:bodyPr>
            <a:noAutofit/>
          </a:bodyPr>
          <a:lstStyle/>
          <a:p>
            <a:r>
              <a:rPr lang="en-US" sz="2400" dirty="0">
                <a:solidFill>
                  <a:schemeClr val="tx1"/>
                </a:solidFill>
                <a:latin typeface="Arial" panose="020B0604020202020204" pitchFamily="34" charset="0"/>
                <a:cs typeface="Arial" panose="020B0604020202020204" pitchFamily="34" charset="0"/>
              </a:rPr>
              <a:t>Alcohol addiction/alcoholism occurs when you have a physical addiction to alcohol; i.e., when you have developed a higher tolerance for alcohol and need more to get the same effects and when you have withdrawal symptoms after stopping drinking.</a:t>
            </a:r>
          </a:p>
          <a:p>
            <a:r>
              <a:rPr lang="en-US" sz="2400" dirty="0">
                <a:solidFill>
                  <a:schemeClr val="tx1"/>
                </a:solidFill>
                <a:latin typeface="Arial" panose="020B0604020202020204" pitchFamily="34" charset="0"/>
                <a:cs typeface="Arial" panose="020B0604020202020204" pitchFamily="34" charset="0"/>
              </a:rPr>
              <a:t>You need to drink more to get the same effects you used to get from drinking less (e.g., it takes more drinks for you to feel drunk, you can "handle" more alcohol than before).</a:t>
            </a:r>
          </a:p>
          <a:p>
            <a:r>
              <a:rPr lang="en-US" sz="2400" dirty="0">
                <a:solidFill>
                  <a:schemeClr val="tx1"/>
                </a:solidFill>
                <a:latin typeface="Arial" panose="020B0604020202020204" pitchFamily="34" charset="0"/>
                <a:cs typeface="Arial" panose="020B0604020202020204" pitchFamily="34" charset="0"/>
              </a:rPr>
              <a:t>When you stop drinking, you have "the shakes," feel extremely anxious or have visual or auditory hallucinations.</a:t>
            </a:r>
          </a:p>
          <a:p>
            <a:r>
              <a:rPr lang="en-US" sz="2400" dirty="0">
                <a:solidFill>
                  <a:schemeClr val="tx1"/>
                </a:solidFill>
                <a:latin typeface="Arial" panose="020B0604020202020204" pitchFamily="34" charset="0"/>
                <a:cs typeface="Arial" panose="020B0604020202020204" pitchFamily="34" charset="0"/>
              </a:rPr>
              <a:t>RISK FACTOR: A close relative (e.g., parent, grandparent, biological aunt or uncle) is an alcoholic, which may mean you have a genetic predisposition to becoming one too.</a:t>
            </a:r>
          </a:p>
          <a:p>
            <a:pPr marL="0" indent="0">
              <a:buNone/>
            </a:pPr>
            <a:r>
              <a:rPr lang="en-US" sz="2400" dirty="0">
                <a:solidFill>
                  <a:schemeClr val="tx1"/>
                </a:solidFill>
                <a:latin typeface="Arial" panose="020B0604020202020204" pitchFamily="34" charset="0"/>
                <a:cs typeface="Arial" panose="020B0604020202020204" pitchFamily="34" charset="0"/>
              </a:rPr>
              <a:t>If you have experienced these symptoms, it is important to seek help from a medical professional and consider talking to a counselor about alcohol recovery programs.</a:t>
            </a:r>
          </a:p>
        </p:txBody>
      </p:sp>
    </p:spTree>
    <p:extLst>
      <p:ext uri="{BB962C8B-B14F-4D97-AF65-F5344CB8AC3E}">
        <p14:creationId xmlns:p14="http://schemas.microsoft.com/office/powerpoint/2010/main" val="185606933"/>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D21A9-9258-F042-86A1-F165A47280C5}"/>
              </a:ext>
            </a:extLst>
          </p:cNvPr>
          <p:cNvSpPr>
            <a:spLocks noGrp="1"/>
          </p:cNvSpPr>
          <p:nvPr>
            <p:ph type="title"/>
          </p:nvPr>
        </p:nvSpPr>
        <p:spPr>
          <a:xfrm>
            <a:off x="677334" y="426720"/>
            <a:ext cx="8596668" cy="1320800"/>
          </a:xfrm>
        </p:spPr>
        <p:txBody>
          <a:bodyPr/>
          <a:lstStyle/>
          <a:p>
            <a:r>
              <a:rPr lang="en-US" dirty="0">
                <a:solidFill>
                  <a:schemeClr val="tx1"/>
                </a:solidFill>
                <a:latin typeface="Arial" panose="020B0604020202020204" pitchFamily="34" charset="0"/>
                <a:cs typeface="Arial" panose="020B0604020202020204" pitchFamily="34" charset="0"/>
              </a:rPr>
              <a:t>Alcohol Abuse/Alcoholism</a:t>
            </a:r>
          </a:p>
        </p:txBody>
      </p:sp>
      <p:sp>
        <p:nvSpPr>
          <p:cNvPr id="3" name="Content Placeholder 2">
            <a:extLst>
              <a:ext uri="{FF2B5EF4-FFF2-40B4-BE49-F238E27FC236}">
                <a16:creationId xmlns:a16="http://schemas.microsoft.com/office/drawing/2014/main" id="{6D1D1298-2FAE-264D-8EAA-9D7910124CE5}"/>
              </a:ext>
            </a:extLst>
          </p:cNvPr>
          <p:cNvSpPr>
            <a:spLocks noGrp="1"/>
          </p:cNvSpPr>
          <p:nvPr>
            <p:ph idx="1"/>
          </p:nvPr>
        </p:nvSpPr>
        <p:spPr>
          <a:xfrm>
            <a:off x="677334" y="1272345"/>
            <a:ext cx="8287567" cy="5687325"/>
          </a:xfrm>
        </p:spPr>
        <p:txBody>
          <a:bodyPr>
            <a:normAutofit/>
          </a:bodyPr>
          <a:lstStyle/>
          <a:p>
            <a:pPr marL="0" indent="0">
              <a:buNone/>
            </a:pPr>
            <a:endParaRPr lang="en-US" sz="3200" dirty="0">
              <a:solidFill>
                <a:schemeClr val="tx1"/>
              </a:solidFill>
              <a:latin typeface="Arial" panose="020B0604020202020204" pitchFamily="34" charset="0"/>
              <a:cs typeface="Arial" panose="020B0604020202020204" pitchFamily="34" charset="0"/>
            </a:endParaRPr>
          </a:p>
        </p:txBody>
      </p:sp>
      <p:pic>
        <p:nvPicPr>
          <p:cNvPr id="4" name="Online Media 3" descr="Alcohol Abuse and Addiction (College Health Guru)">
            <a:hlinkClick r:id="" action="ppaction://media"/>
            <a:extLst>
              <a:ext uri="{FF2B5EF4-FFF2-40B4-BE49-F238E27FC236}">
                <a16:creationId xmlns:a16="http://schemas.microsoft.com/office/drawing/2014/main" id="{AE5AD2CC-0E24-6345-A653-6F7BAF909081}"/>
              </a:ext>
            </a:extLst>
          </p:cNvPr>
          <p:cNvPicPr>
            <a:picLocks noRot="1" noChangeAspect="1"/>
          </p:cNvPicPr>
          <p:nvPr>
            <a:videoFile r:link="rId1"/>
          </p:nvPr>
        </p:nvPicPr>
        <p:blipFill>
          <a:blip r:embed="rId4"/>
          <a:stretch>
            <a:fillRect/>
          </a:stretch>
        </p:blipFill>
        <p:spPr>
          <a:xfrm>
            <a:off x="2522816" y="1438065"/>
            <a:ext cx="7146367" cy="5355883"/>
          </a:xfrm>
          <a:prstGeom prst="rect">
            <a:avLst/>
          </a:prstGeom>
        </p:spPr>
      </p:pic>
    </p:spTree>
    <p:extLst>
      <p:ext uri="{BB962C8B-B14F-4D97-AF65-F5344CB8AC3E}">
        <p14:creationId xmlns:p14="http://schemas.microsoft.com/office/powerpoint/2010/main" val="199403449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29339-8243-B348-A41D-27BC54EE3076}"/>
              </a:ext>
            </a:extLst>
          </p:cNvPr>
          <p:cNvSpPr>
            <a:spLocks noGrp="1"/>
          </p:cNvSpPr>
          <p:nvPr>
            <p:ph type="title"/>
          </p:nvPr>
        </p:nvSpPr>
        <p:spPr>
          <a:xfrm>
            <a:off x="458373" y="0"/>
            <a:ext cx="10515600" cy="1325563"/>
          </a:xfrm>
        </p:spPr>
        <p:txBody>
          <a:bodyPr>
            <a:normAutofit fontScale="90000"/>
          </a:bodyPr>
          <a:lstStyle/>
          <a:p>
            <a:r>
              <a:rPr lang="en-US" dirty="0">
                <a:solidFill>
                  <a:schemeClr val="tx1"/>
                </a:solidFill>
                <a:latin typeface="Arial" panose="020B0604020202020204" pitchFamily="34" charset="0"/>
                <a:cs typeface="Arial" panose="020B0604020202020204" pitchFamily="34" charset="0"/>
              </a:rPr>
              <a:t>Have Fun and Avoid Problems When Drinking by Learning to Drink Smart</a:t>
            </a:r>
            <a:br>
              <a:rPr lang="en-US" dirty="0"/>
            </a:br>
            <a:endParaRPr lang="en-US" dirty="0"/>
          </a:p>
        </p:txBody>
      </p:sp>
      <p:sp>
        <p:nvSpPr>
          <p:cNvPr id="3" name="Content Placeholder 2">
            <a:extLst>
              <a:ext uri="{FF2B5EF4-FFF2-40B4-BE49-F238E27FC236}">
                <a16:creationId xmlns:a16="http://schemas.microsoft.com/office/drawing/2014/main" id="{AC1B83F2-EB12-584F-9845-FDAE1833E234}"/>
              </a:ext>
            </a:extLst>
          </p:cNvPr>
          <p:cNvSpPr>
            <a:spLocks noGrp="1"/>
          </p:cNvSpPr>
          <p:nvPr>
            <p:ph idx="1"/>
          </p:nvPr>
        </p:nvSpPr>
        <p:spPr>
          <a:xfrm>
            <a:off x="655320" y="662781"/>
            <a:ext cx="10515600" cy="4351338"/>
          </a:xfrm>
        </p:spPr>
        <p:txBody>
          <a:bodyPr>
            <a:normAutofit fontScale="25000" lnSpcReduction="20000"/>
          </a:bodyPr>
          <a:lstStyle/>
          <a:p>
            <a:pPr marL="0" indent="0">
              <a:buNone/>
            </a:pPr>
            <a:endParaRPr lang="en-US" sz="8000" dirty="0">
              <a:latin typeface="Arial" panose="020B0604020202020204" pitchFamily="34" charset="0"/>
              <a:cs typeface="Arial" panose="020B0604020202020204" pitchFamily="34" charset="0"/>
            </a:endParaRPr>
          </a:p>
          <a:p>
            <a:pPr marL="0" indent="0">
              <a:buNone/>
            </a:pPr>
            <a:r>
              <a:rPr lang="en-US" sz="7600" dirty="0">
                <a:solidFill>
                  <a:schemeClr val="tx1"/>
                </a:solidFill>
                <a:latin typeface="Arial" panose="020B0604020202020204" pitchFamily="34" charset="0"/>
                <a:cs typeface="Arial" panose="020B0604020202020204" pitchFamily="34" charset="0"/>
              </a:rPr>
              <a:t>If you choose to use alcohol, lower your risk of negative consequences:</a:t>
            </a:r>
          </a:p>
          <a:p>
            <a:r>
              <a:rPr lang="en-US" sz="7600" dirty="0">
                <a:solidFill>
                  <a:schemeClr val="tx1"/>
                </a:solidFill>
                <a:latin typeface="Arial" panose="020B0604020202020204" pitchFamily="34" charset="0"/>
                <a:cs typeface="Arial" panose="020B0604020202020204" pitchFamily="34" charset="0"/>
              </a:rPr>
              <a:t>Reduce social and legal consequences and the harm to your liver that can result from drinking by avoiding heavy use. If you are a man, drink no more than 2 drinks/day; if you are a woman, drink no more than 1 drink/day. One drink = 12 ounces of regular beer (less if it's an ale with a higher alcohol content), 5 ounces of wine or one shot (1-1.5 ounces) of hard liquor.</a:t>
            </a:r>
          </a:p>
          <a:p>
            <a:r>
              <a:rPr lang="en-US" sz="7600" dirty="0">
                <a:solidFill>
                  <a:schemeClr val="tx1"/>
                </a:solidFill>
                <a:latin typeface="Arial" panose="020B0604020202020204" pitchFamily="34" charset="0"/>
                <a:cs typeface="Arial" panose="020B0604020202020204" pitchFamily="34" charset="0"/>
              </a:rPr>
              <a:t>Know your limits: Don't drink more than is healthy for your size and tolerance, and don't drink quickly or heavily if you are new to drinking. You may have a bad experience and could even die of alcohol poisoning.</a:t>
            </a:r>
          </a:p>
          <a:p>
            <a:r>
              <a:rPr lang="en-US" sz="7600" dirty="0">
                <a:solidFill>
                  <a:schemeClr val="tx1"/>
                </a:solidFill>
                <a:latin typeface="Arial" panose="020B0604020202020204" pitchFamily="34" charset="0"/>
                <a:cs typeface="Arial" panose="020B0604020202020204" pitchFamily="34" charset="0"/>
              </a:rPr>
              <a:t>Before you go out to a party or bar, decide how much you should safely drink, and stick to it. Only take enough money for a couple drinks, and leave your ATM and credit cards at home.</a:t>
            </a:r>
          </a:p>
          <a:p>
            <a:r>
              <a:rPr lang="en-US" sz="7600" dirty="0">
                <a:solidFill>
                  <a:schemeClr val="tx1"/>
                </a:solidFill>
                <a:latin typeface="Arial" panose="020B0604020202020204" pitchFamily="34" charset="0"/>
                <a:cs typeface="Arial" panose="020B0604020202020204" pitchFamily="34" charset="0"/>
              </a:rPr>
              <a:t>Don't do shots or keep filling up your beer cup before it's empty--it makes it much harder to know how much you've had.</a:t>
            </a:r>
          </a:p>
          <a:p>
            <a:r>
              <a:rPr lang="en-US" sz="7600" dirty="0">
                <a:solidFill>
                  <a:schemeClr val="tx1"/>
                </a:solidFill>
                <a:latin typeface="Arial" panose="020B0604020202020204" pitchFamily="34" charset="0"/>
                <a:cs typeface="Arial" panose="020B0604020202020204" pitchFamily="34" charset="0"/>
              </a:rPr>
              <a:t>Avoid drinking games and "chugging"--drinking games and drinking fast are sure ways to have too much.</a:t>
            </a:r>
          </a:p>
          <a:p>
            <a:r>
              <a:rPr lang="en-US" sz="7600" dirty="0">
                <a:solidFill>
                  <a:schemeClr val="tx1"/>
                </a:solidFill>
                <a:latin typeface="Arial" panose="020B0604020202020204" pitchFamily="34" charset="0"/>
                <a:cs typeface="Arial" panose="020B0604020202020204" pitchFamily="34" charset="0"/>
              </a:rPr>
              <a:t>Don't succumb to peer pressure to drink more, and don't pressure others.</a:t>
            </a:r>
          </a:p>
          <a:p>
            <a:r>
              <a:rPr lang="en-US" sz="7600" dirty="0">
                <a:solidFill>
                  <a:schemeClr val="tx1"/>
                </a:solidFill>
                <a:latin typeface="Arial" panose="020B0604020202020204" pitchFamily="34" charset="0"/>
                <a:cs typeface="Arial" panose="020B0604020202020204" pitchFamily="34" charset="0"/>
              </a:rPr>
              <a:t>Drink water or soft drinks in between alcoholic beverages to slow down your alcohol intake and fill up your stomach.</a:t>
            </a:r>
          </a:p>
          <a:p>
            <a:r>
              <a:rPr lang="en-US" sz="7600" dirty="0">
                <a:solidFill>
                  <a:schemeClr val="tx1"/>
                </a:solidFill>
                <a:latin typeface="Arial" panose="020B0604020202020204" pitchFamily="34" charset="0"/>
                <a:cs typeface="Arial" panose="020B0604020202020204" pitchFamily="34" charset="0"/>
              </a:rPr>
              <a:t>Eat before drinking alcohol. When you drink on an empty stomach, you risk drinking too much or getting drunk faster than you expected.</a:t>
            </a:r>
          </a:p>
          <a:p>
            <a:endParaRPr lang="en-US" dirty="0"/>
          </a:p>
        </p:txBody>
      </p:sp>
    </p:spTree>
    <p:extLst>
      <p:ext uri="{BB962C8B-B14F-4D97-AF65-F5344CB8AC3E}">
        <p14:creationId xmlns:p14="http://schemas.microsoft.com/office/powerpoint/2010/main" val="296171749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E3568-1CBA-374D-A4BF-1869036205B4}"/>
              </a:ext>
            </a:extLst>
          </p:cNvPr>
          <p:cNvSpPr>
            <a:spLocks noGrp="1"/>
          </p:cNvSpPr>
          <p:nvPr>
            <p:ph type="title"/>
          </p:nvPr>
        </p:nvSpPr>
        <p:spPr>
          <a:xfrm>
            <a:off x="838200" y="152851"/>
            <a:ext cx="10515600" cy="1325563"/>
          </a:xfrm>
        </p:spPr>
        <p:txBody>
          <a:bodyPr>
            <a:normAutofit fontScale="90000"/>
          </a:bodyPr>
          <a:lstStyle/>
          <a:p>
            <a:r>
              <a:rPr lang="en-US" sz="3100" dirty="0">
                <a:solidFill>
                  <a:schemeClr val="tx1"/>
                </a:solidFill>
                <a:latin typeface="Arial" panose="020B0604020202020204" pitchFamily="34" charset="0"/>
                <a:cs typeface="Arial" panose="020B0604020202020204" pitchFamily="34" charset="0"/>
              </a:rPr>
              <a:t>Have Fun and Avoid Problems When Drinking by Learning to Drink Smart, Cont.</a:t>
            </a:r>
            <a:br>
              <a:rPr lang="en-US" dirty="0"/>
            </a:br>
            <a:endParaRPr lang="en-US" dirty="0"/>
          </a:p>
        </p:txBody>
      </p:sp>
      <p:sp>
        <p:nvSpPr>
          <p:cNvPr id="3" name="Content Placeholder 2">
            <a:extLst>
              <a:ext uri="{FF2B5EF4-FFF2-40B4-BE49-F238E27FC236}">
                <a16:creationId xmlns:a16="http://schemas.microsoft.com/office/drawing/2014/main" id="{9C812D0E-2825-6446-BD77-9E93ECB3CAFE}"/>
              </a:ext>
            </a:extLst>
          </p:cNvPr>
          <p:cNvSpPr>
            <a:spLocks noGrp="1"/>
          </p:cNvSpPr>
          <p:nvPr>
            <p:ph idx="1"/>
          </p:nvPr>
        </p:nvSpPr>
        <p:spPr>
          <a:xfrm>
            <a:off x="838200" y="1014180"/>
            <a:ext cx="10515600" cy="4351338"/>
          </a:xfrm>
        </p:spPr>
        <p:txBody>
          <a:bodyPr>
            <a:normAutofit fontScale="25000" lnSpcReduction="20000"/>
          </a:bodyPr>
          <a:lstStyle/>
          <a:p>
            <a:r>
              <a:rPr lang="en-US" sz="7600" dirty="0">
                <a:solidFill>
                  <a:schemeClr val="tx1"/>
                </a:solidFill>
                <a:latin typeface="Arial" panose="020B0604020202020204" pitchFamily="34" charset="0"/>
                <a:cs typeface="Arial" panose="020B0604020202020204" pitchFamily="34" charset="0"/>
              </a:rPr>
              <a:t>If you drink, don't drive or do things that could be dangerous--your motor skills and coordination are impaired. This includes riding a motorcycle, bicycle, skateboard or scooter or driving a motorboat.</a:t>
            </a:r>
          </a:p>
          <a:p>
            <a:r>
              <a:rPr lang="en-US" sz="7600" dirty="0">
                <a:solidFill>
                  <a:schemeClr val="tx1"/>
                </a:solidFill>
                <a:latin typeface="Arial" panose="020B0604020202020204" pitchFamily="34" charset="0"/>
                <a:cs typeface="Arial" panose="020B0604020202020204" pitchFamily="34" charset="0"/>
              </a:rPr>
              <a:t>Don't pressure someone drunk to have sex or get someone drunk intentionally so you can have sex--this is rape! Stick with friends who will encourage you do to do the right thing, not friends who will abandon you or encourage you to take advantage of others who are drunk.</a:t>
            </a:r>
          </a:p>
          <a:p>
            <a:r>
              <a:rPr lang="en-US" sz="7600" dirty="0">
                <a:solidFill>
                  <a:schemeClr val="tx1"/>
                </a:solidFill>
                <a:latin typeface="Arial" panose="020B0604020202020204" pitchFamily="34" charset="0"/>
                <a:cs typeface="Arial" panose="020B0604020202020204" pitchFamily="34" charset="0"/>
              </a:rPr>
              <a:t>Avoid putting yourself in situations where you could get sexually assaulted--don't go home with a stranger when drunk. Stick with friends who will look out for you, and make sure your friends know your plans for the night. Do the same for your friends.</a:t>
            </a:r>
          </a:p>
          <a:p>
            <a:r>
              <a:rPr lang="en-US" sz="7600" dirty="0">
                <a:solidFill>
                  <a:schemeClr val="tx1"/>
                </a:solidFill>
                <a:latin typeface="Arial" panose="020B0604020202020204" pitchFamily="34" charset="0"/>
                <a:cs typeface="Arial" panose="020B0604020202020204" pitchFamily="34" charset="0"/>
              </a:rPr>
              <a:t>Don't mix alcohol with over-the-counter, prescription or illegal drugs. The consequences can be dangerous.</a:t>
            </a:r>
          </a:p>
          <a:p>
            <a:r>
              <a:rPr lang="en-US" sz="7600" dirty="0">
                <a:solidFill>
                  <a:schemeClr val="tx1"/>
                </a:solidFill>
                <a:latin typeface="Arial" panose="020B0604020202020204" pitchFamily="34" charset="0"/>
                <a:cs typeface="Arial" panose="020B0604020202020204" pitchFamily="34" charset="0"/>
              </a:rPr>
              <a:t>It's a myth that a cold shower or caffeine will "sober someone up." The only thing that works is time.</a:t>
            </a:r>
          </a:p>
          <a:p>
            <a:r>
              <a:rPr lang="en-US" sz="7600" dirty="0">
                <a:solidFill>
                  <a:schemeClr val="tx1"/>
                </a:solidFill>
                <a:latin typeface="Arial" panose="020B0604020202020204" pitchFamily="34" charset="0"/>
                <a:cs typeface="Arial" panose="020B0604020202020204" pitchFamily="34" charset="0"/>
              </a:rPr>
              <a:t>Use the buddy system--go out with friends who will look out for you, and look out for them, too. Help each other avoid doing something stupid like walking home alone when drunk or drive after drinking.</a:t>
            </a:r>
          </a:p>
          <a:p>
            <a:r>
              <a:rPr lang="en-US" sz="7600" dirty="0">
                <a:solidFill>
                  <a:schemeClr val="tx1"/>
                </a:solidFill>
                <a:latin typeface="Arial" panose="020B0604020202020204" pitchFamily="34" charset="0"/>
                <a:cs typeface="Arial" panose="020B0604020202020204" pitchFamily="34" charset="0"/>
              </a:rPr>
              <a:t>NEVER leave someone alone when they are very drunk--if someone is slurring, throwing up and about to pass out, DO NOT let them "sleep it off." They could have alcohol poisoning, which can be fatal. Get them to a hospital. Most schools have "good Samaritan" policies, which means that when you call for help for someone who is drunk, you won't get in trouble for being drunk yourself.</a:t>
            </a:r>
          </a:p>
          <a:p>
            <a:endParaRPr lang="en-US" dirty="0"/>
          </a:p>
        </p:txBody>
      </p:sp>
    </p:spTree>
    <p:extLst>
      <p:ext uri="{BB962C8B-B14F-4D97-AF65-F5344CB8AC3E}">
        <p14:creationId xmlns:p14="http://schemas.microsoft.com/office/powerpoint/2010/main" val="29339403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C8517-4ACE-9448-A60A-A8B5AC749F5C}"/>
              </a:ext>
            </a:extLst>
          </p:cNvPr>
          <p:cNvSpPr>
            <a:spLocks noGrp="1"/>
          </p:cNvSpPr>
          <p:nvPr>
            <p:ph type="title"/>
          </p:nvPr>
        </p:nvSpPr>
        <p:spPr>
          <a:xfrm>
            <a:off x="685801" y="451853"/>
            <a:ext cx="10515600" cy="1325563"/>
          </a:xfrm>
        </p:spPr>
        <p:txBody>
          <a:bodyPr>
            <a:normAutofit/>
          </a:bodyPr>
          <a:lstStyle/>
          <a:p>
            <a:r>
              <a:rPr lang="en-US" dirty="0">
                <a:solidFill>
                  <a:schemeClr val="tx1"/>
                </a:solidFill>
                <a:latin typeface="Arial" panose="020B0604020202020204" pitchFamily="34" charset="0"/>
                <a:cs typeface="Arial" panose="020B0604020202020204" pitchFamily="34" charset="0"/>
              </a:rPr>
              <a:t>Alcohol</a:t>
            </a:r>
          </a:p>
        </p:txBody>
      </p:sp>
      <p:sp>
        <p:nvSpPr>
          <p:cNvPr id="3" name="Content Placeholder 2">
            <a:extLst>
              <a:ext uri="{FF2B5EF4-FFF2-40B4-BE49-F238E27FC236}">
                <a16:creationId xmlns:a16="http://schemas.microsoft.com/office/drawing/2014/main" id="{464B781F-FDD0-AA4D-99C7-B856F67F7A2B}"/>
              </a:ext>
            </a:extLst>
          </p:cNvPr>
          <p:cNvSpPr>
            <a:spLocks noGrp="1"/>
          </p:cNvSpPr>
          <p:nvPr>
            <p:ph idx="1"/>
          </p:nvPr>
        </p:nvSpPr>
        <p:spPr>
          <a:xfrm>
            <a:off x="685801" y="1442880"/>
            <a:ext cx="10131425" cy="3649133"/>
          </a:xfrm>
        </p:spPr>
        <p:txBody>
          <a:bodyPr>
            <a:normAutofit fontScale="25000" lnSpcReduction="20000"/>
          </a:bodyPr>
          <a:lstStyle/>
          <a:p>
            <a:pPr marL="0" indent="0">
              <a:buNone/>
            </a:pPr>
            <a:r>
              <a:rPr lang="en-US" sz="8000" dirty="0">
                <a:solidFill>
                  <a:schemeClr val="tx1"/>
                </a:solidFill>
                <a:latin typeface="Arial" panose="020B0604020202020204" pitchFamily="34" charset="0"/>
                <a:cs typeface="Arial" panose="020B0604020202020204" pitchFamily="34" charset="0"/>
              </a:rPr>
              <a:t>People Who Drink Alcohol Say They Do It ...</a:t>
            </a:r>
          </a:p>
          <a:p>
            <a:pPr fontAlgn="base"/>
            <a:r>
              <a:rPr lang="en-US" sz="8000" dirty="0">
                <a:solidFill>
                  <a:schemeClr val="tx1"/>
                </a:solidFill>
                <a:latin typeface="Arial" panose="020B0604020202020204" pitchFamily="34" charset="0"/>
                <a:cs typeface="Arial" panose="020B0604020202020204" pitchFamily="34" charset="0"/>
              </a:rPr>
              <a:t>To have a good time</a:t>
            </a:r>
          </a:p>
          <a:p>
            <a:pPr fontAlgn="base"/>
            <a:r>
              <a:rPr lang="en-US" sz="8000" dirty="0">
                <a:solidFill>
                  <a:schemeClr val="tx1"/>
                </a:solidFill>
                <a:latin typeface="Arial" panose="020B0604020202020204" pitchFamily="34" charset="0"/>
                <a:cs typeface="Arial" panose="020B0604020202020204" pitchFamily="34" charset="0"/>
              </a:rPr>
              <a:t>To celebrate</a:t>
            </a:r>
          </a:p>
          <a:p>
            <a:pPr fontAlgn="base"/>
            <a:r>
              <a:rPr lang="en-US" sz="8000" dirty="0">
                <a:solidFill>
                  <a:schemeClr val="tx1"/>
                </a:solidFill>
                <a:latin typeface="Arial" panose="020B0604020202020204" pitchFamily="34" charset="0"/>
                <a:cs typeface="Arial" panose="020B0604020202020204" pitchFamily="34" charset="0"/>
              </a:rPr>
              <a:t>Because they like the taste</a:t>
            </a:r>
          </a:p>
          <a:p>
            <a:pPr fontAlgn="base"/>
            <a:r>
              <a:rPr lang="en-US" sz="8000" dirty="0">
                <a:solidFill>
                  <a:schemeClr val="tx1"/>
                </a:solidFill>
                <a:latin typeface="Arial" panose="020B0604020202020204" pitchFamily="34" charset="0"/>
                <a:cs typeface="Arial" panose="020B0604020202020204" pitchFamily="34" charset="0"/>
              </a:rPr>
              <a:t>Because they like how it feels to drink/get drunk</a:t>
            </a:r>
          </a:p>
          <a:p>
            <a:pPr fontAlgn="base"/>
            <a:r>
              <a:rPr lang="en-US" sz="8000" dirty="0">
                <a:solidFill>
                  <a:schemeClr val="tx1"/>
                </a:solidFill>
                <a:latin typeface="Arial" panose="020B0604020202020204" pitchFamily="34" charset="0"/>
                <a:cs typeface="Arial" panose="020B0604020202020204" pitchFamily="34" charset="0"/>
              </a:rPr>
              <a:t>To reduce anxiety or tension</a:t>
            </a:r>
          </a:p>
          <a:p>
            <a:pPr fontAlgn="base"/>
            <a:r>
              <a:rPr lang="en-US" sz="8000" dirty="0">
                <a:solidFill>
                  <a:schemeClr val="tx1"/>
                </a:solidFill>
                <a:latin typeface="Arial" panose="020B0604020202020204" pitchFamily="34" charset="0"/>
                <a:cs typeface="Arial" panose="020B0604020202020204" pitchFamily="34" charset="0"/>
              </a:rPr>
              <a:t>To reduce depression or emotional pain</a:t>
            </a:r>
          </a:p>
          <a:p>
            <a:pPr fontAlgn="base"/>
            <a:r>
              <a:rPr lang="en-US" sz="8000" dirty="0">
                <a:solidFill>
                  <a:schemeClr val="tx1"/>
                </a:solidFill>
                <a:latin typeface="Arial" panose="020B0604020202020204" pitchFamily="34" charset="0"/>
                <a:cs typeface="Arial" panose="020B0604020202020204" pitchFamily="34" charset="0"/>
              </a:rPr>
              <a:t>To feel more socially relaxed or more sexual</a:t>
            </a:r>
          </a:p>
          <a:p>
            <a:pPr marL="0" indent="0">
              <a:lnSpc>
                <a:spcPct val="120000"/>
              </a:lnSpc>
              <a:buNone/>
            </a:pPr>
            <a:r>
              <a:rPr lang="en-US" sz="8000" dirty="0">
                <a:solidFill>
                  <a:schemeClr val="tx1"/>
                </a:solidFill>
                <a:latin typeface="Arial" panose="020B0604020202020204" pitchFamily="34" charset="0"/>
                <a:cs typeface="Arial" panose="020B0604020202020204" pitchFamily="34" charset="0"/>
              </a:rPr>
              <a:t>Not surprisingly, no one says they want to drink because they like throwing up, getting arrested or winding up in the emergency room. What people enjoy about drinking is what happens within the first few drinks. Of course, many people use alcohol safely without major issues. But others drink in ways that cause negative consequences, either in the short term or to their long-term health. So if you choose to drink, know the risks. Think about how many times things happen that you DON'T like and ask yourself what you can do to make safer choices. Read on for some tips about how to do that.</a:t>
            </a:r>
          </a:p>
          <a:p>
            <a:endParaRPr lang="en-US" dirty="0"/>
          </a:p>
        </p:txBody>
      </p:sp>
    </p:spTree>
    <p:extLst>
      <p:ext uri="{BB962C8B-B14F-4D97-AF65-F5344CB8AC3E}">
        <p14:creationId xmlns:p14="http://schemas.microsoft.com/office/powerpoint/2010/main" val="17596219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766D1-4508-2A45-BE88-2EE94F913B0A}"/>
              </a:ext>
            </a:extLst>
          </p:cNvPr>
          <p:cNvSpPr>
            <a:spLocks noGrp="1"/>
          </p:cNvSpPr>
          <p:nvPr>
            <p:ph type="title"/>
          </p:nvPr>
        </p:nvSpPr>
        <p:spPr>
          <a:xfrm>
            <a:off x="685801" y="0"/>
            <a:ext cx="10131425" cy="1456267"/>
          </a:xfrm>
        </p:spPr>
        <p:txBody>
          <a:bodyPr>
            <a:normAutofit/>
          </a:bodyPr>
          <a:lstStyle/>
          <a:p>
            <a:r>
              <a:rPr lang="en-US" sz="3200" dirty="0">
                <a:solidFill>
                  <a:schemeClr val="tx1"/>
                </a:solidFill>
                <a:latin typeface="Arial" panose="020B0604020202020204" pitchFamily="34" charset="0"/>
                <a:cs typeface="Arial" panose="020B0604020202020204" pitchFamily="34" charset="0"/>
              </a:rPr>
              <a:t>Alcohol: Short Term Risks</a:t>
            </a:r>
          </a:p>
        </p:txBody>
      </p:sp>
      <p:sp>
        <p:nvSpPr>
          <p:cNvPr id="3" name="Content Placeholder 2">
            <a:extLst>
              <a:ext uri="{FF2B5EF4-FFF2-40B4-BE49-F238E27FC236}">
                <a16:creationId xmlns:a16="http://schemas.microsoft.com/office/drawing/2014/main" id="{9B0BE94E-4421-F746-AB49-29AF11A6630F}"/>
              </a:ext>
            </a:extLst>
          </p:cNvPr>
          <p:cNvSpPr>
            <a:spLocks noGrp="1"/>
          </p:cNvSpPr>
          <p:nvPr>
            <p:ph idx="1"/>
          </p:nvPr>
        </p:nvSpPr>
        <p:spPr>
          <a:xfrm>
            <a:off x="685801" y="1113692"/>
            <a:ext cx="9636368" cy="5246076"/>
          </a:xfrm>
        </p:spPr>
        <p:txBody>
          <a:bodyPr>
            <a:normAutofit fontScale="25000" lnSpcReduction="20000"/>
          </a:bodyPr>
          <a:lstStyle/>
          <a:p>
            <a:r>
              <a:rPr lang="en-US" sz="9600" i="1" dirty="0">
                <a:solidFill>
                  <a:schemeClr val="tx1"/>
                </a:solidFill>
                <a:latin typeface="Arial" panose="020B0604020202020204" pitchFamily="34" charset="0"/>
                <a:cs typeface="Arial" panose="020B0604020202020204" pitchFamily="34" charset="0"/>
              </a:rPr>
              <a:t>FACT: </a:t>
            </a:r>
            <a:r>
              <a:rPr lang="en-US" sz="9600" dirty="0">
                <a:solidFill>
                  <a:schemeClr val="tx1"/>
                </a:solidFill>
                <a:latin typeface="Arial" panose="020B0604020202020204" pitchFamily="34" charset="0"/>
                <a:cs typeface="Arial" panose="020B0604020202020204" pitchFamily="34" charset="0"/>
              </a:rPr>
              <a:t>Many college students say they had unplanned sex because of drinking or that they had sex they wouldn't have had if they'd been sober.</a:t>
            </a:r>
          </a:p>
          <a:p>
            <a:r>
              <a:rPr lang="en-US" sz="9600" i="1" dirty="0">
                <a:solidFill>
                  <a:schemeClr val="tx1"/>
                </a:solidFill>
                <a:latin typeface="Arial" panose="020B0604020202020204" pitchFamily="34" charset="0"/>
                <a:cs typeface="Arial" panose="020B0604020202020204" pitchFamily="34" charset="0"/>
              </a:rPr>
              <a:t>WHY SHOULD YOU CARE? </a:t>
            </a:r>
            <a:r>
              <a:rPr lang="en-US" sz="9600" dirty="0">
                <a:solidFill>
                  <a:schemeClr val="tx1"/>
                </a:solidFill>
                <a:latin typeface="Arial" panose="020B0604020202020204" pitchFamily="34" charset="0"/>
                <a:cs typeface="Arial" panose="020B0604020202020204" pitchFamily="34" charset="0"/>
              </a:rPr>
              <a:t>Planned sex can be fun and meaningful, but unplanned sex is usually neither. Unplanned sex can lead to STIs, pregnancy, embarrassment, regrets, emotional trauma and social consequences. Not exactly a turn on!</a:t>
            </a:r>
          </a:p>
          <a:p>
            <a:r>
              <a:rPr lang="en-US" sz="9600" i="1" dirty="0">
                <a:solidFill>
                  <a:schemeClr val="tx1"/>
                </a:solidFill>
                <a:latin typeface="Arial" panose="020B0604020202020204" pitchFamily="34" charset="0"/>
                <a:cs typeface="Arial" panose="020B0604020202020204" pitchFamily="34" charset="0"/>
              </a:rPr>
              <a:t>FACT: </a:t>
            </a:r>
            <a:r>
              <a:rPr lang="en-US" sz="9600" dirty="0">
                <a:solidFill>
                  <a:schemeClr val="tx1"/>
                </a:solidFill>
                <a:latin typeface="Arial" panose="020B0604020202020204" pitchFamily="34" charset="0"/>
                <a:cs typeface="Arial" panose="020B0604020202020204" pitchFamily="34" charset="0"/>
              </a:rPr>
              <a:t>Alcohol is involved in the majority of campus rapes.</a:t>
            </a:r>
          </a:p>
          <a:p>
            <a:r>
              <a:rPr lang="en-US" sz="9600" i="1" dirty="0">
                <a:solidFill>
                  <a:schemeClr val="tx1"/>
                </a:solidFill>
                <a:latin typeface="Arial" panose="020B0604020202020204" pitchFamily="34" charset="0"/>
                <a:cs typeface="Arial" panose="020B0604020202020204" pitchFamily="34" charset="0"/>
              </a:rPr>
              <a:t>WHY SHOULD YOU CARE? </a:t>
            </a:r>
            <a:r>
              <a:rPr lang="en-US" sz="9600" dirty="0">
                <a:solidFill>
                  <a:schemeClr val="tx1"/>
                </a:solidFill>
                <a:latin typeface="Arial" panose="020B0604020202020204" pitchFamily="34" charset="0"/>
                <a:cs typeface="Arial" panose="020B0604020202020204" pitchFamily="34" charset="0"/>
              </a:rPr>
              <a:t>Being drunk makes it more likely you could pressure, manipulate or force someone into having sex when they don't want to. This hurts the other person and could get you in trouble with the law and your school. Being drunk makes it more likely you could be pressured, manipulated or forced into having sex when you don't want to. This hurts you.</a:t>
            </a:r>
          </a:p>
          <a:p>
            <a:pPr marL="0" indent="0">
              <a:buNone/>
            </a:pPr>
            <a:endParaRPr lang="en-US" dirty="0"/>
          </a:p>
        </p:txBody>
      </p:sp>
    </p:spTree>
    <p:extLst>
      <p:ext uri="{BB962C8B-B14F-4D97-AF65-F5344CB8AC3E}">
        <p14:creationId xmlns:p14="http://schemas.microsoft.com/office/powerpoint/2010/main" val="10387892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16EDA-B609-9C42-8618-12334C1E0EB1}"/>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Alcohol: Short Term Risks, Cont.</a:t>
            </a:r>
          </a:p>
        </p:txBody>
      </p:sp>
      <p:sp>
        <p:nvSpPr>
          <p:cNvPr id="3" name="Content Placeholder 2">
            <a:extLst>
              <a:ext uri="{FF2B5EF4-FFF2-40B4-BE49-F238E27FC236}">
                <a16:creationId xmlns:a16="http://schemas.microsoft.com/office/drawing/2014/main" id="{6993BACA-EA0E-714D-8BE1-C8CEE7F41E59}"/>
              </a:ext>
            </a:extLst>
          </p:cNvPr>
          <p:cNvSpPr>
            <a:spLocks noGrp="1"/>
          </p:cNvSpPr>
          <p:nvPr>
            <p:ph idx="1"/>
          </p:nvPr>
        </p:nvSpPr>
        <p:spPr>
          <a:xfrm>
            <a:off x="677333" y="1324708"/>
            <a:ext cx="10102035" cy="5210907"/>
          </a:xfrm>
        </p:spPr>
        <p:txBody>
          <a:bodyPr>
            <a:normAutofit fontScale="92500" lnSpcReduction="10000"/>
          </a:bodyPr>
          <a:lstStyle/>
          <a:p>
            <a:endParaRPr lang="en-US" i="1" dirty="0">
              <a:solidFill>
                <a:schemeClr val="tx1"/>
              </a:solidFill>
              <a:latin typeface="Arial" panose="020B0604020202020204" pitchFamily="34" charset="0"/>
              <a:cs typeface="Arial" panose="020B0604020202020204" pitchFamily="34" charset="0"/>
            </a:endParaRPr>
          </a:p>
          <a:p>
            <a:r>
              <a:rPr lang="en-US" i="1" dirty="0">
                <a:solidFill>
                  <a:schemeClr val="tx1"/>
                </a:solidFill>
                <a:latin typeface="Arial" panose="020B0604020202020204" pitchFamily="34" charset="0"/>
                <a:cs typeface="Arial" panose="020B0604020202020204" pitchFamily="34" charset="0"/>
              </a:rPr>
              <a:t>FACT: </a:t>
            </a:r>
            <a:r>
              <a:rPr lang="en-US" dirty="0">
                <a:solidFill>
                  <a:schemeClr val="tx1"/>
                </a:solidFill>
                <a:latin typeface="Arial" panose="020B0604020202020204" pitchFamily="34" charset="0"/>
                <a:cs typeface="Arial" panose="020B0604020202020204" pitchFamily="34" charset="0"/>
              </a:rPr>
              <a:t>Alcohol makes some drinkers violent, leading to fights, destruction of property, verbal conflict and other problems.</a:t>
            </a:r>
          </a:p>
          <a:p>
            <a:r>
              <a:rPr lang="en-US" i="1" dirty="0">
                <a:solidFill>
                  <a:schemeClr val="tx1"/>
                </a:solidFill>
                <a:latin typeface="Arial" panose="020B0604020202020204" pitchFamily="34" charset="0"/>
                <a:cs typeface="Arial" panose="020B0604020202020204" pitchFamily="34" charset="0"/>
              </a:rPr>
              <a:t>WHY SHOULD YOU CARE? </a:t>
            </a:r>
            <a:r>
              <a:rPr lang="en-US" dirty="0">
                <a:solidFill>
                  <a:schemeClr val="tx1"/>
                </a:solidFill>
                <a:latin typeface="Arial" panose="020B0604020202020204" pitchFamily="34" charset="0"/>
                <a:cs typeface="Arial" panose="020B0604020202020204" pitchFamily="34" charset="0"/>
              </a:rPr>
              <a:t>You could get kicked out of your dorm, kicked out of school, suspended or arrested. You might hurt someone or yourself. You could damage your social relationships and become known as someone who can't control their temper.</a:t>
            </a:r>
          </a:p>
          <a:p>
            <a:r>
              <a:rPr lang="en-US" i="1" dirty="0">
                <a:solidFill>
                  <a:schemeClr val="tx1"/>
                </a:solidFill>
                <a:latin typeface="Arial" panose="020B0604020202020204" pitchFamily="34" charset="0"/>
                <a:cs typeface="Arial" panose="020B0604020202020204" pitchFamily="34" charset="0"/>
              </a:rPr>
              <a:t>FACT:</a:t>
            </a:r>
            <a:r>
              <a:rPr lang="en-US" dirty="0">
                <a:solidFill>
                  <a:schemeClr val="tx1"/>
                </a:solidFill>
                <a:latin typeface="Arial" panose="020B0604020202020204" pitchFamily="34" charset="0"/>
                <a:cs typeface="Arial" panose="020B0604020202020204" pitchFamily="34" charset="0"/>
              </a:rPr>
              <a:t> Heavy drinkers consistently have lower grades.</a:t>
            </a:r>
          </a:p>
          <a:p>
            <a:r>
              <a:rPr lang="en-US" i="1" dirty="0">
                <a:solidFill>
                  <a:schemeClr val="tx1"/>
                </a:solidFill>
                <a:latin typeface="Arial" panose="020B0604020202020204" pitchFamily="34" charset="0"/>
                <a:cs typeface="Arial" panose="020B0604020202020204" pitchFamily="34" charset="0"/>
              </a:rPr>
              <a:t>WHY SHOULD YOU CARE? </a:t>
            </a:r>
            <a:r>
              <a:rPr lang="en-US" dirty="0">
                <a:solidFill>
                  <a:schemeClr val="tx1"/>
                </a:solidFill>
                <a:latin typeface="Arial" panose="020B0604020202020204" pitchFamily="34" charset="0"/>
                <a:cs typeface="Arial" panose="020B0604020202020204" pitchFamily="34" charset="0"/>
              </a:rPr>
              <a:t>Even though part of college life is having fun, it's also about learning and preparing for the future. It's not fun being on academic probation or, worse, flunking out.</a:t>
            </a:r>
          </a:p>
          <a:p>
            <a:r>
              <a:rPr lang="en-US" i="1" dirty="0">
                <a:solidFill>
                  <a:schemeClr val="tx1"/>
                </a:solidFill>
                <a:latin typeface="Arial" panose="020B0604020202020204" pitchFamily="34" charset="0"/>
                <a:cs typeface="Arial" panose="020B0604020202020204" pitchFamily="34" charset="0"/>
              </a:rPr>
              <a:t>FACT:</a:t>
            </a:r>
            <a:r>
              <a:rPr lang="en-US" dirty="0">
                <a:solidFill>
                  <a:schemeClr val="tx1"/>
                </a:solidFill>
                <a:latin typeface="Arial" panose="020B0604020202020204" pitchFamily="34" charset="0"/>
                <a:cs typeface="Arial" panose="020B0604020202020204" pitchFamily="34" charset="0"/>
              </a:rPr>
              <a:t> Just one night of heavy drinking can impair your ability to think abstractly and grasp difficult concepts for up to a month!</a:t>
            </a:r>
          </a:p>
          <a:p>
            <a:r>
              <a:rPr lang="en-US" i="1" dirty="0">
                <a:solidFill>
                  <a:schemeClr val="tx1"/>
                </a:solidFill>
                <a:latin typeface="Arial" panose="020B0604020202020204" pitchFamily="34" charset="0"/>
                <a:cs typeface="Arial" panose="020B0604020202020204" pitchFamily="34" charset="0"/>
              </a:rPr>
              <a:t>WHY SHOULD YOU CARE?</a:t>
            </a:r>
            <a:r>
              <a:rPr lang="en-US" dirty="0">
                <a:solidFill>
                  <a:schemeClr val="tx1"/>
                </a:solidFill>
                <a:latin typeface="Arial" panose="020B0604020202020204" pitchFamily="34" charset="0"/>
                <a:cs typeface="Arial" panose="020B0604020202020204" pitchFamily="34" charset="0"/>
              </a:rPr>
              <a:t> Got a big exam in a few days? You want to be ready to do your best, not stack the cards against yourself so you might do badly. Heavy drinking impairs your ability to think, and how can you do well in school if you can't think straight?</a:t>
            </a:r>
          </a:p>
          <a:p>
            <a:r>
              <a:rPr lang="en-US" i="1" dirty="0">
                <a:solidFill>
                  <a:schemeClr val="tx1"/>
                </a:solidFill>
                <a:latin typeface="Arial" panose="020B0604020202020204" pitchFamily="34" charset="0"/>
                <a:cs typeface="Arial" panose="020B0604020202020204" pitchFamily="34" charset="0"/>
              </a:rPr>
              <a:t>FACT: </a:t>
            </a:r>
            <a:r>
              <a:rPr lang="en-US" dirty="0">
                <a:solidFill>
                  <a:schemeClr val="tx1"/>
                </a:solidFill>
                <a:latin typeface="Arial" panose="020B0604020202020204" pitchFamily="34" charset="0"/>
                <a:cs typeface="Arial" panose="020B0604020202020204" pitchFamily="34" charset="0"/>
              </a:rPr>
              <a:t>Drinking impairs your ability to drive.</a:t>
            </a:r>
          </a:p>
          <a:p>
            <a:r>
              <a:rPr lang="en-US" i="1" dirty="0">
                <a:solidFill>
                  <a:schemeClr val="tx1"/>
                </a:solidFill>
                <a:latin typeface="Arial" panose="020B0604020202020204" pitchFamily="34" charset="0"/>
                <a:cs typeface="Arial" panose="020B0604020202020204" pitchFamily="34" charset="0"/>
              </a:rPr>
              <a:t>WHY SHOULD YOU CARE? </a:t>
            </a:r>
            <a:r>
              <a:rPr lang="en-US" dirty="0">
                <a:solidFill>
                  <a:schemeClr val="tx1"/>
                </a:solidFill>
                <a:latin typeface="Arial" panose="020B0604020202020204" pitchFamily="34" charset="0"/>
                <a:cs typeface="Arial" panose="020B0604020202020204" pitchFamily="34" charset="0"/>
              </a:rPr>
              <a:t>If you're drinking and driving or riding with a driver who has been drinking, you could get in legal trouble, crash your car, get hurt or killed or hurt or kill someone else.</a:t>
            </a:r>
          </a:p>
          <a:p>
            <a:endParaRPr lang="en-US" dirty="0"/>
          </a:p>
        </p:txBody>
      </p:sp>
    </p:spTree>
    <p:extLst>
      <p:ext uri="{BB962C8B-B14F-4D97-AF65-F5344CB8AC3E}">
        <p14:creationId xmlns:p14="http://schemas.microsoft.com/office/powerpoint/2010/main" val="426743936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28823-0617-0343-9E20-925AC25063B7}"/>
              </a:ext>
            </a:extLst>
          </p:cNvPr>
          <p:cNvSpPr>
            <a:spLocks noGrp="1"/>
          </p:cNvSpPr>
          <p:nvPr>
            <p:ph type="title"/>
          </p:nvPr>
        </p:nvSpPr>
        <p:spPr>
          <a:xfrm>
            <a:off x="838200" y="149239"/>
            <a:ext cx="10515600" cy="1325563"/>
          </a:xfrm>
        </p:spPr>
        <p:txBody>
          <a:bodyPr/>
          <a:lstStyle/>
          <a:p>
            <a:r>
              <a:rPr lang="en-US" dirty="0">
                <a:solidFill>
                  <a:schemeClr val="tx1"/>
                </a:solidFill>
                <a:latin typeface="Arial" panose="020B0604020202020204" pitchFamily="34" charset="0"/>
                <a:cs typeface="Arial" panose="020B0604020202020204" pitchFamily="34" charset="0"/>
              </a:rPr>
              <a:t>Alcohol and Drugs: A Dangerous Mix</a:t>
            </a:r>
          </a:p>
        </p:txBody>
      </p:sp>
      <p:sp>
        <p:nvSpPr>
          <p:cNvPr id="3" name="Content Placeholder 2">
            <a:extLst>
              <a:ext uri="{FF2B5EF4-FFF2-40B4-BE49-F238E27FC236}">
                <a16:creationId xmlns:a16="http://schemas.microsoft.com/office/drawing/2014/main" id="{32876E44-CB78-0B41-9872-5307D82D6A6D}"/>
              </a:ext>
            </a:extLst>
          </p:cNvPr>
          <p:cNvSpPr>
            <a:spLocks noGrp="1"/>
          </p:cNvSpPr>
          <p:nvPr>
            <p:ph idx="1"/>
          </p:nvPr>
        </p:nvSpPr>
        <p:spPr>
          <a:xfrm>
            <a:off x="838200" y="912095"/>
            <a:ext cx="10131425" cy="3649133"/>
          </a:xfrm>
        </p:spPr>
        <p:txBody>
          <a:bodyPr>
            <a:normAutofit fontScale="25000" lnSpcReduction="20000"/>
          </a:bodyPr>
          <a:lstStyle/>
          <a:p>
            <a:pPr marL="0" indent="0">
              <a:buNone/>
            </a:pPr>
            <a:r>
              <a:rPr lang="en-US" sz="9600" dirty="0">
                <a:solidFill>
                  <a:schemeClr val="tx1"/>
                </a:solidFill>
                <a:latin typeface="Arial" panose="020B0604020202020204" pitchFamily="34" charset="0"/>
                <a:cs typeface="Arial" panose="020B0604020202020204" pitchFamily="34" charset="0"/>
              </a:rPr>
              <a:t>Is it dangerous to use other drugs while drinking alcohol? It can be. Read on for more info ...</a:t>
            </a:r>
          </a:p>
          <a:p>
            <a:pPr>
              <a:lnSpc>
                <a:spcPct val="120000"/>
              </a:lnSpc>
            </a:pPr>
            <a:r>
              <a:rPr lang="en-US" sz="9600" dirty="0">
                <a:solidFill>
                  <a:schemeClr val="tx1"/>
                </a:solidFill>
                <a:latin typeface="Arial" panose="020B0604020202020204" pitchFamily="34" charset="0"/>
                <a:cs typeface="Arial" panose="020B0604020202020204" pitchFamily="34" charset="0"/>
              </a:rPr>
              <a:t>POT: Using alcohol with pot can greatly impair your ability to drive. Because pot suppresses the gag reflex, you may not be able to throw up alcohol when your body needs to, which can result in alcohol poisoning. The alcohol-and-pot combo can make you more drunk and high than you intended, which can be scary. It can also result in nausea.</a:t>
            </a:r>
          </a:p>
          <a:p>
            <a:pPr>
              <a:lnSpc>
                <a:spcPct val="120000"/>
              </a:lnSpc>
            </a:pPr>
            <a:r>
              <a:rPr lang="en-US" sz="9600" dirty="0">
                <a:solidFill>
                  <a:schemeClr val="tx1"/>
                </a:solidFill>
                <a:latin typeface="Arial" panose="020B0604020202020204" pitchFamily="34" charset="0"/>
                <a:cs typeface="Arial" panose="020B0604020202020204" pitchFamily="34" charset="0"/>
              </a:rPr>
              <a:t>SEDATIVES: Using alcohol with sedatives like GHB, Rohypnol, Ketamine, barbiturates, tranquilizers or sleeping pills will increase the sedative effects of both, which can slow down your central nervous system enough to cause you to black out, go into a coma or even die. Sedatives like GHB and Rohypnol have been used as date rape drugs because of this dangerous combination. Using sedatives with alcohol can also cause nausea and vomiting.</a:t>
            </a:r>
          </a:p>
          <a:p>
            <a:endParaRPr lang="en-US" dirty="0"/>
          </a:p>
        </p:txBody>
      </p:sp>
    </p:spTree>
    <p:extLst>
      <p:ext uri="{BB962C8B-B14F-4D97-AF65-F5344CB8AC3E}">
        <p14:creationId xmlns:p14="http://schemas.microsoft.com/office/powerpoint/2010/main" val="9310614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B7E70-7C7B-B94B-8B13-EBE22ACD9065}"/>
              </a:ext>
            </a:extLst>
          </p:cNvPr>
          <p:cNvSpPr>
            <a:spLocks noGrp="1"/>
          </p:cNvSpPr>
          <p:nvPr>
            <p:ph type="title"/>
          </p:nvPr>
        </p:nvSpPr>
        <p:spPr>
          <a:xfrm>
            <a:off x="838200" y="322187"/>
            <a:ext cx="10515600" cy="1325563"/>
          </a:xfrm>
        </p:spPr>
        <p:txBody>
          <a:bodyPr>
            <a:normAutofit/>
          </a:bodyPr>
          <a:lstStyle/>
          <a:p>
            <a:r>
              <a:rPr lang="en-US" sz="4000" dirty="0">
                <a:solidFill>
                  <a:schemeClr val="tx1"/>
                </a:solidFill>
                <a:latin typeface="Arial" panose="020B0604020202020204" pitchFamily="34" charset="0"/>
                <a:cs typeface="Arial" panose="020B0604020202020204" pitchFamily="34" charset="0"/>
              </a:rPr>
              <a:t>Alcohol and Drugs: A Dangerous Mix, Cont.</a:t>
            </a:r>
          </a:p>
        </p:txBody>
      </p:sp>
      <p:sp>
        <p:nvSpPr>
          <p:cNvPr id="3" name="Content Placeholder 2">
            <a:extLst>
              <a:ext uri="{FF2B5EF4-FFF2-40B4-BE49-F238E27FC236}">
                <a16:creationId xmlns:a16="http://schemas.microsoft.com/office/drawing/2014/main" id="{8F883D4F-8825-2C46-B9BE-00607CE8BB63}"/>
              </a:ext>
            </a:extLst>
          </p:cNvPr>
          <p:cNvSpPr>
            <a:spLocks noGrp="1"/>
          </p:cNvSpPr>
          <p:nvPr>
            <p:ph idx="1"/>
          </p:nvPr>
        </p:nvSpPr>
        <p:spPr>
          <a:xfrm>
            <a:off x="838200" y="1168401"/>
            <a:ext cx="10515600" cy="4351338"/>
          </a:xfrm>
        </p:spPr>
        <p:txBody>
          <a:bodyPr>
            <a:normAutofit fontScale="25000" lnSpcReduction="20000"/>
          </a:bodyPr>
          <a:lstStyle/>
          <a:p>
            <a:pPr>
              <a:lnSpc>
                <a:spcPct val="120000"/>
              </a:lnSpc>
            </a:pPr>
            <a:r>
              <a:rPr lang="en-US" sz="8800" dirty="0">
                <a:solidFill>
                  <a:schemeClr val="tx1"/>
                </a:solidFill>
                <a:latin typeface="Arial" panose="020B0604020202020204" pitchFamily="34" charset="0"/>
                <a:cs typeface="Arial" panose="020B0604020202020204" pitchFamily="34" charset="0"/>
              </a:rPr>
              <a:t>OPIATES: Using alcohol with drugs such as heroin, codeine or Darvon slows down the central nervous system and can cause your breathing to stop, coma and even death.</a:t>
            </a:r>
          </a:p>
          <a:p>
            <a:pPr>
              <a:lnSpc>
                <a:spcPct val="120000"/>
              </a:lnSpc>
            </a:pPr>
            <a:r>
              <a:rPr lang="en-US" sz="8800" dirty="0">
                <a:solidFill>
                  <a:schemeClr val="tx1"/>
                </a:solidFill>
                <a:latin typeface="Arial" panose="020B0604020202020204" pitchFamily="34" charset="0"/>
                <a:cs typeface="Arial" panose="020B0604020202020204" pitchFamily="34" charset="0"/>
              </a:rPr>
              <a:t>PRESCRIPTION DRUGS: Many medications interact harmfully with alcohol. When you drink alcohol and take medicines that depress the central nervous system, such as sleeping pills, antihistamines, antidepressants, anti-anxiety drugs and some painkillers, you could stop breathing, go into a coma or even die. In addition, medicines for certain disorders, including diabetes, high blood pressure and heart disease, can have harmful interactions with alcohol. Using alcohol with some prescribed drug or over-the-counter drugs may cause liver damage. Heavy drinking (more than 2 drinks a day on a regular basis), especially combined with not eating enough and taking medications, can be especially damaging to the liver. Also, because alcohol is a depressant, it may counteract some of the benefits of antidepressant medications. Call your pharmacist to ask about using alcohol with any prescribed drug or over-the-counter medication.</a:t>
            </a:r>
          </a:p>
          <a:p>
            <a:endParaRPr lang="en-US" dirty="0"/>
          </a:p>
        </p:txBody>
      </p:sp>
    </p:spTree>
    <p:extLst>
      <p:ext uri="{BB962C8B-B14F-4D97-AF65-F5344CB8AC3E}">
        <p14:creationId xmlns:p14="http://schemas.microsoft.com/office/powerpoint/2010/main" val="19497450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0B0D5-643F-704F-8047-BA933379F65E}"/>
              </a:ext>
            </a:extLst>
          </p:cNvPr>
          <p:cNvSpPr>
            <a:spLocks noGrp="1"/>
          </p:cNvSpPr>
          <p:nvPr>
            <p:ph type="title"/>
          </p:nvPr>
        </p:nvSpPr>
        <p:spPr>
          <a:xfrm>
            <a:off x="725659" y="590549"/>
            <a:ext cx="10515600" cy="1325563"/>
          </a:xfrm>
        </p:spPr>
        <p:txBody>
          <a:bodyPr/>
          <a:lstStyle/>
          <a:p>
            <a:r>
              <a:rPr lang="en-US" dirty="0">
                <a:solidFill>
                  <a:schemeClr val="tx1"/>
                </a:solidFill>
                <a:latin typeface="Arial" panose="020B0604020202020204" pitchFamily="34" charset="0"/>
                <a:cs typeface="Arial" panose="020B0604020202020204" pitchFamily="34" charset="0"/>
              </a:rPr>
              <a:t>Do You Have a Problem With Alcohol?</a:t>
            </a:r>
          </a:p>
        </p:txBody>
      </p:sp>
      <p:sp>
        <p:nvSpPr>
          <p:cNvPr id="3" name="Content Placeholder 2">
            <a:extLst>
              <a:ext uri="{FF2B5EF4-FFF2-40B4-BE49-F238E27FC236}">
                <a16:creationId xmlns:a16="http://schemas.microsoft.com/office/drawing/2014/main" id="{2553AE46-ADF4-7B46-9180-EDF5BBFD3EA2}"/>
              </a:ext>
            </a:extLst>
          </p:cNvPr>
          <p:cNvSpPr>
            <a:spLocks noGrp="1"/>
          </p:cNvSpPr>
          <p:nvPr>
            <p:ph idx="1"/>
          </p:nvPr>
        </p:nvSpPr>
        <p:spPr>
          <a:xfrm>
            <a:off x="838200" y="1253331"/>
            <a:ext cx="10515600" cy="4351338"/>
          </a:xfrm>
        </p:spPr>
        <p:txBody>
          <a:bodyPr>
            <a:normAutofit/>
          </a:bodyPr>
          <a:lstStyle/>
          <a:p>
            <a:endParaRPr lang="en-US" sz="3200" dirty="0">
              <a:solidFill>
                <a:schemeClr val="tx1"/>
              </a:solidFill>
              <a:latin typeface="Arial" panose="020B0604020202020204" pitchFamily="34" charset="0"/>
              <a:cs typeface="Arial" panose="020B0604020202020204" pitchFamily="34" charset="0"/>
            </a:endParaRPr>
          </a:p>
          <a:p>
            <a:pPr marL="0" indent="0">
              <a:buNone/>
            </a:pPr>
            <a:r>
              <a:rPr lang="en-US" sz="3200" dirty="0">
                <a:solidFill>
                  <a:schemeClr val="tx1"/>
                </a:solidFill>
                <a:latin typeface="Arial" panose="020B0604020202020204" pitchFamily="34" charset="0"/>
                <a:cs typeface="Arial" panose="020B0604020202020204" pitchFamily="34" charset="0"/>
              </a:rPr>
              <a:t>It can be hard to judge whether your alcohol use is "normal" or problematic, especially if your friends seem to drink as much or more than you do. Here are some ways to figure out if you have a drinking problem.</a:t>
            </a:r>
          </a:p>
          <a:p>
            <a:endParaRPr lang="en-US" sz="3600" dirty="0"/>
          </a:p>
        </p:txBody>
      </p:sp>
    </p:spTree>
    <p:extLst>
      <p:ext uri="{BB962C8B-B14F-4D97-AF65-F5344CB8AC3E}">
        <p14:creationId xmlns:p14="http://schemas.microsoft.com/office/powerpoint/2010/main" val="8455200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1C777-0980-2244-9D68-C47257C5815F}"/>
              </a:ext>
            </a:extLst>
          </p:cNvPr>
          <p:cNvSpPr>
            <a:spLocks noGrp="1"/>
          </p:cNvSpPr>
          <p:nvPr>
            <p:ph type="title"/>
          </p:nvPr>
        </p:nvSpPr>
        <p:spPr>
          <a:xfrm>
            <a:off x="838200" y="179388"/>
            <a:ext cx="10515600" cy="1325563"/>
          </a:xfrm>
        </p:spPr>
        <p:txBody>
          <a:bodyPr>
            <a:normAutofit/>
          </a:bodyPr>
          <a:lstStyle/>
          <a:p>
            <a:r>
              <a:rPr lang="en-US" sz="4000" dirty="0">
                <a:solidFill>
                  <a:schemeClr val="tx1"/>
                </a:solidFill>
                <a:latin typeface="Arial" panose="020B0604020202020204" pitchFamily="34" charset="0"/>
                <a:cs typeface="Arial" panose="020B0604020202020204" pitchFamily="34" charset="0"/>
              </a:rPr>
              <a:t>Do You Have a Problem With Alcohol: Cont.</a:t>
            </a:r>
          </a:p>
        </p:txBody>
      </p:sp>
      <p:sp>
        <p:nvSpPr>
          <p:cNvPr id="3" name="Content Placeholder 2">
            <a:extLst>
              <a:ext uri="{FF2B5EF4-FFF2-40B4-BE49-F238E27FC236}">
                <a16:creationId xmlns:a16="http://schemas.microsoft.com/office/drawing/2014/main" id="{3F2FD409-E540-BF4F-906B-26EE84ED55C5}"/>
              </a:ext>
            </a:extLst>
          </p:cNvPr>
          <p:cNvSpPr>
            <a:spLocks noGrp="1"/>
          </p:cNvSpPr>
          <p:nvPr>
            <p:ph idx="1"/>
          </p:nvPr>
        </p:nvSpPr>
        <p:spPr>
          <a:xfrm>
            <a:off x="838200" y="1098587"/>
            <a:ext cx="10515600" cy="4351338"/>
          </a:xfrm>
        </p:spPr>
        <p:txBody>
          <a:bodyPr>
            <a:noAutofit/>
          </a:bodyPr>
          <a:lstStyle/>
          <a:p>
            <a:r>
              <a:rPr lang="en-US" sz="2400" dirty="0">
                <a:solidFill>
                  <a:schemeClr val="tx1"/>
                </a:solidFill>
                <a:latin typeface="Arial" panose="020B0604020202020204" pitchFamily="34" charset="0"/>
                <a:cs typeface="Arial" panose="020B0604020202020204" pitchFamily="34" charset="0"/>
              </a:rPr>
              <a:t>It can be hard to judge whether your alcohol use is "normal" or problematic, especially if your friends seem to drink as much or more than you do. Here are some ways to figure out if you have a drinking problem.</a:t>
            </a:r>
          </a:p>
          <a:p>
            <a:r>
              <a:rPr lang="en-US" sz="2400" dirty="0">
                <a:solidFill>
                  <a:schemeClr val="tx1"/>
                </a:solidFill>
                <a:latin typeface="Arial" panose="020B0604020202020204" pitchFamily="34" charset="0"/>
                <a:cs typeface="Arial" panose="020B0604020202020204" pitchFamily="34" charset="0"/>
              </a:rPr>
              <a:t>ABUSE (alcohol abuse occurs when you use alcohol in ways that cause negative consequences)</a:t>
            </a:r>
          </a:p>
          <a:p>
            <a:r>
              <a:rPr lang="en-US" sz="2400" dirty="0">
                <a:solidFill>
                  <a:schemeClr val="tx1"/>
                </a:solidFill>
                <a:latin typeface="Arial" panose="020B0604020202020204" pitchFamily="34" charset="0"/>
                <a:cs typeface="Arial" panose="020B0604020202020204" pitchFamily="34" charset="0"/>
              </a:rPr>
              <a:t>You usually drink to get drunk.</a:t>
            </a:r>
          </a:p>
          <a:p>
            <a:r>
              <a:rPr lang="en-US" sz="2400" dirty="0">
                <a:solidFill>
                  <a:schemeClr val="tx1"/>
                </a:solidFill>
                <a:latin typeface="Arial" panose="020B0604020202020204" pitchFamily="34" charset="0"/>
                <a:cs typeface="Arial" panose="020B0604020202020204" pitchFamily="34" charset="0"/>
              </a:rPr>
              <a:t>You have a hard time stopping after a couple drinks</a:t>
            </a:r>
          </a:p>
          <a:p>
            <a:r>
              <a:rPr lang="en-US" sz="2400" dirty="0">
                <a:solidFill>
                  <a:schemeClr val="tx1"/>
                </a:solidFill>
                <a:latin typeface="Arial" panose="020B0604020202020204" pitchFamily="34" charset="0"/>
                <a:cs typeface="Arial" panose="020B0604020202020204" pitchFamily="34" charset="0"/>
              </a:rPr>
              <a:t>You have had negative consequences from drinking (e.g., legal issues, health issues, blackouts, unwanted sex, relationship problems, violence, missing class or work, doing poorly in school) but continue drinking in the same ways that have been causing the problems.</a:t>
            </a:r>
          </a:p>
          <a:p>
            <a:r>
              <a:rPr lang="en-US" sz="2400" dirty="0">
                <a:solidFill>
                  <a:schemeClr val="tx1"/>
                </a:solidFill>
                <a:latin typeface="Arial" panose="020B0604020202020204" pitchFamily="34" charset="0"/>
                <a:cs typeface="Arial" panose="020B0604020202020204" pitchFamily="34" charset="0"/>
              </a:rPr>
              <a:t>You almost always have a hangover the day after drinking.</a:t>
            </a:r>
          </a:p>
        </p:txBody>
      </p:sp>
    </p:spTree>
    <p:extLst>
      <p:ext uri="{BB962C8B-B14F-4D97-AF65-F5344CB8AC3E}">
        <p14:creationId xmlns:p14="http://schemas.microsoft.com/office/powerpoint/2010/main" val="1849804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3938D-670C-4D42-8817-37F9DDBDD149}"/>
              </a:ext>
            </a:extLst>
          </p:cNvPr>
          <p:cNvSpPr>
            <a:spLocks noGrp="1"/>
          </p:cNvSpPr>
          <p:nvPr>
            <p:ph type="title"/>
          </p:nvPr>
        </p:nvSpPr>
        <p:spPr>
          <a:xfrm>
            <a:off x="677334" y="0"/>
            <a:ext cx="8596668" cy="1320800"/>
          </a:xfrm>
        </p:spPr>
        <p:txBody>
          <a:bodyPr/>
          <a:lstStyle/>
          <a:p>
            <a:r>
              <a:rPr lang="en-US" dirty="0">
                <a:solidFill>
                  <a:schemeClr val="tx1"/>
                </a:solidFill>
                <a:latin typeface="Arial" panose="020B0604020202020204" pitchFamily="34" charset="0"/>
                <a:cs typeface="Arial" panose="020B0604020202020204" pitchFamily="34" charset="0"/>
              </a:rPr>
              <a:t>Do You Have a Problem With Alcohol, Cont. II</a:t>
            </a:r>
          </a:p>
        </p:txBody>
      </p:sp>
      <p:sp>
        <p:nvSpPr>
          <p:cNvPr id="3" name="Content Placeholder 2">
            <a:extLst>
              <a:ext uri="{FF2B5EF4-FFF2-40B4-BE49-F238E27FC236}">
                <a16:creationId xmlns:a16="http://schemas.microsoft.com/office/drawing/2014/main" id="{80700F5B-CB8B-A346-9AE7-0277BFC8C6B6}"/>
              </a:ext>
            </a:extLst>
          </p:cNvPr>
          <p:cNvSpPr>
            <a:spLocks noGrp="1"/>
          </p:cNvSpPr>
          <p:nvPr>
            <p:ph idx="1"/>
          </p:nvPr>
        </p:nvSpPr>
        <p:spPr>
          <a:xfrm>
            <a:off x="677334" y="1105512"/>
            <a:ext cx="8596668" cy="3880773"/>
          </a:xfrm>
        </p:spPr>
        <p:txBody>
          <a:bodyPr>
            <a:normAutofit fontScale="25000" lnSpcReduction="20000"/>
          </a:bodyPr>
          <a:lstStyle/>
          <a:p>
            <a:r>
              <a:rPr lang="en-US" sz="9600" dirty="0">
                <a:solidFill>
                  <a:schemeClr val="tx1"/>
                </a:solidFill>
                <a:latin typeface="Arial" panose="020B0604020202020204" pitchFamily="34" charset="0"/>
                <a:cs typeface="Arial" panose="020B0604020202020204" pitchFamily="34" charset="0"/>
              </a:rPr>
              <a:t>You have trouble remembering what you did while drinking.</a:t>
            </a:r>
          </a:p>
          <a:p>
            <a:r>
              <a:rPr lang="en-US" sz="9600" dirty="0">
                <a:solidFill>
                  <a:schemeClr val="tx1"/>
                </a:solidFill>
                <a:latin typeface="Arial" panose="020B0604020202020204" pitchFamily="34" charset="0"/>
                <a:cs typeface="Arial" panose="020B0604020202020204" pitchFamily="34" charset="0"/>
              </a:rPr>
              <a:t>You feel guilty about your drinking or regretful about things you have done because of drinking.</a:t>
            </a:r>
          </a:p>
          <a:p>
            <a:r>
              <a:rPr lang="en-US" sz="9600" dirty="0">
                <a:solidFill>
                  <a:schemeClr val="tx1"/>
                </a:solidFill>
                <a:latin typeface="Arial" panose="020B0604020202020204" pitchFamily="34" charset="0"/>
                <a:cs typeface="Arial" panose="020B0604020202020204" pitchFamily="34" charset="0"/>
              </a:rPr>
              <a:t>Others have expressed concern or annoyance about your drinking.</a:t>
            </a:r>
          </a:p>
          <a:p>
            <a:r>
              <a:rPr lang="en-US" sz="9600" dirty="0">
                <a:solidFill>
                  <a:schemeClr val="tx1"/>
                </a:solidFill>
                <a:latin typeface="Arial" panose="020B0604020202020204" pitchFamily="34" charset="0"/>
                <a:cs typeface="Arial" panose="020B0604020202020204" pitchFamily="34" charset="0"/>
              </a:rPr>
              <a:t>You often drink alone or "sneak" drinks.</a:t>
            </a:r>
          </a:p>
          <a:p>
            <a:r>
              <a:rPr lang="en-US" sz="9600" dirty="0">
                <a:solidFill>
                  <a:schemeClr val="tx1"/>
                </a:solidFill>
                <a:latin typeface="Arial" panose="020B0604020202020204" pitchFamily="34" charset="0"/>
                <a:cs typeface="Arial" panose="020B0604020202020204" pitchFamily="34" charset="0"/>
              </a:rPr>
              <a:t>You drink at times when it's not smart or safe (e.g., before an exam, before driving).</a:t>
            </a:r>
          </a:p>
          <a:p>
            <a:r>
              <a:rPr lang="en-US" sz="9600" dirty="0">
                <a:solidFill>
                  <a:schemeClr val="tx1"/>
                </a:solidFill>
                <a:latin typeface="Arial" panose="020B0604020202020204" pitchFamily="34" charset="0"/>
                <a:cs typeface="Arial" panose="020B0604020202020204" pitchFamily="34" charset="0"/>
              </a:rPr>
              <a:t>You sometimes stay drunk for several days in a row or drink in the morning to "cure" a hangover.</a:t>
            </a:r>
          </a:p>
          <a:p>
            <a:r>
              <a:rPr lang="en-US" sz="9600" dirty="0">
                <a:solidFill>
                  <a:schemeClr val="tx1"/>
                </a:solidFill>
                <a:latin typeface="Arial" panose="020B0604020202020204" pitchFamily="34" charset="0"/>
                <a:cs typeface="Arial" panose="020B0604020202020204" pitchFamily="34" charset="0"/>
              </a:rPr>
              <a:t>You need to drink to fall asleep or relax and don't have any healthier tools (e.g., relaxation exercises, physical activity) for these purposes. </a:t>
            </a:r>
          </a:p>
          <a:p>
            <a:pPr marL="0" indent="0">
              <a:buNone/>
            </a:pPr>
            <a:r>
              <a:rPr lang="en-US" sz="9600" dirty="0">
                <a:solidFill>
                  <a:schemeClr val="tx1"/>
                </a:solidFill>
                <a:latin typeface="Arial" panose="020B0604020202020204" pitchFamily="34" charset="0"/>
                <a:cs typeface="Arial" panose="020B0604020202020204" pitchFamily="34" charset="0"/>
              </a:rPr>
              <a:t>If more than a few of these apply to you, you may have a drinking problem. You might want to consider talking to a trusted friend or relative or a counselor to get help.</a:t>
            </a:r>
          </a:p>
          <a:p>
            <a:endParaRPr lang="en-US" dirty="0"/>
          </a:p>
        </p:txBody>
      </p:sp>
    </p:spTree>
    <p:extLst>
      <p:ext uri="{BB962C8B-B14F-4D97-AF65-F5344CB8AC3E}">
        <p14:creationId xmlns:p14="http://schemas.microsoft.com/office/powerpoint/2010/main" val="260383095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2207</Words>
  <Application>Microsoft Office PowerPoint</Application>
  <PresentationFormat>Widescreen</PresentationFormat>
  <Paragraphs>85</Paragraphs>
  <Slides>14</Slides>
  <Notes>3</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Trebuchet MS</vt:lpstr>
      <vt:lpstr>Wingdings 3</vt:lpstr>
      <vt:lpstr>Facet</vt:lpstr>
      <vt:lpstr>Party Safe: Know Your Drugs and Alcohol</vt:lpstr>
      <vt:lpstr>Alcohol</vt:lpstr>
      <vt:lpstr>Alcohol: Short Term Risks</vt:lpstr>
      <vt:lpstr>Alcohol: Short Term Risks, Cont.</vt:lpstr>
      <vt:lpstr>Alcohol and Drugs: A Dangerous Mix</vt:lpstr>
      <vt:lpstr>Alcohol and Drugs: A Dangerous Mix, Cont.</vt:lpstr>
      <vt:lpstr>Do You Have a Problem With Alcohol?</vt:lpstr>
      <vt:lpstr>Do You Have a Problem With Alcohol: Cont.</vt:lpstr>
      <vt:lpstr>Do You Have a Problem With Alcohol, Cont. II</vt:lpstr>
      <vt:lpstr>Drinking Games: What’s the Story?</vt:lpstr>
      <vt:lpstr>Addiction/Alcoholism</vt:lpstr>
      <vt:lpstr>Alcohol Abuse/Alcoholism</vt:lpstr>
      <vt:lpstr>Have Fun and Avoid Problems When Drinking by Learning to Drink Smart </vt:lpstr>
      <vt:lpstr>Have Fun and Avoid Problems When Drinking by Learning to Drink Smart, Cont.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Party Safe: Know Your Drugs and Alcohol</dc:title>
  <dc:creator>Elli McCool</dc:creator>
  <cp:lastModifiedBy>Jennifer Sanford</cp:lastModifiedBy>
  <cp:revision>3</cp:revision>
  <dcterms:created xsi:type="dcterms:W3CDTF">2020-05-04T08:53:25Z</dcterms:created>
  <dcterms:modified xsi:type="dcterms:W3CDTF">2020-07-08T20:34:19Z</dcterms:modified>
</cp:coreProperties>
</file>