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060" autoAdjust="0"/>
    <p:restoredTop sz="94639" autoAdjust="0"/>
  </p:normalViewPr>
  <p:slideViewPr>
    <p:cSldViewPr snapToGrid="0">
      <p:cViewPr varScale="1">
        <p:scale>
          <a:sx n="109" d="100"/>
          <a:sy n="109" d="100"/>
        </p:scale>
        <p:origin x="440" y="76"/>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2D919D9-3D8E-44EA-B8CC-D3699A44BE24}" type="datetimeFigureOut">
              <a:rPr lang="en-US" smtClean="0"/>
              <a:t>7/8/2020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B2A3757-CC37-46AF-B068-F36314371BD5}" type="slidenum">
              <a:rPr lang="en-US" smtClean="0"/>
              <a:t>‹#›</a:t>
            </a:fld>
            <a:endParaRPr lang="en-US"/>
          </a:p>
        </p:txBody>
      </p:sp>
    </p:spTree>
    <p:extLst>
      <p:ext uri="{BB962C8B-B14F-4D97-AF65-F5344CB8AC3E}">
        <p14:creationId xmlns:p14="http://schemas.microsoft.com/office/powerpoint/2010/main" val="31626192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00:08</a:t>
            </a:r>
          </a:p>
          <a:p>
            <a:r>
              <a:rPr lang="en-US" sz="1200" b="0" i="0" kern="1200" dirty="0">
                <a:solidFill>
                  <a:schemeClr val="tx1"/>
                </a:solidFill>
                <a:effectLst/>
                <a:latin typeface="+mn-lt"/>
                <a:ea typeface="+mn-ea"/>
                <a:cs typeface="+mn-cs"/>
              </a:rPr>
              <a:t>22 year old Catherine Johnson has had</a:t>
            </a:r>
          </a:p>
          <a:p>
            <a:r>
              <a:rPr lang="en-US" sz="1200" b="0" i="0" kern="1200" dirty="0">
                <a:solidFill>
                  <a:schemeClr val="tx1"/>
                </a:solidFill>
                <a:effectLst/>
                <a:latin typeface="+mn-lt"/>
                <a:ea typeface="+mn-ea"/>
                <a:cs typeface="+mn-cs"/>
              </a:rPr>
              <a:t>00:11</a:t>
            </a:r>
          </a:p>
          <a:p>
            <a:r>
              <a:rPr lang="en-US" sz="1200" b="0" i="0" kern="1200" dirty="0">
                <a:solidFill>
                  <a:schemeClr val="tx1"/>
                </a:solidFill>
                <a:effectLst/>
                <a:latin typeface="+mn-lt"/>
                <a:ea typeface="+mn-ea"/>
                <a:cs typeface="+mn-cs"/>
              </a:rPr>
              <a:t>her medical marijuana license for three</a:t>
            </a:r>
          </a:p>
          <a:p>
            <a:r>
              <a:rPr lang="en-US" sz="1200" b="0" i="0" kern="1200" dirty="0">
                <a:solidFill>
                  <a:schemeClr val="tx1"/>
                </a:solidFill>
                <a:effectLst/>
                <a:latin typeface="+mn-lt"/>
                <a:ea typeface="+mn-ea"/>
                <a:cs typeface="+mn-cs"/>
              </a:rPr>
              <a:t>00:13</a:t>
            </a:r>
          </a:p>
          <a:p>
            <a:r>
              <a:rPr lang="en-US" sz="1200" b="0" i="0" kern="1200" dirty="0">
                <a:solidFill>
                  <a:schemeClr val="tx1"/>
                </a:solidFill>
                <a:effectLst/>
                <a:latin typeface="+mn-lt"/>
                <a:ea typeface="+mn-ea"/>
                <a:cs typeface="+mn-cs"/>
              </a:rPr>
              <a:t>years I got it for a bike accident where</a:t>
            </a:r>
          </a:p>
          <a:p>
            <a:r>
              <a:rPr lang="en-US" sz="1200" b="0" i="0" kern="1200" dirty="0">
                <a:solidFill>
                  <a:schemeClr val="tx1"/>
                </a:solidFill>
                <a:effectLst/>
                <a:latin typeface="+mn-lt"/>
                <a:ea typeface="+mn-ea"/>
                <a:cs typeface="+mn-cs"/>
              </a:rPr>
              <a:t>00:18</a:t>
            </a:r>
          </a:p>
          <a:p>
            <a:r>
              <a:rPr lang="en-US" sz="1200" b="0" i="0" kern="1200" dirty="0">
                <a:solidFill>
                  <a:schemeClr val="tx1"/>
                </a:solidFill>
                <a:effectLst/>
                <a:latin typeface="+mn-lt"/>
                <a:ea typeface="+mn-ea"/>
                <a:cs typeface="+mn-cs"/>
              </a:rPr>
              <a:t>I broke my back in three places every</a:t>
            </a:r>
          </a:p>
          <a:p>
            <a:r>
              <a:rPr lang="en-US" sz="1200" b="0" i="0" kern="1200" dirty="0">
                <a:solidFill>
                  <a:schemeClr val="tx1"/>
                </a:solidFill>
                <a:effectLst/>
                <a:latin typeface="+mn-lt"/>
                <a:ea typeface="+mn-ea"/>
                <a:cs typeface="+mn-cs"/>
              </a:rPr>
              <a:t>00:20</a:t>
            </a:r>
          </a:p>
          <a:p>
            <a:r>
              <a:rPr lang="en-US" sz="1200" b="0" i="0" kern="1200" dirty="0">
                <a:solidFill>
                  <a:schemeClr val="tx1"/>
                </a:solidFill>
                <a:effectLst/>
                <a:latin typeface="+mn-lt"/>
                <a:ea typeface="+mn-ea"/>
                <a:cs typeface="+mn-cs"/>
              </a:rPr>
              <a:t>day to relieve her back pain </a:t>
            </a:r>
            <a:r>
              <a:rPr lang="en-US" sz="1200" b="0" i="0" kern="1200" dirty="0" err="1">
                <a:solidFill>
                  <a:schemeClr val="tx1"/>
                </a:solidFill>
                <a:effectLst/>
                <a:latin typeface="+mn-lt"/>
                <a:ea typeface="+mn-ea"/>
                <a:cs typeface="+mn-cs"/>
              </a:rPr>
              <a:t>kate</a:t>
            </a:r>
            <a:r>
              <a:rPr lang="en-US" sz="1200" b="0" i="0" kern="1200" dirty="0">
                <a:solidFill>
                  <a:schemeClr val="tx1"/>
                </a:solidFill>
                <a:effectLst/>
                <a:latin typeface="+mn-lt"/>
                <a:ea typeface="+mn-ea"/>
                <a:cs typeface="+mn-cs"/>
              </a:rPr>
              <a:t> smokes</a:t>
            </a:r>
          </a:p>
          <a:p>
            <a:r>
              <a:rPr lang="en-US" sz="1200" b="0" i="0" kern="1200" dirty="0">
                <a:solidFill>
                  <a:schemeClr val="tx1"/>
                </a:solidFill>
                <a:effectLst/>
                <a:latin typeface="+mn-lt"/>
                <a:ea typeface="+mn-ea"/>
                <a:cs typeface="+mn-cs"/>
              </a:rPr>
              <a:t>00:23</a:t>
            </a:r>
          </a:p>
          <a:p>
            <a:r>
              <a:rPr lang="en-US" sz="1200" b="0" i="0" kern="1200" dirty="0">
                <a:solidFill>
                  <a:schemeClr val="tx1"/>
                </a:solidFill>
                <a:effectLst/>
                <a:latin typeface="+mn-lt"/>
                <a:ea typeface="+mn-ea"/>
                <a:cs typeface="+mn-cs"/>
              </a:rPr>
              <a:t>pot or eats food laced with it just from</a:t>
            </a:r>
          </a:p>
          <a:p>
            <a:r>
              <a:rPr lang="en-US" sz="1200" b="0" i="0" kern="1200" dirty="0">
                <a:solidFill>
                  <a:schemeClr val="tx1"/>
                </a:solidFill>
                <a:effectLst/>
                <a:latin typeface="+mn-lt"/>
                <a:ea typeface="+mn-ea"/>
                <a:cs typeface="+mn-cs"/>
              </a:rPr>
              <a:t>00:26</a:t>
            </a:r>
          </a:p>
          <a:p>
            <a:r>
              <a:rPr lang="en-US" sz="1200" b="0" i="0" kern="1200" dirty="0">
                <a:solidFill>
                  <a:schemeClr val="tx1"/>
                </a:solidFill>
                <a:effectLst/>
                <a:latin typeface="+mn-lt"/>
                <a:ea typeface="+mn-ea"/>
                <a:cs typeface="+mn-cs"/>
              </a:rPr>
              <a:t>experience taking pain pills they make</a:t>
            </a:r>
          </a:p>
          <a:p>
            <a:r>
              <a:rPr lang="en-US" sz="1200" b="0" i="0" kern="1200" dirty="0">
                <a:solidFill>
                  <a:schemeClr val="tx1"/>
                </a:solidFill>
                <a:effectLst/>
                <a:latin typeface="+mn-lt"/>
                <a:ea typeface="+mn-ea"/>
                <a:cs typeface="+mn-cs"/>
              </a:rPr>
              <a:t>00:29</a:t>
            </a:r>
          </a:p>
          <a:p>
            <a:r>
              <a:rPr lang="en-US" sz="1200" b="0" i="0" kern="1200" dirty="0">
                <a:solidFill>
                  <a:schemeClr val="tx1"/>
                </a:solidFill>
                <a:effectLst/>
                <a:latin typeface="+mn-lt"/>
                <a:ea typeface="+mn-ea"/>
                <a:cs typeface="+mn-cs"/>
              </a:rPr>
              <a:t>me so loopy and out of it and just real</a:t>
            </a:r>
          </a:p>
          <a:p>
            <a:r>
              <a:rPr lang="en-US" sz="1200" b="0" i="0" kern="1200" dirty="0">
                <a:solidFill>
                  <a:schemeClr val="tx1"/>
                </a:solidFill>
                <a:effectLst/>
                <a:latin typeface="+mn-lt"/>
                <a:ea typeface="+mn-ea"/>
                <a:cs typeface="+mn-cs"/>
              </a:rPr>
              <a:t>00:33</a:t>
            </a:r>
          </a:p>
          <a:p>
            <a:r>
              <a:rPr lang="en-US" sz="1200" b="0" i="0" kern="1200" dirty="0">
                <a:solidFill>
                  <a:schemeClr val="tx1"/>
                </a:solidFill>
                <a:effectLst/>
                <a:latin typeface="+mn-lt"/>
                <a:ea typeface="+mn-ea"/>
                <a:cs typeface="+mn-cs"/>
              </a:rPr>
              <a:t>Spacey I mean driving on those I feel</a:t>
            </a:r>
          </a:p>
          <a:p>
            <a:r>
              <a:rPr lang="en-US" sz="1200" b="0" i="0" kern="1200" dirty="0">
                <a:solidFill>
                  <a:schemeClr val="tx1"/>
                </a:solidFill>
                <a:effectLst/>
                <a:latin typeface="+mn-lt"/>
                <a:ea typeface="+mn-ea"/>
                <a:cs typeface="+mn-cs"/>
              </a:rPr>
              <a:t>00:36</a:t>
            </a:r>
          </a:p>
          <a:p>
            <a:r>
              <a:rPr lang="en-US" sz="1200" b="0" i="0" kern="1200" dirty="0">
                <a:solidFill>
                  <a:schemeClr val="tx1"/>
                </a:solidFill>
                <a:effectLst/>
                <a:latin typeface="+mn-lt"/>
                <a:ea typeface="+mn-ea"/>
                <a:cs typeface="+mn-cs"/>
              </a:rPr>
              <a:t>like I'm a hazard and I will not drive</a:t>
            </a:r>
          </a:p>
          <a:p>
            <a:r>
              <a:rPr lang="en-US" sz="1200" b="0" i="0" kern="1200" dirty="0">
                <a:solidFill>
                  <a:schemeClr val="tx1"/>
                </a:solidFill>
                <a:effectLst/>
                <a:latin typeface="+mn-lt"/>
                <a:ea typeface="+mn-ea"/>
                <a:cs typeface="+mn-cs"/>
              </a:rPr>
              <a:t>00:38</a:t>
            </a:r>
          </a:p>
          <a:p>
            <a:r>
              <a:rPr lang="en-US" sz="1200" b="0" i="0" kern="1200" dirty="0">
                <a:solidFill>
                  <a:schemeClr val="tx1"/>
                </a:solidFill>
                <a:effectLst/>
                <a:latin typeface="+mn-lt"/>
                <a:ea typeface="+mn-ea"/>
                <a:cs typeface="+mn-cs"/>
              </a:rPr>
              <a:t>on pain medications but marijuana it</a:t>
            </a:r>
          </a:p>
          <a:p>
            <a:r>
              <a:rPr lang="en-US" sz="1200" b="0" i="0" kern="1200" dirty="0">
                <a:solidFill>
                  <a:schemeClr val="tx1"/>
                </a:solidFill>
                <a:effectLst/>
                <a:latin typeface="+mn-lt"/>
                <a:ea typeface="+mn-ea"/>
                <a:cs typeface="+mn-cs"/>
              </a:rPr>
              <a:t>00:41</a:t>
            </a:r>
          </a:p>
          <a:p>
            <a:r>
              <a:rPr lang="en-US" sz="1200" b="0" i="0" kern="1200" dirty="0">
                <a:solidFill>
                  <a:schemeClr val="tx1"/>
                </a:solidFill>
                <a:effectLst/>
                <a:latin typeface="+mn-lt"/>
                <a:ea typeface="+mn-ea"/>
                <a:cs typeface="+mn-cs"/>
              </a:rPr>
              <a:t>doesn't affect me in the same way I'm</a:t>
            </a:r>
          </a:p>
          <a:p>
            <a:r>
              <a:rPr lang="en-US" sz="1200" b="0" i="0" kern="1200" dirty="0">
                <a:solidFill>
                  <a:schemeClr val="tx1"/>
                </a:solidFill>
                <a:effectLst/>
                <a:latin typeface="+mn-lt"/>
                <a:ea typeface="+mn-ea"/>
                <a:cs typeface="+mn-cs"/>
              </a:rPr>
              <a:t>00:43</a:t>
            </a:r>
          </a:p>
          <a:p>
            <a:r>
              <a:rPr lang="en-US" sz="1200" b="0" i="0" kern="1200" dirty="0">
                <a:solidFill>
                  <a:schemeClr val="tx1"/>
                </a:solidFill>
                <a:effectLst/>
                <a:latin typeface="+mn-lt"/>
                <a:ea typeface="+mn-ea"/>
                <a:cs typeface="+mn-cs"/>
              </a:rPr>
              <a:t>still able to be alert and concentrate</a:t>
            </a:r>
          </a:p>
          <a:p>
            <a:r>
              <a:rPr lang="en-US" sz="1200" b="0" i="0" kern="1200" dirty="0">
                <a:solidFill>
                  <a:schemeClr val="tx1"/>
                </a:solidFill>
                <a:effectLst/>
                <a:latin typeface="+mn-lt"/>
                <a:ea typeface="+mn-ea"/>
                <a:cs typeface="+mn-cs"/>
              </a:rPr>
              <a:t>00:48</a:t>
            </a:r>
          </a:p>
          <a:p>
            <a:r>
              <a:rPr lang="en-US" sz="1200" b="0" i="0" kern="1200" dirty="0">
                <a:solidFill>
                  <a:schemeClr val="tx1"/>
                </a:solidFill>
                <a:effectLst/>
                <a:latin typeface="+mn-lt"/>
                <a:ea typeface="+mn-ea"/>
                <a:cs typeface="+mn-cs"/>
              </a:rPr>
              <a:t>driving while high has long been a</a:t>
            </a:r>
          </a:p>
          <a:p>
            <a:r>
              <a:rPr lang="en-US" sz="1200" b="0" i="0" kern="1200" dirty="0">
                <a:solidFill>
                  <a:schemeClr val="tx1"/>
                </a:solidFill>
                <a:effectLst/>
                <a:latin typeface="+mn-lt"/>
                <a:ea typeface="+mn-ea"/>
                <a:cs typeface="+mn-cs"/>
              </a:rPr>
              <a:t>00:50</a:t>
            </a:r>
          </a:p>
          <a:p>
            <a:r>
              <a:rPr lang="en-US" sz="1200" b="0" i="0" kern="1200" dirty="0">
                <a:solidFill>
                  <a:schemeClr val="tx1"/>
                </a:solidFill>
                <a:effectLst/>
                <a:latin typeface="+mn-lt"/>
                <a:ea typeface="+mn-ea"/>
                <a:cs typeface="+mn-cs"/>
              </a:rPr>
              <a:t>staple of stoner movies no </a:t>
            </a:r>
            <a:r>
              <a:rPr lang="en-US" sz="1200" b="0" i="0" kern="1200" dirty="0" err="1">
                <a:solidFill>
                  <a:schemeClr val="tx1"/>
                </a:solidFill>
                <a:effectLst/>
                <a:latin typeface="+mn-lt"/>
                <a:ea typeface="+mn-ea"/>
                <a:cs typeface="+mn-cs"/>
              </a:rPr>
              <a:t>no</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no</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no</a:t>
            </a:r>
            <a:r>
              <a:rPr lang="en-US" sz="1200" b="0" i="0" kern="1200" dirty="0">
                <a:solidFill>
                  <a:schemeClr val="tx1"/>
                </a:solidFill>
                <a:effectLst/>
                <a:latin typeface="+mn-lt"/>
                <a:ea typeface="+mn-ea"/>
                <a:cs typeface="+mn-cs"/>
              </a:rPr>
              <a:t> I</a:t>
            </a:r>
          </a:p>
          <a:p>
            <a:r>
              <a:rPr lang="en-US" sz="1200" b="0" i="0" kern="1200" dirty="0">
                <a:solidFill>
                  <a:schemeClr val="tx1"/>
                </a:solidFill>
                <a:effectLst/>
                <a:latin typeface="+mn-lt"/>
                <a:ea typeface="+mn-ea"/>
                <a:cs typeface="+mn-cs"/>
              </a:rPr>
              <a:t>00:53</a:t>
            </a:r>
          </a:p>
          <a:p>
            <a:r>
              <a:rPr lang="en-US" sz="1200" b="0" i="0" kern="1200" dirty="0">
                <a:solidFill>
                  <a:schemeClr val="tx1"/>
                </a:solidFill>
                <a:effectLst/>
                <a:latin typeface="+mn-lt"/>
                <a:ea typeface="+mn-ea"/>
                <a:cs typeface="+mn-cs"/>
              </a:rPr>
              <a:t>don't like breaking the law can save it</a:t>
            </a:r>
          </a:p>
          <a:p>
            <a:r>
              <a:rPr lang="en-US" sz="1200" b="0" i="0" kern="1200" dirty="0">
                <a:solidFill>
                  <a:schemeClr val="tx1"/>
                </a:solidFill>
                <a:effectLst/>
                <a:latin typeface="+mn-lt"/>
                <a:ea typeface="+mn-ea"/>
                <a:cs typeface="+mn-cs"/>
              </a:rPr>
              <a:t>00:56</a:t>
            </a:r>
          </a:p>
          <a:p>
            <a:r>
              <a:rPr lang="en-US" sz="1200" b="0" i="0" kern="1200" dirty="0">
                <a:solidFill>
                  <a:schemeClr val="tx1"/>
                </a:solidFill>
                <a:effectLst/>
                <a:latin typeface="+mn-lt"/>
                <a:ea typeface="+mn-ea"/>
                <a:cs typeface="+mn-cs"/>
              </a:rPr>
              <a:t>but as marijuana has gained legitimacy</a:t>
            </a:r>
          </a:p>
          <a:p>
            <a:r>
              <a:rPr lang="en-US" sz="1200" b="0" i="0" kern="1200" dirty="0">
                <a:solidFill>
                  <a:schemeClr val="tx1"/>
                </a:solidFill>
                <a:effectLst/>
                <a:latin typeface="+mn-lt"/>
                <a:ea typeface="+mn-ea"/>
                <a:cs typeface="+mn-cs"/>
              </a:rPr>
              <a:t>00:59</a:t>
            </a:r>
          </a:p>
          <a:p>
            <a:r>
              <a:rPr lang="en-US" sz="1200" b="0" i="0" kern="1200" dirty="0">
                <a:solidFill>
                  <a:schemeClr val="tx1"/>
                </a:solidFill>
                <a:effectLst/>
                <a:latin typeface="+mn-lt"/>
                <a:ea typeface="+mn-ea"/>
                <a:cs typeface="+mn-cs"/>
              </a:rPr>
              <a:t>as medicine man am </a:t>
            </a:r>
            <a:r>
              <a:rPr lang="en-US" sz="1200" b="0" i="0" kern="1200" dirty="0" err="1">
                <a:solidFill>
                  <a:schemeClr val="tx1"/>
                </a:solidFill>
                <a:effectLst/>
                <a:latin typeface="+mn-lt"/>
                <a:ea typeface="+mn-ea"/>
                <a:cs typeface="+mn-cs"/>
              </a:rPr>
              <a:t>i</a:t>
            </a:r>
            <a:r>
              <a:rPr lang="en-US" sz="1200" b="0" i="0" kern="1200" dirty="0">
                <a:solidFill>
                  <a:schemeClr val="tx1"/>
                </a:solidFill>
                <a:effectLst/>
                <a:latin typeface="+mn-lt"/>
                <a:ea typeface="+mn-ea"/>
                <a:cs typeface="+mn-cs"/>
              </a:rPr>
              <a:t> driving okay it's</a:t>
            </a:r>
          </a:p>
          <a:p>
            <a:r>
              <a:rPr lang="en-US" sz="1200" b="0" i="0" kern="1200" dirty="0">
                <a:solidFill>
                  <a:schemeClr val="tx1"/>
                </a:solidFill>
                <a:effectLst/>
                <a:latin typeface="+mn-lt"/>
                <a:ea typeface="+mn-ea"/>
                <a:cs typeface="+mn-cs"/>
              </a:rPr>
              <a:t>01:05</a:t>
            </a:r>
          </a:p>
          <a:p>
            <a:r>
              <a:rPr lang="en-US" sz="1200" b="0" i="0" kern="1200" dirty="0">
                <a:solidFill>
                  <a:schemeClr val="tx1"/>
                </a:solidFill>
                <a:effectLst/>
                <a:latin typeface="+mn-lt"/>
                <a:ea typeface="+mn-ea"/>
                <a:cs typeface="+mn-cs"/>
              </a:rPr>
              <a:t>not just Cheech and Chong who are toking</a:t>
            </a:r>
          </a:p>
          <a:p>
            <a:r>
              <a:rPr lang="en-US" sz="1200" b="0" i="0" kern="1200" dirty="0">
                <a:solidFill>
                  <a:schemeClr val="tx1"/>
                </a:solidFill>
                <a:effectLst/>
                <a:latin typeface="+mn-lt"/>
                <a:ea typeface="+mn-ea"/>
                <a:cs typeface="+mn-cs"/>
              </a:rPr>
              <a:t>01:07</a:t>
            </a:r>
          </a:p>
          <a:p>
            <a:r>
              <a:rPr lang="en-US" sz="1200" b="0" i="0" kern="1200" dirty="0">
                <a:solidFill>
                  <a:schemeClr val="tx1"/>
                </a:solidFill>
                <a:effectLst/>
                <a:latin typeface="+mn-lt"/>
                <a:ea typeface="+mn-ea"/>
                <a:cs typeface="+mn-cs"/>
              </a:rPr>
              <a:t>up and then getting behind the wheel</a:t>
            </a:r>
          </a:p>
          <a:p>
            <a:r>
              <a:rPr lang="en-US" sz="1200" b="0" i="0" kern="1200" dirty="0">
                <a:solidFill>
                  <a:schemeClr val="tx1"/>
                </a:solidFill>
                <a:effectLst/>
                <a:latin typeface="+mn-lt"/>
                <a:ea typeface="+mn-ea"/>
                <a:cs typeface="+mn-cs"/>
              </a:rPr>
              <a:t>01:09</a:t>
            </a:r>
          </a:p>
          <a:p>
            <a:r>
              <a:rPr lang="en-US" sz="1200" b="0" i="0" kern="1200" dirty="0">
                <a:solidFill>
                  <a:schemeClr val="tx1"/>
                </a:solidFill>
                <a:effectLst/>
                <a:latin typeface="+mn-lt"/>
                <a:ea typeface="+mn-ea"/>
                <a:cs typeface="+mn-cs"/>
              </a:rPr>
              <a:t>anymore</a:t>
            </a:r>
          </a:p>
          <a:p>
            <a:r>
              <a:rPr lang="en-US" sz="1200" b="0" i="0" kern="1200" dirty="0">
                <a:solidFill>
                  <a:schemeClr val="tx1"/>
                </a:solidFill>
                <a:effectLst/>
                <a:latin typeface="+mn-lt"/>
                <a:ea typeface="+mn-ea"/>
                <a:cs typeface="+mn-cs"/>
              </a:rPr>
              <a:t>01:09</a:t>
            </a:r>
          </a:p>
          <a:p>
            <a:r>
              <a:rPr lang="en-US" sz="1200" b="0" i="0" kern="1200" dirty="0">
                <a:solidFill>
                  <a:schemeClr val="tx1"/>
                </a:solidFill>
                <a:effectLst/>
                <a:latin typeface="+mn-lt"/>
                <a:ea typeface="+mn-ea"/>
                <a:cs typeface="+mn-cs"/>
              </a:rPr>
              <a:t>I think drugs affect people's divided</a:t>
            </a:r>
          </a:p>
          <a:p>
            <a:r>
              <a:rPr lang="en-US" sz="1200" b="0" i="0" kern="1200" dirty="0">
                <a:solidFill>
                  <a:schemeClr val="tx1"/>
                </a:solidFill>
                <a:effectLst/>
                <a:latin typeface="+mn-lt"/>
                <a:ea typeface="+mn-ea"/>
                <a:cs typeface="+mn-cs"/>
              </a:rPr>
              <a:t>01:16</a:t>
            </a:r>
          </a:p>
          <a:p>
            <a:r>
              <a:rPr lang="en-US" sz="1200" b="0" i="0" kern="1200" dirty="0">
                <a:solidFill>
                  <a:schemeClr val="tx1"/>
                </a:solidFill>
                <a:effectLst/>
                <a:latin typeface="+mn-lt"/>
                <a:ea typeface="+mn-ea"/>
                <a:cs typeface="+mn-cs"/>
              </a:rPr>
              <a:t>attention glen </a:t>
            </a:r>
            <a:r>
              <a:rPr lang="en-US" sz="1200" b="0" i="0" kern="1200" dirty="0" err="1">
                <a:solidFill>
                  <a:schemeClr val="tx1"/>
                </a:solidFill>
                <a:effectLst/>
                <a:latin typeface="+mn-lt"/>
                <a:ea typeface="+mn-ea"/>
                <a:cs typeface="+mn-cs"/>
              </a:rPr>
              <a:t>davis</a:t>
            </a:r>
            <a:r>
              <a:rPr lang="en-US" sz="1200" b="0" i="0" kern="1200" dirty="0">
                <a:solidFill>
                  <a:schemeClr val="tx1"/>
                </a:solidFill>
                <a:effectLst/>
                <a:latin typeface="+mn-lt"/>
                <a:ea typeface="+mn-ea"/>
                <a:cs typeface="+mn-cs"/>
              </a:rPr>
              <a:t> trains </a:t>
            </a:r>
            <a:r>
              <a:rPr lang="en-US" sz="1200" b="0" i="0" kern="1200" dirty="0" err="1">
                <a:solidFill>
                  <a:schemeClr val="tx1"/>
                </a:solidFill>
                <a:effectLst/>
                <a:latin typeface="+mn-lt"/>
                <a:ea typeface="+mn-ea"/>
                <a:cs typeface="+mn-cs"/>
              </a:rPr>
              <a:t>colorado</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01:18</a:t>
            </a:r>
          </a:p>
          <a:p>
            <a:r>
              <a:rPr lang="en-US" sz="1200" b="0" i="0" kern="1200" dirty="0">
                <a:solidFill>
                  <a:schemeClr val="tx1"/>
                </a:solidFill>
                <a:effectLst/>
                <a:latin typeface="+mn-lt"/>
                <a:ea typeface="+mn-ea"/>
                <a:cs typeface="+mn-cs"/>
              </a:rPr>
              <a:t>police officers to spot impaired drivers</a:t>
            </a:r>
          </a:p>
          <a:p>
            <a:r>
              <a:rPr lang="en-US" sz="1200" b="0" i="0" kern="1200" dirty="0">
                <a:solidFill>
                  <a:schemeClr val="tx1"/>
                </a:solidFill>
                <a:effectLst/>
                <a:latin typeface="+mn-lt"/>
                <a:ea typeface="+mn-ea"/>
                <a:cs typeface="+mn-cs"/>
              </a:rPr>
              <a:t>01:21</a:t>
            </a:r>
          </a:p>
          <a:p>
            <a:r>
              <a:rPr lang="en-US" sz="1200" b="0" i="0" kern="1200" dirty="0">
                <a:solidFill>
                  <a:schemeClr val="tx1"/>
                </a:solidFill>
                <a:effectLst/>
                <a:latin typeface="+mn-lt"/>
                <a:ea typeface="+mn-ea"/>
                <a:cs typeface="+mn-cs"/>
              </a:rPr>
              <a:t>he says the effects of marijuana on</a:t>
            </a:r>
          </a:p>
          <a:p>
            <a:r>
              <a:rPr lang="en-US" sz="1200" b="0" i="0" kern="1200" dirty="0">
                <a:solidFill>
                  <a:schemeClr val="tx1"/>
                </a:solidFill>
                <a:effectLst/>
                <a:latin typeface="+mn-lt"/>
                <a:ea typeface="+mn-ea"/>
                <a:cs typeface="+mn-cs"/>
              </a:rPr>
              <a:t>01:24</a:t>
            </a:r>
          </a:p>
          <a:p>
            <a:r>
              <a:rPr lang="en-US" sz="1200" b="0" i="0" kern="1200" dirty="0">
                <a:solidFill>
                  <a:schemeClr val="tx1"/>
                </a:solidFill>
                <a:effectLst/>
                <a:latin typeface="+mn-lt"/>
                <a:ea typeface="+mn-ea"/>
                <a:cs typeface="+mn-cs"/>
              </a:rPr>
              <a:t>driving can be subtle they may do well</a:t>
            </a:r>
          </a:p>
          <a:p>
            <a:r>
              <a:rPr lang="en-US" sz="1200" b="0" i="0" kern="1200" dirty="0">
                <a:solidFill>
                  <a:schemeClr val="tx1"/>
                </a:solidFill>
                <a:effectLst/>
                <a:latin typeface="+mn-lt"/>
                <a:ea typeface="+mn-ea"/>
                <a:cs typeface="+mn-cs"/>
              </a:rPr>
              <a:t>01:26</a:t>
            </a:r>
          </a:p>
          <a:p>
            <a:r>
              <a:rPr lang="en-US" sz="1200" b="0" i="0" kern="1200" dirty="0">
                <a:solidFill>
                  <a:schemeClr val="tx1"/>
                </a:solidFill>
                <a:effectLst/>
                <a:latin typeface="+mn-lt"/>
                <a:ea typeface="+mn-ea"/>
                <a:cs typeface="+mn-cs"/>
              </a:rPr>
              <a:t>focusing on one thing driving the car</a:t>
            </a:r>
          </a:p>
          <a:p>
            <a:r>
              <a:rPr lang="en-US" sz="1200" b="0" i="0" kern="1200" dirty="0">
                <a:solidFill>
                  <a:schemeClr val="tx1"/>
                </a:solidFill>
                <a:effectLst/>
                <a:latin typeface="+mn-lt"/>
                <a:ea typeface="+mn-ea"/>
                <a:cs typeface="+mn-cs"/>
              </a:rPr>
              <a:t>01:29</a:t>
            </a:r>
          </a:p>
          <a:p>
            <a:r>
              <a:rPr lang="en-US" sz="1200" b="0" i="0" kern="1200" dirty="0">
                <a:solidFill>
                  <a:schemeClr val="tx1"/>
                </a:solidFill>
                <a:effectLst/>
                <a:latin typeface="+mn-lt"/>
                <a:ea typeface="+mn-ea"/>
                <a:cs typeface="+mn-cs"/>
              </a:rPr>
              <a:t>straight down the road but when they got</a:t>
            </a:r>
          </a:p>
          <a:p>
            <a:r>
              <a:rPr lang="en-US" sz="1200" b="0" i="0" kern="1200" dirty="0">
                <a:solidFill>
                  <a:schemeClr val="tx1"/>
                </a:solidFill>
                <a:effectLst/>
                <a:latin typeface="+mn-lt"/>
                <a:ea typeface="+mn-ea"/>
                <a:cs typeface="+mn-cs"/>
              </a:rPr>
              <a:t>01:30</a:t>
            </a:r>
          </a:p>
          <a:p>
            <a:r>
              <a:rPr lang="en-US" sz="1200" b="0" i="0" kern="1200" dirty="0">
                <a:solidFill>
                  <a:schemeClr val="tx1"/>
                </a:solidFill>
                <a:effectLst/>
                <a:latin typeface="+mn-lt"/>
                <a:ea typeface="+mn-ea"/>
                <a:cs typeface="+mn-cs"/>
              </a:rPr>
              <a:t>to start making decisions like doing</a:t>
            </a:r>
          </a:p>
          <a:p>
            <a:r>
              <a:rPr lang="en-US" sz="1200" b="0" i="0" kern="1200" dirty="0">
                <a:solidFill>
                  <a:schemeClr val="tx1"/>
                </a:solidFill>
                <a:effectLst/>
                <a:latin typeface="+mn-lt"/>
                <a:ea typeface="+mn-ea"/>
                <a:cs typeface="+mn-cs"/>
              </a:rPr>
              <a:t>01:31</a:t>
            </a:r>
          </a:p>
          <a:p>
            <a:r>
              <a:rPr lang="en-US" sz="1200" b="0" i="0" kern="1200" dirty="0">
                <a:solidFill>
                  <a:schemeClr val="tx1"/>
                </a:solidFill>
                <a:effectLst/>
                <a:latin typeface="+mn-lt"/>
                <a:ea typeface="+mn-ea"/>
                <a:cs typeface="+mn-cs"/>
              </a:rPr>
              <a:t>signal how fast am I going do I turn</a:t>
            </a:r>
          </a:p>
          <a:p>
            <a:r>
              <a:rPr lang="en-US" sz="1200" b="0" i="0" kern="1200" dirty="0">
                <a:solidFill>
                  <a:schemeClr val="tx1"/>
                </a:solidFill>
                <a:effectLst/>
                <a:latin typeface="+mn-lt"/>
                <a:ea typeface="+mn-ea"/>
                <a:cs typeface="+mn-cs"/>
              </a:rPr>
              <a:t>01:33</a:t>
            </a:r>
          </a:p>
          <a:p>
            <a:r>
              <a:rPr lang="en-US" sz="1200" b="0" i="0" kern="1200" dirty="0">
                <a:solidFill>
                  <a:schemeClr val="tx1"/>
                </a:solidFill>
                <a:effectLst/>
                <a:latin typeface="+mn-lt"/>
                <a:ea typeface="+mn-ea"/>
                <a:cs typeface="+mn-cs"/>
              </a:rPr>
              <a:t>here that's where the impairment is</a:t>
            </a:r>
          </a:p>
          <a:p>
            <a:r>
              <a:rPr lang="en-US" sz="1200" b="0" i="0" kern="1200" dirty="0">
                <a:solidFill>
                  <a:schemeClr val="tx1"/>
                </a:solidFill>
                <a:effectLst/>
                <a:latin typeface="+mn-lt"/>
                <a:ea typeface="+mn-ea"/>
                <a:cs typeface="+mn-cs"/>
              </a:rPr>
              <a:t>01:35</a:t>
            </a:r>
          </a:p>
          <a:p>
            <a:r>
              <a:rPr lang="en-US" sz="1200" b="0" i="0" kern="1200" dirty="0">
                <a:solidFill>
                  <a:schemeClr val="tx1"/>
                </a:solidFill>
                <a:effectLst/>
                <a:latin typeface="+mn-lt"/>
                <a:ea typeface="+mn-ea"/>
                <a:cs typeface="+mn-cs"/>
              </a:rPr>
              <a:t>manifests if you take a drug in your</a:t>
            </a:r>
          </a:p>
          <a:p>
            <a:r>
              <a:rPr lang="en-US" sz="1200" b="0" i="0" kern="1200" dirty="0">
                <a:solidFill>
                  <a:schemeClr val="tx1"/>
                </a:solidFill>
                <a:effectLst/>
                <a:latin typeface="+mn-lt"/>
                <a:ea typeface="+mn-ea"/>
                <a:cs typeface="+mn-cs"/>
              </a:rPr>
              <a:t>01:39</a:t>
            </a:r>
          </a:p>
          <a:p>
            <a:r>
              <a:rPr lang="en-US" sz="1200" b="0" i="0" kern="1200" dirty="0">
                <a:solidFill>
                  <a:schemeClr val="tx1"/>
                </a:solidFill>
                <a:effectLst/>
                <a:latin typeface="+mn-lt"/>
                <a:ea typeface="+mn-ea"/>
                <a:cs typeface="+mn-cs"/>
              </a:rPr>
              <a:t>body and it comes to a point which</a:t>
            </a:r>
          </a:p>
          <a:p>
            <a:r>
              <a:rPr lang="en-US" sz="1200" b="0" i="0" kern="1200" dirty="0">
                <a:solidFill>
                  <a:schemeClr val="tx1"/>
                </a:solidFill>
                <a:effectLst/>
                <a:latin typeface="+mn-lt"/>
                <a:ea typeface="+mn-ea"/>
                <a:cs typeface="+mn-cs"/>
              </a:rPr>
              <a:t>01:42</a:t>
            </a:r>
          </a:p>
          <a:p>
            <a:r>
              <a:rPr lang="en-US" sz="1200" b="0" i="0" kern="1200" dirty="0">
                <a:solidFill>
                  <a:schemeClr val="tx1"/>
                </a:solidFill>
                <a:effectLst/>
                <a:latin typeface="+mn-lt"/>
                <a:ea typeface="+mn-ea"/>
                <a:cs typeface="+mn-cs"/>
              </a:rPr>
              <a:t>causes impairment to the slightest</a:t>
            </a:r>
          </a:p>
          <a:p>
            <a:r>
              <a:rPr lang="en-US" sz="1200" b="0" i="0" kern="1200" dirty="0">
                <a:solidFill>
                  <a:schemeClr val="tx1"/>
                </a:solidFill>
                <a:effectLst/>
                <a:latin typeface="+mn-lt"/>
                <a:ea typeface="+mn-ea"/>
                <a:cs typeface="+mn-cs"/>
              </a:rPr>
              <a:t>01:44</a:t>
            </a:r>
          </a:p>
          <a:p>
            <a:r>
              <a:rPr lang="en-US" sz="1200" b="0" i="0" kern="1200" dirty="0">
                <a:solidFill>
                  <a:schemeClr val="tx1"/>
                </a:solidFill>
                <a:effectLst/>
                <a:latin typeface="+mn-lt"/>
                <a:ea typeface="+mn-ea"/>
                <a:cs typeface="+mn-cs"/>
              </a:rPr>
              <a:t>degree that's driving the influence of</a:t>
            </a:r>
          </a:p>
          <a:p>
            <a:r>
              <a:rPr lang="en-US" sz="1200" b="0" i="0" kern="1200" dirty="0">
                <a:solidFill>
                  <a:schemeClr val="tx1"/>
                </a:solidFill>
                <a:effectLst/>
                <a:latin typeface="+mn-lt"/>
                <a:ea typeface="+mn-ea"/>
                <a:cs typeface="+mn-cs"/>
              </a:rPr>
              <a:t>01:46</a:t>
            </a:r>
          </a:p>
          <a:p>
            <a:r>
              <a:rPr lang="en-US" sz="1200" b="0" i="0" kern="1200" dirty="0">
                <a:solidFill>
                  <a:schemeClr val="tx1"/>
                </a:solidFill>
                <a:effectLst/>
                <a:latin typeface="+mn-lt"/>
                <a:ea typeface="+mn-ea"/>
                <a:cs typeface="+mn-cs"/>
              </a:rPr>
              <a:t>drugs or impairment or if it causes</a:t>
            </a:r>
          </a:p>
          <a:p>
            <a:r>
              <a:rPr lang="en-US" sz="1200" b="0" i="0" kern="1200" dirty="0">
                <a:solidFill>
                  <a:schemeClr val="tx1"/>
                </a:solidFill>
                <a:effectLst/>
                <a:latin typeface="+mn-lt"/>
                <a:ea typeface="+mn-ea"/>
                <a:cs typeface="+mn-cs"/>
              </a:rPr>
              <a:t>01:48</a:t>
            </a:r>
          </a:p>
          <a:p>
            <a:r>
              <a:rPr lang="en-US" sz="1200" b="0" i="0" kern="1200" dirty="0">
                <a:solidFill>
                  <a:schemeClr val="tx1"/>
                </a:solidFill>
                <a:effectLst/>
                <a:latin typeface="+mn-lt"/>
                <a:ea typeface="+mn-ea"/>
                <a:cs typeface="+mn-cs"/>
              </a:rPr>
              <a:t>influence which is substantially</a:t>
            </a:r>
          </a:p>
          <a:p>
            <a:r>
              <a:rPr lang="en-US" sz="1200" b="0" i="0" kern="1200" dirty="0">
                <a:solidFill>
                  <a:schemeClr val="tx1"/>
                </a:solidFill>
                <a:effectLst/>
                <a:latin typeface="+mn-lt"/>
                <a:ea typeface="+mn-ea"/>
                <a:cs typeface="+mn-cs"/>
              </a:rPr>
              <a:t>01:50</a:t>
            </a:r>
          </a:p>
          <a:p>
            <a:r>
              <a:rPr lang="en-US" sz="1200" b="0" i="0" kern="1200" dirty="0">
                <a:solidFill>
                  <a:schemeClr val="tx1"/>
                </a:solidFill>
                <a:effectLst/>
                <a:latin typeface="+mn-lt"/>
                <a:ea typeface="+mn-ea"/>
                <a:cs typeface="+mn-cs"/>
              </a:rPr>
              <a:t>incapable you shouldn't be operating a</a:t>
            </a:r>
          </a:p>
          <a:p>
            <a:r>
              <a:rPr lang="en-US" sz="1200" b="0" i="0" kern="1200" dirty="0">
                <a:solidFill>
                  <a:schemeClr val="tx1"/>
                </a:solidFill>
                <a:effectLst/>
                <a:latin typeface="+mn-lt"/>
                <a:ea typeface="+mn-ea"/>
                <a:cs typeface="+mn-cs"/>
              </a:rPr>
              <a:t>01:51</a:t>
            </a:r>
          </a:p>
          <a:p>
            <a:r>
              <a:rPr lang="en-US" sz="1200" b="0" i="0" kern="1200" dirty="0">
                <a:solidFill>
                  <a:schemeClr val="tx1"/>
                </a:solidFill>
                <a:effectLst/>
                <a:latin typeface="+mn-lt"/>
                <a:ea typeface="+mn-ea"/>
                <a:cs typeface="+mn-cs"/>
              </a:rPr>
              <a:t>vehicle but Kate Johnson believes</a:t>
            </a:r>
          </a:p>
          <a:p>
            <a:r>
              <a:rPr lang="en-US" sz="1200" b="0" i="0" kern="1200" dirty="0">
                <a:solidFill>
                  <a:schemeClr val="tx1"/>
                </a:solidFill>
                <a:effectLst/>
                <a:latin typeface="+mn-lt"/>
                <a:ea typeface="+mn-ea"/>
                <a:cs typeface="+mn-cs"/>
              </a:rPr>
              <a:t>01:54</a:t>
            </a:r>
          </a:p>
          <a:p>
            <a:r>
              <a:rPr lang="en-US" sz="1200" b="0" i="0" kern="1200" dirty="0">
                <a:solidFill>
                  <a:schemeClr val="tx1"/>
                </a:solidFill>
                <a:effectLst/>
                <a:latin typeface="+mn-lt"/>
                <a:ea typeface="+mn-ea"/>
                <a:cs typeface="+mn-cs"/>
              </a:rPr>
              <a:t>marijuana actually makes her a better</a:t>
            </a:r>
          </a:p>
          <a:p>
            <a:r>
              <a:rPr lang="en-US" sz="1200" b="0" i="0" kern="1200" dirty="0">
                <a:solidFill>
                  <a:schemeClr val="tx1"/>
                </a:solidFill>
                <a:effectLst/>
                <a:latin typeface="+mn-lt"/>
                <a:ea typeface="+mn-ea"/>
                <a:cs typeface="+mn-cs"/>
              </a:rPr>
              <a:t>01:56</a:t>
            </a:r>
          </a:p>
          <a:p>
            <a:r>
              <a:rPr lang="en-US" sz="1200" b="0" i="0" kern="1200" dirty="0">
                <a:solidFill>
                  <a:schemeClr val="tx1"/>
                </a:solidFill>
                <a:effectLst/>
                <a:latin typeface="+mn-lt"/>
                <a:ea typeface="+mn-ea"/>
                <a:cs typeface="+mn-cs"/>
              </a:rPr>
              <a:t>driver</a:t>
            </a:r>
          </a:p>
          <a:p>
            <a:r>
              <a:rPr lang="en-US" sz="1200" b="0" i="0" kern="1200" dirty="0">
                <a:solidFill>
                  <a:schemeClr val="tx1"/>
                </a:solidFill>
                <a:effectLst/>
                <a:latin typeface="+mn-lt"/>
                <a:ea typeface="+mn-ea"/>
                <a:cs typeface="+mn-cs"/>
              </a:rPr>
              <a:t>01:56</a:t>
            </a:r>
          </a:p>
          <a:p>
            <a:r>
              <a:rPr lang="en-US" sz="1200" b="0" i="0" kern="1200" dirty="0">
                <a:solidFill>
                  <a:schemeClr val="tx1"/>
                </a:solidFill>
                <a:effectLst/>
                <a:latin typeface="+mn-lt"/>
                <a:ea typeface="+mn-ea"/>
                <a:cs typeface="+mn-cs"/>
              </a:rPr>
              <a:t>it almost calms me down to a point of</a:t>
            </a:r>
          </a:p>
          <a:p>
            <a:r>
              <a:rPr lang="en-US" sz="1200" b="0" i="0" kern="1200" dirty="0">
                <a:solidFill>
                  <a:schemeClr val="tx1"/>
                </a:solidFill>
                <a:effectLst/>
                <a:latin typeface="+mn-lt"/>
                <a:ea typeface="+mn-ea"/>
                <a:cs typeface="+mn-cs"/>
              </a:rPr>
              <a:t>01:59</a:t>
            </a:r>
          </a:p>
          <a:p>
            <a:r>
              <a:rPr lang="en-US" sz="1200" b="0" i="0" kern="1200" dirty="0">
                <a:solidFill>
                  <a:schemeClr val="tx1"/>
                </a:solidFill>
                <a:effectLst/>
                <a:latin typeface="+mn-lt"/>
                <a:ea typeface="+mn-ea"/>
                <a:cs typeface="+mn-cs"/>
              </a:rPr>
              <a:t>where I'm not in a hurry I'm not </a:t>
            </a:r>
            <a:r>
              <a:rPr lang="en-US" sz="1200" b="0" i="0" kern="1200" dirty="0" err="1">
                <a:solidFill>
                  <a:schemeClr val="tx1"/>
                </a:solidFill>
                <a:effectLst/>
                <a:latin typeface="+mn-lt"/>
                <a:ea typeface="+mn-ea"/>
                <a:cs typeface="+mn-cs"/>
              </a:rPr>
              <a:t>gonna</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02:01</a:t>
            </a:r>
          </a:p>
          <a:p>
            <a:r>
              <a:rPr lang="en-US" sz="1200" b="0" i="0" kern="1200" dirty="0">
                <a:solidFill>
                  <a:schemeClr val="tx1"/>
                </a:solidFill>
                <a:effectLst/>
                <a:latin typeface="+mn-lt"/>
                <a:ea typeface="+mn-ea"/>
                <a:cs typeface="+mn-cs"/>
              </a:rPr>
              <a:t>have road rage I'm not </a:t>
            </a:r>
            <a:r>
              <a:rPr lang="en-US" sz="1200" b="0" i="0" kern="1200" dirty="0" err="1">
                <a:solidFill>
                  <a:schemeClr val="tx1"/>
                </a:solidFill>
                <a:effectLst/>
                <a:latin typeface="+mn-lt"/>
                <a:ea typeface="+mn-ea"/>
                <a:cs typeface="+mn-cs"/>
              </a:rPr>
              <a:t>gonna</a:t>
            </a:r>
            <a:r>
              <a:rPr lang="en-US" sz="1200" b="0" i="0" kern="1200" dirty="0">
                <a:solidFill>
                  <a:schemeClr val="tx1"/>
                </a:solidFill>
                <a:effectLst/>
                <a:latin typeface="+mn-lt"/>
                <a:ea typeface="+mn-ea"/>
                <a:cs typeface="+mn-cs"/>
              </a:rPr>
              <a:t> get upset</a:t>
            </a:r>
          </a:p>
          <a:p>
            <a:r>
              <a:rPr lang="en-US" sz="1200" b="0" i="0" kern="1200" dirty="0">
                <a:solidFill>
                  <a:schemeClr val="tx1"/>
                </a:solidFill>
                <a:effectLst/>
                <a:latin typeface="+mn-lt"/>
                <a:ea typeface="+mn-ea"/>
                <a:cs typeface="+mn-cs"/>
              </a:rPr>
              <a:t>02:03</a:t>
            </a:r>
          </a:p>
          <a:p>
            <a:r>
              <a:rPr lang="en-US" sz="1200" b="0" i="0" kern="1200" dirty="0">
                <a:solidFill>
                  <a:schemeClr val="tx1"/>
                </a:solidFill>
                <a:effectLst/>
                <a:latin typeface="+mn-lt"/>
                <a:ea typeface="+mn-ea"/>
                <a:cs typeface="+mn-cs"/>
              </a:rPr>
              <a:t>if I'm stuck in traffic and I'm running</a:t>
            </a:r>
          </a:p>
          <a:p>
            <a:r>
              <a:rPr lang="en-US" sz="1200" b="0" i="0" kern="1200" dirty="0">
                <a:solidFill>
                  <a:schemeClr val="tx1"/>
                </a:solidFill>
                <a:effectLst/>
                <a:latin typeface="+mn-lt"/>
                <a:ea typeface="+mn-ea"/>
                <a:cs typeface="+mn-cs"/>
              </a:rPr>
              <a:t>02:05</a:t>
            </a:r>
          </a:p>
          <a:p>
            <a:r>
              <a:rPr lang="en-US" sz="1200" b="0" i="0" kern="1200" dirty="0">
                <a:solidFill>
                  <a:schemeClr val="tx1"/>
                </a:solidFill>
                <a:effectLst/>
                <a:latin typeface="+mn-lt"/>
                <a:ea typeface="+mn-ea"/>
                <a:cs typeface="+mn-cs"/>
              </a:rPr>
              <a:t>late for work and Kate was willing to</a:t>
            </a:r>
          </a:p>
          <a:p>
            <a:r>
              <a:rPr lang="en-US" sz="1200" b="0" i="0" kern="1200" dirty="0">
                <a:solidFill>
                  <a:schemeClr val="tx1"/>
                </a:solidFill>
                <a:effectLst/>
                <a:latin typeface="+mn-lt"/>
                <a:ea typeface="+mn-ea"/>
                <a:cs typeface="+mn-cs"/>
              </a:rPr>
              <a:t>02:07</a:t>
            </a:r>
          </a:p>
          <a:p>
            <a:r>
              <a:rPr lang="en-US" sz="1200" b="0" i="0" kern="1200" dirty="0">
                <a:solidFill>
                  <a:schemeClr val="tx1"/>
                </a:solidFill>
                <a:effectLst/>
                <a:latin typeface="+mn-lt"/>
                <a:ea typeface="+mn-ea"/>
                <a:cs typeface="+mn-cs"/>
              </a:rPr>
              <a:t>prove it by taking a driving test on a</a:t>
            </a:r>
          </a:p>
          <a:p>
            <a:r>
              <a:rPr lang="en-US" sz="1200" b="0" i="0" kern="1200" dirty="0">
                <a:solidFill>
                  <a:schemeClr val="tx1"/>
                </a:solidFill>
                <a:effectLst/>
                <a:latin typeface="+mn-lt"/>
                <a:ea typeface="+mn-ea"/>
                <a:cs typeface="+mn-cs"/>
              </a:rPr>
              <a:t>02:10</a:t>
            </a:r>
          </a:p>
          <a:p>
            <a:r>
              <a:rPr lang="en-US" sz="1200" b="0" i="0" kern="1200" dirty="0">
                <a:solidFill>
                  <a:schemeClr val="tx1"/>
                </a:solidFill>
                <a:effectLst/>
                <a:latin typeface="+mn-lt"/>
                <a:ea typeface="+mn-ea"/>
                <a:cs typeface="+mn-cs"/>
              </a:rPr>
              <a:t>simulator after smoking a joint but law</a:t>
            </a:r>
          </a:p>
          <a:p>
            <a:r>
              <a:rPr lang="en-US" sz="1200" b="0" i="0" kern="1200" dirty="0">
                <a:solidFill>
                  <a:schemeClr val="tx1"/>
                </a:solidFill>
                <a:effectLst/>
                <a:latin typeface="+mn-lt"/>
                <a:ea typeface="+mn-ea"/>
                <a:cs typeface="+mn-cs"/>
              </a:rPr>
              <a:t>02:13</a:t>
            </a:r>
          </a:p>
          <a:p>
            <a:r>
              <a:rPr lang="en-US" sz="1200" b="0" i="0" kern="1200" dirty="0">
                <a:solidFill>
                  <a:schemeClr val="tx1"/>
                </a:solidFill>
                <a:effectLst/>
                <a:latin typeface="+mn-lt"/>
                <a:ea typeface="+mn-ea"/>
                <a:cs typeface="+mn-cs"/>
              </a:rPr>
              <a:t>enforcement and some lawmakers</a:t>
            </a:r>
          </a:p>
          <a:p>
            <a:r>
              <a:rPr lang="en-US" sz="1200" b="0" i="0" kern="1200" dirty="0">
                <a:solidFill>
                  <a:schemeClr val="tx1"/>
                </a:solidFill>
                <a:effectLst/>
                <a:latin typeface="+mn-lt"/>
                <a:ea typeface="+mn-ea"/>
                <a:cs typeface="+mn-cs"/>
              </a:rPr>
              <a:t>02:15</a:t>
            </a:r>
          </a:p>
          <a:p>
            <a:r>
              <a:rPr lang="en-US" sz="1200" b="0" i="0" kern="1200" dirty="0">
                <a:solidFill>
                  <a:schemeClr val="tx1"/>
                </a:solidFill>
                <a:effectLst/>
                <a:latin typeface="+mn-lt"/>
                <a:ea typeface="+mn-ea"/>
                <a:cs typeface="+mn-cs"/>
              </a:rPr>
              <a:t>want to put the brakes on people like</a:t>
            </a:r>
          </a:p>
          <a:p>
            <a:r>
              <a:rPr lang="en-US" sz="1200" b="0" i="0" kern="1200" dirty="0">
                <a:solidFill>
                  <a:schemeClr val="tx1"/>
                </a:solidFill>
                <a:effectLst/>
                <a:latin typeface="+mn-lt"/>
                <a:ea typeface="+mn-ea"/>
                <a:cs typeface="+mn-cs"/>
              </a:rPr>
              <a:t>02:17</a:t>
            </a:r>
          </a:p>
          <a:p>
            <a:r>
              <a:rPr lang="en-US" sz="1200" b="0" i="0" kern="1200" dirty="0">
                <a:solidFill>
                  <a:schemeClr val="tx1"/>
                </a:solidFill>
                <a:effectLst/>
                <a:latin typeface="+mn-lt"/>
                <a:ea typeface="+mn-ea"/>
                <a:cs typeface="+mn-cs"/>
              </a:rPr>
              <a:t>Kate right now in many states where</a:t>
            </a:r>
          </a:p>
          <a:p>
            <a:r>
              <a:rPr lang="en-US" sz="1200" b="0" i="0" kern="1200" dirty="0">
                <a:solidFill>
                  <a:schemeClr val="tx1"/>
                </a:solidFill>
                <a:effectLst/>
                <a:latin typeface="+mn-lt"/>
                <a:ea typeface="+mn-ea"/>
                <a:cs typeface="+mn-cs"/>
              </a:rPr>
              <a:t>02:20</a:t>
            </a:r>
          </a:p>
          <a:p>
            <a:r>
              <a:rPr lang="en-US" sz="1200" b="0" i="0" kern="1200" dirty="0">
                <a:solidFill>
                  <a:schemeClr val="tx1"/>
                </a:solidFill>
                <a:effectLst/>
                <a:latin typeface="+mn-lt"/>
                <a:ea typeface="+mn-ea"/>
                <a:cs typeface="+mn-cs"/>
              </a:rPr>
              <a:t>hundreds of thousands of people use</a:t>
            </a:r>
          </a:p>
          <a:p>
            <a:r>
              <a:rPr lang="en-US" sz="1200" b="0" i="0" kern="1200" dirty="0">
                <a:solidFill>
                  <a:schemeClr val="tx1"/>
                </a:solidFill>
                <a:effectLst/>
                <a:latin typeface="+mn-lt"/>
                <a:ea typeface="+mn-ea"/>
                <a:cs typeface="+mn-cs"/>
              </a:rPr>
              <a:t>02:22</a:t>
            </a:r>
          </a:p>
          <a:p>
            <a:r>
              <a:rPr lang="en-US" sz="1200" b="0" i="0" kern="1200" dirty="0">
                <a:solidFill>
                  <a:schemeClr val="tx1"/>
                </a:solidFill>
                <a:effectLst/>
                <a:latin typeface="+mn-lt"/>
                <a:ea typeface="+mn-ea"/>
                <a:cs typeface="+mn-cs"/>
              </a:rPr>
              <a:t>medical marijuana legally there is no</a:t>
            </a:r>
          </a:p>
          <a:p>
            <a:r>
              <a:rPr lang="en-US" sz="1200" b="0" i="0" kern="1200" dirty="0">
                <a:solidFill>
                  <a:schemeClr val="tx1"/>
                </a:solidFill>
                <a:effectLst/>
                <a:latin typeface="+mn-lt"/>
                <a:ea typeface="+mn-ea"/>
                <a:cs typeface="+mn-cs"/>
              </a:rPr>
              <a:t>02:25</a:t>
            </a:r>
          </a:p>
          <a:p>
            <a:r>
              <a:rPr lang="en-US" sz="1200" b="0" i="0" kern="1200" dirty="0">
                <a:solidFill>
                  <a:schemeClr val="tx1"/>
                </a:solidFill>
                <a:effectLst/>
                <a:latin typeface="+mn-lt"/>
                <a:ea typeface="+mn-ea"/>
                <a:cs typeface="+mn-cs"/>
              </a:rPr>
              <a:t>limit on how much THC that's the active</a:t>
            </a:r>
          </a:p>
          <a:p>
            <a:r>
              <a:rPr lang="en-US" sz="1200" b="0" i="0" kern="1200" dirty="0">
                <a:solidFill>
                  <a:schemeClr val="tx1"/>
                </a:solidFill>
                <a:effectLst/>
                <a:latin typeface="+mn-lt"/>
                <a:ea typeface="+mn-ea"/>
                <a:cs typeface="+mn-cs"/>
              </a:rPr>
              <a:t>02:28</a:t>
            </a:r>
          </a:p>
          <a:p>
            <a:r>
              <a:rPr lang="en-US" sz="1200" b="0" i="0" kern="1200" dirty="0">
                <a:solidFill>
                  <a:schemeClr val="tx1"/>
                </a:solidFill>
                <a:effectLst/>
                <a:latin typeface="+mn-lt"/>
                <a:ea typeface="+mn-ea"/>
                <a:cs typeface="+mn-cs"/>
              </a:rPr>
              <a:t>ingredient in pot can be in someone's</a:t>
            </a:r>
          </a:p>
          <a:p>
            <a:r>
              <a:rPr lang="en-US" sz="1200" b="0" i="0" kern="1200" dirty="0">
                <a:solidFill>
                  <a:schemeClr val="tx1"/>
                </a:solidFill>
                <a:effectLst/>
                <a:latin typeface="+mn-lt"/>
                <a:ea typeface="+mn-ea"/>
                <a:cs typeface="+mn-cs"/>
              </a:rPr>
              <a:t>02:30</a:t>
            </a:r>
          </a:p>
          <a:p>
            <a:r>
              <a:rPr lang="en-US" sz="1200" b="0" i="0" kern="1200" dirty="0">
                <a:solidFill>
                  <a:schemeClr val="tx1"/>
                </a:solidFill>
                <a:effectLst/>
                <a:latin typeface="+mn-lt"/>
                <a:ea typeface="+mn-ea"/>
                <a:cs typeface="+mn-cs"/>
              </a:rPr>
              <a:t>blood while driving the question is</a:t>
            </a:r>
          </a:p>
          <a:p>
            <a:r>
              <a:rPr lang="en-US" sz="1200" b="0" i="0" kern="1200" dirty="0">
                <a:solidFill>
                  <a:schemeClr val="tx1"/>
                </a:solidFill>
                <a:effectLst/>
                <a:latin typeface="+mn-lt"/>
                <a:ea typeface="+mn-ea"/>
                <a:cs typeface="+mn-cs"/>
              </a:rPr>
              <a:t>02:33</a:t>
            </a:r>
          </a:p>
          <a:p>
            <a:r>
              <a:rPr lang="en-US" sz="1200" b="0" i="0" kern="1200" dirty="0">
                <a:solidFill>
                  <a:schemeClr val="tx1"/>
                </a:solidFill>
                <a:effectLst/>
                <a:latin typeface="+mn-lt"/>
                <a:ea typeface="+mn-ea"/>
                <a:cs typeface="+mn-cs"/>
              </a:rPr>
              <a:t>should there be if we could get</a:t>
            </a:r>
          </a:p>
          <a:p>
            <a:r>
              <a:rPr lang="en-US" sz="1200" b="0" i="0" kern="1200" dirty="0">
                <a:solidFill>
                  <a:schemeClr val="tx1"/>
                </a:solidFill>
                <a:effectLst/>
                <a:latin typeface="+mn-lt"/>
                <a:ea typeface="+mn-ea"/>
                <a:cs typeface="+mn-cs"/>
              </a:rPr>
              <a:t>02:35</a:t>
            </a:r>
          </a:p>
          <a:p>
            <a:r>
              <a:rPr lang="en-US" sz="1200" b="0" i="0" kern="1200" dirty="0">
                <a:solidFill>
                  <a:schemeClr val="tx1"/>
                </a:solidFill>
                <a:effectLst/>
                <a:latin typeface="+mn-lt"/>
                <a:ea typeface="+mn-ea"/>
                <a:cs typeface="+mn-cs"/>
              </a:rPr>
              <a:t>consensus on and on the exact right</a:t>
            </a:r>
          </a:p>
          <a:p>
            <a:r>
              <a:rPr lang="en-US" sz="1200" b="0" i="0" kern="1200" dirty="0">
                <a:solidFill>
                  <a:schemeClr val="tx1"/>
                </a:solidFill>
                <a:effectLst/>
                <a:latin typeface="+mn-lt"/>
                <a:ea typeface="+mn-ea"/>
                <a:cs typeface="+mn-cs"/>
              </a:rPr>
              <a:t>02:37</a:t>
            </a:r>
          </a:p>
          <a:p>
            <a:r>
              <a:rPr lang="en-US" sz="1200" b="0" i="0" kern="1200" dirty="0">
                <a:solidFill>
                  <a:schemeClr val="tx1"/>
                </a:solidFill>
                <a:effectLst/>
                <a:latin typeface="+mn-lt"/>
                <a:ea typeface="+mn-ea"/>
                <a:cs typeface="+mn-cs"/>
              </a:rPr>
              <a:t>standard among medical marijuana and</a:t>
            </a:r>
          </a:p>
          <a:p>
            <a:r>
              <a:rPr lang="en-US" sz="1200" b="0" i="0" kern="1200" dirty="0">
                <a:solidFill>
                  <a:schemeClr val="tx1"/>
                </a:solidFill>
                <a:effectLst/>
                <a:latin typeface="+mn-lt"/>
                <a:ea typeface="+mn-ea"/>
                <a:cs typeface="+mn-cs"/>
              </a:rPr>
              <a:t>02:40</a:t>
            </a:r>
          </a:p>
          <a:p>
            <a:r>
              <a:rPr lang="en-US" sz="1200" b="0" i="0" kern="1200" dirty="0">
                <a:solidFill>
                  <a:schemeClr val="tx1"/>
                </a:solidFill>
                <a:effectLst/>
                <a:latin typeface="+mn-lt"/>
                <a:ea typeface="+mn-ea"/>
                <a:cs typeface="+mn-cs"/>
              </a:rPr>
              <a:t>legalization advocates and law</a:t>
            </a:r>
          </a:p>
          <a:p>
            <a:r>
              <a:rPr lang="en-US" sz="1200" b="0" i="0" kern="1200" dirty="0">
                <a:solidFill>
                  <a:schemeClr val="tx1"/>
                </a:solidFill>
                <a:effectLst/>
                <a:latin typeface="+mn-lt"/>
                <a:ea typeface="+mn-ea"/>
                <a:cs typeface="+mn-cs"/>
              </a:rPr>
              <a:t>02:41</a:t>
            </a:r>
          </a:p>
          <a:p>
            <a:r>
              <a:rPr lang="en-US" sz="1200" b="0" i="0" kern="1200" dirty="0">
                <a:solidFill>
                  <a:schemeClr val="tx1"/>
                </a:solidFill>
                <a:effectLst/>
                <a:latin typeface="+mn-lt"/>
                <a:ea typeface="+mn-ea"/>
                <a:cs typeface="+mn-cs"/>
              </a:rPr>
              <a:t>enforcement on the other side </a:t>
            </a:r>
            <a:r>
              <a:rPr lang="en-US" sz="1200" b="0" i="0" kern="1200" dirty="0" err="1">
                <a:solidFill>
                  <a:schemeClr val="tx1"/>
                </a:solidFill>
                <a:effectLst/>
                <a:latin typeface="+mn-lt"/>
                <a:ea typeface="+mn-ea"/>
                <a:cs typeface="+mn-cs"/>
              </a:rPr>
              <a:t>i</a:t>
            </a:r>
            <a:r>
              <a:rPr lang="en-US" sz="1200" b="0" i="0" kern="1200" dirty="0">
                <a:solidFill>
                  <a:schemeClr val="tx1"/>
                </a:solidFill>
                <a:effectLst/>
                <a:latin typeface="+mn-lt"/>
                <a:ea typeface="+mn-ea"/>
                <a:cs typeface="+mn-cs"/>
              </a:rPr>
              <a:t> 100%</a:t>
            </a:r>
          </a:p>
          <a:p>
            <a:r>
              <a:rPr lang="en-US" sz="1200" b="0" i="0" kern="1200" dirty="0">
                <a:solidFill>
                  <a:schemeClr val="tx1"/>
                </a:solidFill>
                <a:effectLst/>
                <a:latin typeface="+mn-lt"/>
                <a:ea typeface="+mn-ea"/>
                <a:cs typeface="+mn-cs"/>
              </a:rPr>
              <a:t>02:43</a:t>
            </a:r>
          </a:p>
          <a:p>
            <a:r>
              <a:rPr lang="en-US" sz="1200" b="0" i="0" kern="1200" dirty="0">
                <a:solidFill>
                  <a:schemeClr val="tx1"/>
                </a:solidFill>
                <a:effectLst/>
                <a:latin typeface="+mn-lt"/>
                <a:ea typeface="+mn-ea"/>
                <a:cs typeface="+mn-cs"/>
              </a:rPr>
              <a:t>would support that Sean McAllister is a</a:t>
            </a:r>
          </a:p>
          <a:p>
            <a:r>
              <a:rPr lang="en-US" sz="1200" b="0" i="0" kern="1200" dirty="0">
                <a:solidFill>
                  <a:schemeClr val="tx1"/>
                </a:solidFill>
                <a:effectLst/>
                <a:latin typeface="+mn-lt"/>
                <a:ea typeface="+mn-ea"/>
                <a:cs typeface="+mn-cs"/>
              </a:rPr>
              <a:t>02:46</a:t>
            </a:r>
          </a:p>
          <a:p>
            <a:r>
              <a:rPr lang="en-US" sz="1200" b="0" i="0" kern="1200" dirty="0">
                <a:solidFill>
                  <a:schemeClr val="tx1"/>
                </a:solidFill>
                <a:effectLst/>
                <a:latin typeface="+mn-lt"/>
                <a:ea typeface="+mn-ea"/>
                <a:cs typeface="+mn-cs"/>
              </a:rPr>
              <a:t>pro medical marijuana lawyer in Colorado</a:t>
            </a:r>
          </a:p>
          <a:p>
            <a:r>
              <a:rPr lang="en-US" sz="1200" b="0" i="0" kern="1200" dirty="0">
                <a:solidFill>
                  <a:schemeClr val="tx1"/>
                </a:solidFill>
                <a:effectLst/>
                <a:latin typeface="+mn-lt"/>
                <a:ea typeface="+mn-ea"/>
                <a:cs typeface="+mn-cs"/>
              </a:rPr>
              <a:t>02:49</a:t>
            </a:r>
          </a:p>
          <a:p>
            <a:r>
              <a:rPr lang="en-US" sz="1200" b="0" i="0" kern="1200" dirty="0">
                <a:solidFill>
                  <a:schemeClr val="tx1"/>
                </a:solidFill>
                <a:effectLst/>
                <a:latin typeface="+mn-lt"/>
                <a:ea typeface="+mn-ea"/>
                <a:cs typeface="+mn-cs"/>
              </a:rPr>
              <a:t>where medical marijuana use has exploded</a:t>
            </a:r>
          </a:p>
          <a:p>
            <a:r>
              <a:rPr lang="en-US" sz="1200" b="0" i="0" kern="1200" dirty="0">
                <a:solidFill>
                  <a:schemeClr val="tx1"/>
                </a:solidFill>
                <a:effectLst/>
                <a:latin typeface="+mn-lt"/>
                <a:ea typeface="+mn-ea"/>
                <a:cs typeface="+mn-cs"/>
              </a:rPr>
              <a:t>02:52</a:t>
            </a:r>
          </a:p>
          <a:p>
            <a:r>
              <a:rPr lang="en-US" sz="1200" b="0" i="0" kern="1200" dirty="0">
                <a:solidFill>
                  <a:schemeClr val="tx1"/>
                </a:solidFill>
                <a:effectLst/>
                <a:latin typeface="+mn-lt"/>
                <a:ea typeface="+mn-ea"/>
                <a:cs typeface="+mn-cs"/>
              </a:rPr>
              <a:t>he supports the push to establish what's</a:t>
            </a:r>
          </a:p>
          <a:p>
            <a:r>
              <a:rPr lang="en-US" sz="1200" b="0" i="0" kern="1200" dirty="0">
                <a:solidFill>
                  <a:schemeClr val="tx1"/>
                </a:solidFill>
                <a:effectLst/>
                <a:latin typeface="+mn-lt"/>
                <a:ea typeface="+mn-ea"/>
                <a:cs typeface="+mn-cs"/>
              </a:rPr>
              <a:t>02:55</a:t>
            </a:r>
          </a:p>
          <a:p>
            <a:r>
              <a:rPr lang="en-US" sz="1200" b="0" i="0" kern="1200" dirty="0">
                <a:solidFill>
                  <a:schemeClr val="tx1"/>
                </a:solidFill>
                <a:effectLst/>
                <a:latin typeface="+mn-lt"/>
                <a:ea typeface="+mn-ea"/>
                <a:cs typeface="+mn-cs"/>
              </a:rPr>
              <a:t>called a per se standard that's a limit</a:t>
            </a:r>
          </a:p>
          <a:p>
            <a:r>
              <a:rPr lang="en-US" sz="1200" b="0" i="0" kern="1200" dirty="0">
                <a:solidFill>
                  <a:schemeClr val="tx1"/>
                </a:solidFill>
                <a:effectLst/>
                <a:latin typeface="+mn-lt"/>
                <a:ea typeface="+mn-ea"/>
                <a:cs typeface="+mn-cs"/>
              </a:rPr>
              <a:t>02:58</a:t>
            </a:r>
          </a:p>
          <a:p>
            <a:r>
              <a:rPr lang="en-US" sz="1200" b="0" i="0" kern="1200" dirty="0">
                <a:solidFill>
                  <a:schemeClr val="tx1"/>
                </a:solidFill>
                <a:effectLst/>
                <a:latin typeface="+mn-lt"/>
                <a:ea typeface="+mn-ea"/>
                <a:cs typeface="+mn-cs"/>
              </a:rPr>
              <a:t>for THC in the blood much like the one</a:t>
            </a:r>
          </a:p>
          <a:p>
            <a:r>
              <a:rPr lang="en-US" sz="1200" b="0" i="0" kern="1200" dirty="0">
                <a:solidFill>
                  <a:schemeClr val="tx1"/>
                </a:solidFill>
                <a:effectLst/>
                <a:latin typeface="+mn-lt"/>
                <a:ea typeface="+mn-ea"/>
                <a:cs typeface="+mn-cs"/>
              </a:rPr>
              <a:t>03:00</a:t>
            </a:r>
          </a:p>
          <a:p>
            <a:r>
              <a:rPr lang="en-US" sz="1200" b="0" i="0" kern="1200" dirty="0">
                <a:solidFill>
                  <a:schemeClr val="tx1"/>
                </a:solidFill>
                <a:effectLst/>
                <a:latin typeface="+mn-lt"/>
                <a:ea typeface="+mn-ea"/>
                <a:cs typeface="+mn-cs"/>
              </a:rPr>
              <a:t>for alcohol but medical marijuana</a:t>
            </a:r>
          </a:p>
          <a:p>
            <a:r>
              <a:rPr lang="en-US" sz="1200" b="0" i="0" kern="1200" dirty="0">
                <a:solidFill>
                  <a:schemeClr val="tx1"/>
                </a:solidFill>
                <a:effectLst/>
                <a:latin typeface="+mn-lt"/>
                <a:ea typeface="+mn-ea"/>
                <a:cs typeface="+mn-cs"/>
              </a:rPr>
              <a:t>03:03</a:t>
            </a:r>
          </a:p>
          <a:p>
            <a:r>
              <a:rPr lang="en-US" sz="1200" b="0" i="0" kern="1200" dirty="0">
                <a:solidFill>
                  <a:schemeClr val="tx1"/>
                </a:solidFill>
                <a:effectLst/>
                <a:latin typeface="+mn-lt"/>
                <a:ea typeface="+mn-ea"/>
                <a:cs typeface="+mn-cs"/>
              </a:rPr>
              <a:t>advocates say no other prescription drug</a:t>
            </a:r>
          </a:p>
          <a:p>
            <a:r>
              <a:rPr lang="en-US" sz="1200" b="0" i="0" kern="1200" dirty="0">
                <a:solidFill>
                  <a:schemeClr val="tx1"/>
                </a:solidFill>
                <a:effectLst/>
                <a:latin typeface="+mn-lt"/>
                <a:ea typeface="+mn-ea"/>
                <a:cs typeface="+mn-cs"/>
              </a:rPr>
              <a:t>03:05</a:t>
            </a:r>
          </a:p>
          <a:p>
            <a:r>
              <a:rPr lang="en-US" sz="1200" b="0" i="0" kern="1200" dirty="0">
                <a:solidFill>
                  <a:schemeClr val="tx1"/>
                </a:solidFill>
                <a:effectLst/>
                <a:latin typeface="+mn-lt"/>
                <a:ea typeface="+mn-ea"/>
                <a:cs typeface="+mn-cs"/>
              </a:rPr>
              <a:t>not painkillers like </a:t>
            </a:r>
            <a:r>
              <a:rPr lang="en-US" sz="1200" b="0" i="0" kern="1200" dirty="0" err="1">
                <a:solidFill>
                  <a:schemeClr val="tx1"/>
                </a:solidFill>
                <a:effectLst/>
                <a:latin typeface="+mn-lt"/>
                <a:ea typeface="+mn-ea"/>
                <a:cs typeface="+mn-cs"/>
              </a:rPr>
              <a:t>vicodin</a:t>
            </a:r>
            <a:r>
              <a:rPr lang="en-US" sz="1200" b="0" i="0" kern="1200" dirty="0">
                <a:solidFill>
                  <a:schemeClr val="tx1"/>
                </a:solidFill>
                <a:effectLst/>
                <a:latin typeface="+mn-lt"/>
                <a:ea typeface="+mn-ea"/>
                <a:cs typeface="+mn-cs"/>
              </a:rPr>
              <a:t> or</a:t>
            </a:r>
          </a:p>
          <a:p>
            <a:r>
              <a:rPr lang="en-US" sz="1200" b="0" i="0" kern="1200" dirty="0">
                <a:solidFill>
                  <a:schemeClr val="tx1"/>
                </a:solidFill>
                <a:effectLst/>
                <a:latin typeface="+mn-lt"/>
                <a:ea typeface="+mn-ea"/>
                <a:cs typeface="+mn-cs"/>
              </a:rPr>
              <a:t>03:07</a:t>
            </a:r>
          </a:p>
          <a:p>
            <a:r>
              <a:rPr lang="en-US" sz="1200" b="0" i="0" kern="1200" dirty="0">
                <a:solidFill>
                  <a:schemeClr val="tx1"/>
                </a:solidFill>
                <a:effectLst/>
                <a:latin typeface="+mn-lt"/>
                <a:ea typeface="+mn-ea"/>
                <a:cs typeface="+mn-cs"/>
              </a:rPr>
              <a:t>sedatives like valium have a specific</a:t>
            </a:r>
          </a:p>
          <a:p>
            <a:r>
              <a:rPr lang="en-US" sz="1200" b="0" i="0" kern="1200" dirty="0">
                <a:solidFill>
                  <a:schemeClr val="tx1"/>
                </a:solidFill>
                <a:effectLst/>
                <a:latin typeface="+mn-lt"/>
                <a:ea typeface="+mn-ea"/>
                <a:cs typeface="+mn-cs"/>
              </a:rPr>
              <a:t>03:10</a:t>
            </a:r>
          </a:p>
          <a:p>
            <a:r>
              <a:rPr lang="en-US" sz="1200" b="0" i="0" kern="1200" dirty="0">
                <a:solidFill>
                  <a:schemeClr val="tx1"/>
                </a:solidFill>
                <a:effectLst/>
                <a:latin typeface="+mn-lt"/>
                <a:ea typeface="+mn-ea"/>
                <a:cs typeface="+mn-cs"/>
              </a:rPr>
              <a:t>limit no other medication has a per se</a:t>
            </a:r>
          </a:p>
          <a:p>
            <a:r>
              <a:rPr lang="en-US" sz="1200" b="0" i="0" kern="1200" dirty="0">
                <a:solidFill>
                  <a:schemeClr val="tx1"/>
                </a:solidFill>
                <a:effectLst/>
                <a:latin typeface="+mn-lt"/>
                <a:ea typeface="+mn-ea"/>
                <a:cs typeface="+mn-cs"/>
              </a:rPr>
              <a:t>03:13</a:t>
            </a:r>
          </a:p>
          <a:p>
            <a:r>
              <a:rPr lang="en-US" sz="1200" b="0" i="0" kern="1200" dirty="0">
                <a:solidFill>
                  <a:schemeClr val="tx1"/>
                </a:solidFill>
                <a:effectLst/>
                <a:latin typeface="+mn-lt"/>
                <a:ea typeface="+mn-ea"/>
                <a:cs typeface="+mn-cs"/>
              </a:rPr>
              <a:t>standard and people on the medical</a:t>
            </a:r>
          </a:p>
          <a:p>
            <a:r>
              <a:rPr lang="en-US" sz="1200" b="0" i="0" kern="1200" dirty="0">
                <a:solidFill>
                  <a:schemeClr val="tx1"/>
                </a:solidFill>
                <a:effectLst/>
                <a:latin typeface="+mn-lt"/>
                <a:ea typeface="+mn-ea"/>
                <a:cs typeface="+mn-cs"/>
              </a:rPr>
              <a:t>03:16</a:t>
            </a:r>
          </a:p>
          <a:p>
            <a:r>
              <a:rPr lang="en-US" sz="1200" b="0" i="0" kern="1200" dirty="0">
                <a:solidFill>
                  <a:schemeClr val="tx1"/>
                </a:solidFill>
                <a:effectLst/>
                <a:latin typeface="+mn-lt"/>
                <a:ea typeface="+mn-ea"/>
                <a:cs typeface="+mn-cs"/>
              </a:rPr>
              <a:t>marijuana community feel they're being</a:t>
            </a:r>
          </a:p>
          <a:p>
            <a:r>
              <a:rPr lang="en-US" sz="1200" b="0" i="0" kern="1200" dirty="0">
                <a:solidFill>
                  <a:schemeClr val="tx1"/>
                </a:solidFill>
                <a:effectLst/>
                <a:latin typeface="+mn-lt"/>
                <a:ea typeface="+mn-ea"/>
                <a:cs typeface="+mn-cs"/>
              </a:rPr>
              <a:t>03:17</a:t>
            </a:r>
          </a:p>
          <a:p>
            <a:r>
              <a:rPr lang="en-US" sz="1200" b="0" i="0" kern="1200" dirty="0">
                <a:solidFill>
                  <a:schemeClr val="tx1"/>
                </a:solidFill>
                <a:effectLst/>
                <a:latin typeface="+mn-lt"/>
                <a:ea typeface="+mn-ea"/>
                <a:cs typeface="+mn-cs"/>
              </a:rPr>
              <a:t>singled out but I agree it's going in</a:t>
            </a:r>
          </a:p>
          <a:p>
            <a:r>
              <a:rPr lang="en-US" sz="1200" b="0" i="0" kern="1200" dirty="0">
                <a:solidFill>
                  <a:schemeClr val="tx1"/>
                </a:solidFill>
                <a:effectLst/>
                <a:latin typeface="+mn-lt"/>
                <a:ea typeface="+mn-ea"/>
                <a:cs typeface="+mn-cs"/>
              </a:rPr>
              <a:t>03:20</a:t>
            </a:r>
          </a:p>
          <a:p>
            <a:r>
              <a:rPr lang="en-US" sz="1200" b="0" i="0" kern="1200" dirty="0">
                <a:solidFill>
                  <a:schemeClr val="tx1"/>
                </a:solidFill>
                <a:effectLst/>
                <a:latin typeface="+mn-lt"/>
                <a:ea typeface="+mn-ea"/>
                <a:cs typeface="+mn-cs"/>
              </a:rPr>
              <a:t>the right direction I think law</a:t>
            </a:r>
          </a:p>
          <a:p>
            <a:r>
              <a:rPr lang="en-US" sz="1200" b="0" i="0" kern="1200" dirty="0">
                <a:solidFill>
                  <a:schemeClr val="tx1"/>
                </a:solidFill>
                <a:effectLst/>
                <a:latin typeface="+mn-lt"/>
                <a:ea typeface="+mn-ea"/>
                <a:cs typeface="+mn-cs"/>
              </a:rPr>
              <a:t>03:21</a:t>
            </a:r>
          </a:p>
          <a:p>
            <a:r>
              <a:rPr lang="en-US" sz="1200" b="0" i="0" kern="1200" dirty="0">
                <a:solidFill>
                  <a:schemeClr val="tx1"/>
                </a:solidFill>
                <a:effectLst/>
                <a:latin typeface="+mn-lt"/>
                <a:ea typeface="+mn-ea"/>
                <a:cs typeface="+mn-cs"/>
              </a:rPr>
              <a:t>enforcement feels that they need to send</a:t>
            </a:r>
          </a:p>
          <a:p>
            <a:r>
              <a:rPr lang="en-US" sz="1200" b="0" i="0" kern="1200" dirty="0">
                <a:solidFill>
                  <a:schemeClr val="tx1"/>
                </a:solidFill>
                <a:effectLst/>
                <a:latin typeface="+mn-lt"/>
                <a:ea typeface="+mn-ea"/>
                <a:cs typeface="+mn-cs"/>
              </a:rPr>
              <a:t>03:23</a:t>
            </a:r>
          </a:p>
          <a:p>
            <a:r>
              <a:rPr lang="en-US" sz="1200" b="0" i="0" kern="1200" dirty="0">
                <a:solidFill>
                  <a:schemeClr val="tx1"/>
                </a:solidFill>
                <a:effectLst/>
                <a:latin typeface="+mn-lt"/>
                <a:ea typeface="+mn-ea"/>
                <a:cs typeface="+mn-cs"/>
              </a:rPr>
              <a:t>a strong message that even though it's</a:t>
            </a:r>
          </a:p>
          <a:p>
            <a:r>
              <a:rPr lang="en-US" sz="1200" b="0" i="0" kern="1200" dirty="0">
                <a:solidFill>
                  <a:schemeClr val="tx1"/>
                </a:solidFill>
                <a:effectLst/>
                <a:latin typeface="+mn-lt"/>
                <a:ea typeface="+mn-ea"/>
                <a:cs typeface="+mn-cs"/>
              </a:rPr>
              <a:t>03:25</a:t>
            </a:r>
          </a:p>
          <a:p>
            <a:r>
              <a:rPr lang="en-US" sz="1200" b="0" i="0" kern="1200" dirty="0">
                <a:solidFill>
                  <a:schemeClr val="tx1"/>
                </a:solidFill>
                <a:effectLst/>
                <a:latin typeface="+mn-lt"/>
                <a:ea typeface="+mn-ea"/>
                <a:cs typeface="+mn-cs"/>
              </a:rPr>
              <a:t>legal we want to avoid public safety</a:t>
            </a:r>
          </a:p>
          <a:p>
            <a:r>
              <a:rPr lang="en-US" sz="1200" b="0" i="0" kern="1200" dirty="0">
                <a:solidFill>
                  <a:schemeClr val="tx1"/>
                </a:solidFill>
                <a:effectLst/>
                <a:latin typeface="+mn-lt"/>
                <a:ea typeface="+mn-ea"/>
                <a:cs typeface="+mn-cs"/>
              </a:rPr>
              <a:t>03:28</a:t>
            </a:r>
          </a:p>
          <a:p>
            <a:r>
              <a:rPr lang="en-US" sz="1200" b="0" i="0" kern="1200" dirty="0">
                <a:solidFill>
                  <a:schemeClr val="tx1"/>
                </a:solidFill>
                <a:effectLst/>
                <a:latin typeface="+mn-lt"/>
                <a:ea typeface="+mn-ea"/>
                <a:cs typeface="+mn-cs"/>
              </a:rPr>
              <a:t>impacts and I think you know overall</a:t>
            </a:r>
          </a:p>
          <a:p>
            <a:r>
              <a:rPr lang="en-US" sz="1200" b="0" i="0" kern="1200" dirty="0">
                <a:solidFill>
                  <a:schemeClr val="tx1"/>
                </a:solidFill>
                <a:effectLst/>
                <a:latin typeface="+mn-lt"/>
                <a:ea typeface="+mn-ea"/>
                <a:cs typeface="+mn-cs"/>
              </a:rPr>
              <a:t>03:31</a:t>
            </a:r>
          </a:p>
          <a:p>
            <a:r>
              <a:rPr lang="en-US" sz="1200" b="0" i="0" kern="1200" dirty="0">
                <a:solidFill>
                  <a:schemeClr val="tx1"/>
                </a:solidFill>
                <a:effectLst/>
                <a:latin typeface="+mn-lt"/>
                <a:ea typeface="+mn-ea"/>
                <a:cs typeface="+mn-cs"/>
              </a:rPr>
              <a:t>that the idea that people shouldn't be</a:t>
            </a:r>
          </a:p>
          <a:p>
            <a:r>
              <a:rPr lang="en-US" sz="1200" b="0" i="0" kern="1200" dirty="0">
                <a:solidFill>
                  <a:schemeClr val="tx1"/>
                </a:solidFill>
                <a:effectLst/>
                <a:latin typeface="+mn-lt"/>
                <a:ea typeface="+mn-ea"/>
                <a:cs typeface="+mn-cs"/>
              </a:rPr>
              <a:t>03:33</a:t>
            </a:r>
          </a:p>
          <a:p>
            <a:r>
              <a:rPr lang="en-US" sz="1200" b="0" i="0" kern="1200" dirty="0">
                <a:solidFill>
                  <a:schemeClr val="tx1"/>
                </a:solidFill>
                <a:effectLst/>
                <a:latin typeface="+mn-lt"/>
                <a:ea typeface="+mn-ea"/>
                <a:cs typeface="+mn-cs"/>
              </a:rPr>
              <a:t>driving impaired is the right idea but</a:t>
            </a:r>
          </a:p>
          <a:p>
            <a:r>
              <a:rPr lang="en-US" sz="1200" b="0" i="0" kern="1200" dirty="0">
                <a:solidFill>
                  <a:schemeClr val="tx1"/>
                </a:solidFill>
                <a:effectLst/>
                <a:latin typeface="+mn-lt"/>
                <a:ea typeface="+mn-ea"/>
                <a:cs typeface="+mn-cs"/>
              </a:rPr>
              <a:t>03:35</a:t>
            </a:r>
          </a:p>
          <a:p>
            <a:r>
              <a:rPr lang="en-US" sz="1200" b="0" i="0" kern="1200" dirty="0">
                <a:solidFill>
                  <a:schemeClr val="tx1"/>
                </a:solidFill>
                <a:effectLst/>
                <a:latin typeface="+mn-lt"/>
                <a:ea typeface="+mn-ea"/>
                <a:cs typeface="+mn-cs"/>
              </a:rPr>
              <a:t>McAllister who served on a state Task</a:t>
            </a:r>
          </a:p>
          <a:p>
            <a:r>
              <a:rPr lang="en-US" sz="1200" b="0" i="0" kern="1200" dirty="0">
                <a:solidFill>
                  <a:schemeClr val="tx1"/>
                </a:solidFill>
                <a:effectLst/>
                <a:latin typeface="+mn-lt"/>
                <a:ea typeface="+mn-ea"/>
                <a:cs typeface="+mn-cs"/>
              </a:rPr>
              <a:t>03:37</a:t>
            </a:r>
          </a:p>
          <a:p>
            <a:r>
              <a:rPr lang="en-US" sz="1200" b="0" i="0" kern="1200" dirty="0">
                <a:solidFill>
                  <a:schemeClr val="tx1"/>
                </a:solidFill>
                <a:effectLst/>
                <a:latin typeface="+mn-lt"/>
                <a:ea typeface="+mn-ea"/>
                <a:cs typeface="+mn-cs"/>
              </a:rPr>
              <a:t>Force studying the effects of marijuana</a:t>
            </a:r>
          </a:p>
          <a:p>
            <a:r>
              <a:rPr lang="en-US" sz="1200" b="0" i="0" kern="1200" dirty="0">
                <a:solidFill>
                  <a:schemeClr val="tx1"/>
                </a:solidFill>
                <a:effectLst/>
                <a:latin typeface="+mn-lt"/>
                <a:ea typeface="+mn-ea"/>
                <a:cs typeface="+mn-cs"/>
              </a:rPr>
              <a:t>03:39</a:t>
            </a:r>
          </a:p>
          <a:p>
            <a:r>
              <a:rPr lang="en-US" sz="1200" b="0" i="0" kern="1200" dirty="0">
                <a:solidFill>
                  <a:schemeClr val="tx1"/>
                </a:solidFill>
                <a:effectLst/>
                <a:latin typeface="+mn-lt"/>
                <a:ea typeface="+mn-ea"/>
                <a:cs typeface="+mn-cs"/>
              </a:rPr>
              <a:t>on driving says it's too early to</a:t>
            </a:r>
          </a:p>
          <a:p>
            <a:r>
              <a:rPr lang="en-US" sz="1200" b="0" i="0" kern="1200" dirty="0">
                <a:solidFill>
                  <a:schemeClr val="tx1"/>
                </a:solidFill>
                <a:effectLst/>
                <a:latin typeface="+mn-lt"/>
                <a:ea typeface="+mn-ea"/>
                <a:cs typeface="+mn-cs"/>
              </a:rPr>
              <a:t>03:42</a:t>
            </a:r>
          </a:p>
          <a:p>
            <a:r>
              <a:rPr lang="en-US" sz="1200" b="0" i="0" kern="1200" dirty="0">
                <a:solidFill>
                  <a:schemeClr val="tx1"/>
                </a:solidFill>
                <a:effectLst/>
                <a:latin typeface="+mn-lt"/>
                <a:ea typeface="+mn-ea"/>
                <a:cs typeface="+mn-cs"/>
              </a:rPr>
              <a:t>establish a hard limit because there's</a:t>
            </a:r>
          </a:p>
          <a:p>
            <a:r>
              <a:rPr lang="en-US" sz="1200" b="0" i="0" kern="1200" dirty="0">
                <a:solidFill>
                  <a:schemeClr val="tx1"/>
                </a:solidFill>
                <a:effectLst/>
                <a:latin typeface="+mn-lt"/>
                <a:ea typeface="+mn-ea"/>
                <a:cs typeface="+mn-cs"/>
              </a:rPr>
              <a:t>03:44</a:t>
            </a:r>
          </a:p>
          <a:p>
            <a:r>
              <a:rPr lang="en-US" sz="1200" b="0" i="0" kern="1200" dirty="0">
                <a:solidFill>
                  <a:schemeClr val="tx1"/>
                </a:solidFill>
                <a:effectLst/>
                <a:latin typeface="+mn-lt"/>
                <a:ea typeface="+mn-ea"/>
                <a:cs typeface="+mn-cs"/>
              </a:rPr>
              <a:t>just not enough data on how high is too</a:t>
            </a:r>
          </a:p>
          <a:p>
            <a:r>
              <a:rPr lang="en-US" sz="1200" b="0" i="0" kern="1200" dirty="0">
                <a:solidFill>
                  <a:schemeClr val="tx1"/>
                </a:solidFill>
                <a:effectLst/>
                <a:latin typeface="+mn-lt"/>
                <a:ea typeface="+mn-ea"/>
                <a:cs typeface="+mn-cs"/>
              </a:rPr>
              <a:t>03:47</a:t>
            </a:r>
          </a:p>
          <a:p>
            <a:r>
              <a:rPr lang="en-US" sz="1200" b="0" i="0" kern="1200" dirty="0">
                <a:solidFill>
                  <a:schemeClr val="tx1"/>
                </a:solidFill>
                <a:effectLst/>
                <a:latin typeface="+mn-lt"/>
                <a:ea typeface="+mn-ea"/>
                <a:cs typeface="+mn-cs"/>
              </a:rPr>
              <a:t>high to drive</a:t>
            </a:r>
          </a:p>
          <a:p>
            <a:r>
              <a:rPr lang="en-US" sz="1200" b="0" i="0" kern="1200" dirty="0">
                <a:solidFill>
                  <a:schemeClr val="tx1"/>
                </a:solidFill>
                <a:effectLst/>
                <a:latin typeface="+mn-lt"/>
                <a:ea typeface="+mn-ea"/>
                <a:cs typeface="+mn-cs"/>
              </a:rPr>
              <a:t>03:48</a:t>
            </a:r>
          </a:p>
          <a:p>
            <a:r>
              <a:rPr lang="en-US" sz="1200" b="0" i="0" kern="1200" dirty="0">
                <a:solidFill>
                  <a:schemeClr val="tx1"/>
                </a:solidFill>
                <a:effectLst/>
                <a:latin typeface="+mn-lt"/>
                <a:ea typeface="+mn-ea"/>
                <a:cs typeface="+mn-cs"/>
              </a:rPr>
              <a:t>we don't have consensus on what the</a:t>
            </a:r>
          </a:p>
          <a:p>
            <a:r>
              <a:rPr lang="en-US" sz="1200" b="0" i="0" kern="1200" dirty="0">
                <a:solidFill>
                  <a:schemeClr val="tx1"/>
                </a:solidFill>
                <a:effectLst/>
                <a:latin typeface="+mn-lt"/>
                <a:ea typeface="+mn-ea"/>
                <a:cs typeface="+mn-cs"/>
              </a:rPr>
              <a:t>03:50</a:t>
            </a:r>
          </a:p>
          <a:p>
            <a:r>
              <a:rPr lang="en-US" sz="1200" b="0" i="0" kern="1200" dirty="0">
                <a:solidFill>
                  <a:schemeClr val="tx1"/>
                </a:solidFill>
                <a:effectLst/>
                <a:latin typeface="+mn-lt"/>
                <a:ea typeface="+mn-ea"/>
                <a:cs typeface="+mn-cs"/>
              </a:rPr>
              <a:t>science is so we should be able to set a</a:t>
            </a:r>
          </a:p>
          <a:p>
            <a:r>
              <a:rPr lang="en-US" sz="1200" b="0" i="0" kern="1200" dirty="0">
                <a:solidFill>
                  <a:schemeClr val="tx1"/>
                </a:solidFill>
                <a:effectLst/>
                <a:latin typeface="+mn-lt"/>
                <a:ea typeface="+mn-ea"/>
                <a:cs typeface="+mn-cs"/>
              </a:rPr>
              <a:t>03:53</a:t>
            </a:r>
          </a:p>
          <a:p>
            <a:r>
              <a:rPr lang="en-US" sz="1200" b="0" i="0" kern="1200" dirty="0">
                <a:solidFill>
                  <a:schemeClr val="tx1"/>
                </a:solidFill>
                <a:effectLst/>
                <a:latin typeface="+mn-lt"/>
                <a:ea typeface="+mn-ea"/>
                <a:cs typeface="+mn-cs"/>
              </a:rPr>
              <a:t>standard that says well if you're over</a:t>
            </a:r>
          </a:p>
          <a:p>
            <a:r>
              <a:rPr lang="en-US" sz="1200" b="0" i="0" kern="1200" dirty="0">
                <a:solidFill>
                  <a:schemeClr val="tx1"/>
                </a:solidFill>
                <a:effectLst/>
                <a:latin typeface="+mn-lt"/>
                <a:ea typeface="+mn-ea"/>
                <a:cs typeface="+mn-cs"/>
              </a:rPr>
              <a:t>03:55</a:t>
            </a:r>
          </a:p>
          <a:p>
            <a:r>
              <a:rPr lang="en-US" sz="1200" b="0" i="0" kern="1200" dirty="0">
                <a:solidFill>
                  <a:schemeClr val="tx1"/>
                </a:solidFill>
                <a:effectLst/>
                <a:latin typeface="+mn-lt"/>
                <a:ea typeface="+mn-ea"/>
                <a:cs typeface="+mn-cs"/>
              </a:rPr>
              <a:t>this then there's a presumption you're</a:t>
            </a:r>
          </a:p>
          <a:p>
            <a:r>
              <a:rPr lang="en-US" sz="1200" b="0" i="0" kern="1200" dirty="0">
                <a:solidFill>
                  <a:schemeClr val="tx1"/>
                </a:solidFill>
                <a:effectLst/>
                <a:latin typeface="+mn-lt"/>
                <a:ea typeface="+mn-ea"/>
                <a:cs typeface="+mn-cs"/>
              </a:rPr>
              <a:t>03:57</a:t>
            </a:r>
          </a:p>
          <a:p>
            <a:r>
              <a:rPr lang="en-US" sz="1200" b="0" i="0" kern="1200" dirty="0">
                <a:solidFill>
                  <a:schemeClr val="tx1"/>
                </a:solidFill>
                <a:effectLst/>
                <a:latin typeface="+mn-lt"/>
                <a:ea typeface="+mn-ea"/>
                <a:cs typeface="+mn-cs"/>
              </a:rPr>
              <a:t>probably impaired</a:t>
            </a:r>
          </a:p>
          <a:p>
            <a:r>
              <a:rPr lang="en-US" sz="1200" b="0" i="0" kern="1200" dirty="0">
                <a:solidFill>
                  <a:schemeClr val="tx1"/>
                </a:solidFill>
                <a:effectLst/>
                <a:latin typeface="+mn-lt"/>
                <a:ea typeface="+mn-ea"/>
                <a:cs typeface="+mn-cs"/>
              </a:rPr>
              <a:t>03:58</a:t>
            </a:r>
          </a:p>
          <a:p>
            <a:r>
              <a:rPr lang="en-US" sz="1200" b="0" i="0" kern="1200" dirty="0">
                <a:solidFill>
                  <a:schemeClr val="tx1"/>
                </a:solidFill>
                <a:effectLst/>
                <a:latin typeface="+mn-lt"/>
                <a:ea typeface="+mn-ea"/>
                <a:cs typeface="+mn-cs"/>
              </a:rPr>
              <a:t>but if you want to go to trial and tell</a:t>
            </a:r>
          </a:p>
          <a:p>
            <a:r>
              <a:rPr lang="en-US" sz="1200" b="0" i="0" kern="1200" dirty="0">
                <a:solidFill>
                  <a:schemeClr val="tx1"/>
                </a:solidFill>
                <a:effectLst/>
                <a:latin typeface="+mn-lt"/>
                <a:ea typeface="+mn-ea"/>
                <a:cs typeface="+mn-cs"/>
              </a:rPr>
              <a:t>04:00</a:t>
            </a:r>
          </a:p>
          <a:p>
            <a:r>
              <a:rPr lang="en-US" sz="1200" b="0" i="0" kern="1200" dirty="0">
                <a:solidFill>
                  <a:schemeClr val="tx1"/>
                </a:solidFill>
                <a:effectLst/>
                <a:latin typeface="+mn-lt"/>
                <a:ea typeface="+mn-ea"/>
                <a:cs typeface="+mn-cs"/>
              </a:rPr>
              <a:t>a jury why maybe these other factors to</a:t>
            </a:r>
          </a:p>
          <a:p>
            <a:r>
              <a:rPr lang="en-US" sz="1200" b="0" i="0" kern="1200" dirty="0">
                <a:solidFill>
                  <a:schemeClr val="tx1"/>
                </a:solidFill>
                <a:effectLst/>
                <a:latin typeface="+mn-lt"/>
                <a:ea typeface="+mn-ea"/>
                <a:cs typeface="+mn-cs"/>
              </a:rPr>
              <a:t>04:03</a:t>
            </a:r>
          </a:p>
          <a:p>
            <a:r>
              <a:rPr lang="en-US" sz="1200" b="0" i="0" kern="1200" dirty="0">
                <a:solidFill>
                  <a:schemeClr val="tx1"/>
                </a:solidFill>
                <a:effectLst/>
                <a:latin typeface="+mn-lt"/>
                <a:ea typeface="+mn-ea"/>
                <a:cs typeface="+mn-cs"/>
              </a:rPr>
              <a:t>be considered and you weren't really</a:t>
            </a:r>
          </a:p>
          <a:p>
            <a:r>
              <a:rPr lang="en-US" sz="1200" b="0" i="0" kern="1200" dirty="0">
                <a:solidFill>
                  <a:schemeClr val="tx1"/>
                </a:solidFill>
                <a:effectLst/>
                <a:latin typeface="+mn-lt"/>
                <a:ea typeface="+mn-ea"/>
                <a:cs typeface="+mn-cs"/>
              </a:rPr>
              <a:t>04:04</a:t>
            </a:r>
          </a:p>
          <a:p>
            <a:r>
              <a:rPr lang="en-US" sz="1200" b="0" i="0" kern="1200" dirty="0">
                <a:solidFill>
                  <a:schemeClr val="tx1"/>
                </a:solidFill>
                <a:effectLst/>
                <a:latin typeface="+mn-lt"/>
                <a:ea typeface="+mn-ea"/>
                <a:cs typeface="+mn-cs"/>
              </a:rPr>
              <a:t>impaired I think that's the right way to</a:t>
            </a:r>
          </a:p>
          <a:p>
            <a:r>
              <a:rPr lang="en-US" sz="1200" b="0" i="0" kern="1200" dirty="0">
                <a:solidFill>
                  <a:schemeClr val="tx1"/>
                </a:solidFill>
                <a:effectLst/>
                <a:latin typeface="+mn-lt"/>
                <a:ea typeface="+mn-ea"/>
                <a:cs typeface="+mn-cs"/>
              </a:rPr>
              <a:t>04:06</a:t>
            </a:r>
          </a:p>
          <a:p>
            <a:r>
              <a:rPr lang="en-US" sz="1200" b="0" i="0" kern="1200" dirty="0">
                <a:solidFill>
                  <a:schemeClr val="tx1"/>
                </a:solidFill>
                <a:effectLst/>
                <a:latin typeface="+mn-lt"/>
                <a:ea typeface="+mn-ea"/>
                <a:cs typeface="+mn-cs"/>
              </a:rPr>
              <a:t>go in the meantime other factors like</a:t>
            </a:r>
          </a:p>
          <a:p>
            <a:r>
              <a:rPr lang="en-US" sz="1200" b="0" i="0" kern="1200" dirty="0">
                <a:solidFill>
                  <a:schemeClr val="tx1"/>
                </a:solidFill>
                <a:effectLst/>
                <a:latin typeface="+mn-lt"/>
                <a:ea typeface="+mn-ea"/>
                <a:cs typeface="+mn-cs"/>
              </a:rPr>
              <a:t>04:08</a:t>
            </a:r>
          </a:p>
          <a:p>
            <a:r>
              <a:rPr lang="en-US" sz="1200" b="0" i="0" kern="1200" dirty="0">
                <a:solidFill>
                  <a:schemeClr val="tx1"/>
                </a:solidFill>
                <a:effectLst/>
                <a:latin typeface="+mn-lt"/>
                <a:ea typeface="+mn-ea"/>
                <a:cs typeface="+mn-cs"/>
              </a:rPr>
              <a:t>the time between when the marijuana was</a:t>
            </a:r>
          </a:p>
          <a:p>
            <a:r>
              <a:rPr lang="en-US" sz="1200" b="0" i="0" kern="1200" dirty="0">
                <a:solidFill>
                  <a:schemeClr val="tx1"/>
                </a:solidFill>
                <a:effectLst/>
                <a:latin typeface="+mn-lt"/>
                <a:ea typeface="+mn-ea"/>
                <a:cs typeface="+mn-cs"/>
              </a:rPr>
              <a:t>04:10</a:t>
            </a:r>
          </a:p>
          <a:p>
            <a:r>
              <a:rPr lang="en-US" sz="1200" b="0" i="0" kern="1200" dirty="0">
                <a:solidFill>
                  <a:schemeClr val="tx1"/>
                </a:solidFill>
                <a:effectLst/>
                <a:latin typeface="+mn-lt"/>
                <a:ea typeface="+mn-ea"/>
                <a:cs typeface="+mn-cs"/>
              </a:rPr>
              <a:t>consumed and driving and the tolerance</a:t>
            </a:r>
          </a:p>
          <a:p>
            <a:r>
              <a:rPr lang="en-US" sz="1200" b="0" i="0" kern="1200" dirty="0">
                <a:solidFill>
                  <a:schemeClr val="tx1"/>
                </a:solidFill>
                <a:effectLst/>
                <a:latin typeface="+mn-lt"/>
                <a:ea typeface="+mn-ea"/>
                <a:cs typeface="+mn-cs"/>
              </a:rPr>
              <a:t>04:13</a:t>
            </a:r>
          </a:p>
          <a:p>
            <a:r>
              <a:rPr lang="en-US" sz="1200" b="0" i="0" kern="1200" dirty="0">
                <a:solidFill>
                  <a:schemeClr val="tx1"/>
                </a:solidFill>
                <a:effectLst/>
                <a:latin typeface="+mn-lt"/>
                <a:ea typeface="+mn-ea"/>
                <a:cs typeface="+mn-cs"/>
              </a:rPr>
              <a:t>that can result from long term use but</a:t>
            </a:r>
          </a:p>
          <a:p>
            <a:r>
              <a:rPr lang="en-US" sz="1200" b="0" i="0" kern="1200" dirty="0">
                <a:solidFill>
                  <a:schemeClr val="tx1"/>
                </a:solidFill>
                <a:effectLst/>
                <a:latin typeface="+mn-lt"/>
                <a:ea typeface="+mn-ea"/>
                <a:cs typeface="+mn-cs"/>
              </a:rPr>
              <a:t>04:16</a:t>
            </a:r>
          </a:p>
          <a:p>
            <a:r>
              <a:rPr lang="en-US" sz="1200" b="0" i="0" kern="1200" dirty="0">
                <a:solidFill>
                  <a:schemeClr val="tx1"/>
                </a:solidFill>
                <a:effectLst/>
                <a:latin typeface="+mn-lt"/>
                <a:ea typeface="+mn-ea"/>
                <a:cs typeface="+mn-cs"/>
              </a:rPr>
              <a:t>marijuana advocates like Paul R Montano</a:t>
            </a:r>
          </a:p>
          <a:p>
            <a:r>
              <a:rPr lang="en-US" sz="1200" b="0" i="0" kern="1200" dirty="0">
                <a:solidFill>
                  <a:schemeClr val="tx1"/>
                </a:solidFill>
                <a:effectLst/>
                <a:latin typeface="+mn-lt"/>
                <a:ea typeface="+mn-ea"/>
                <a:cs typeface="+mn-cs"/>
              </a:rPr>
              <a:t>04:19</a:t>
            </a:r>
          </a:p>
          <a:p>
            <a:r>
              <a:rPr lang="en-US" sz="1200" b="0" i="0" kern="1200" dirty="0">
                <a:solidFill>
                  <a:schemeClr val="tx1"/>
                </a:solidFill>
                <a:effectLst/>
                <a:latin typeface="+mn-lt"/>
                <a:ea typeface="+mn-ea"/>
                <a:cs typeface="+mn-cs"/>
              </a:rPr>
              <a:t>point out another problem unlike blood</a:t>
            </a:r>
          </a:p>
          <a:p>
            <a:r>
              <a:rPr lang="en-US" sz="1200" b="0" i="0" kern="1200" dirty="0">
                <a:solidFill>
                  <a:schemeClr val="tx1"/>
                </a:solidFill>
                <a:effectLst/>
                <a:latin typeface="+mn-lt"/>
                <a:ea typeface="+mn-ea"/>
                <a:cs typeface="+mn-cs"/>
              </a:rPr>
              <a:t>04:22</a:t>
            </a:r>
          </a:p>
          <a:p>
            <a:r>
              <a:rPr lang="en-US" sz="1200" b="0" i="0" kern="1200" dirty="0">
                <a:solidFill>
                  <a:schemeClr val="tx1"/>
                </a:solidFill>
                <a:effectLst/>
                <a:latin typeface="+mn-lt"/>
                <a:ea typeface="+mn-ea"/>
                <a:cs typeface="+mn-cs"/>
              </a:rPr>
              <a:t>alcohol levels which can be instantly</a:t>
            </a:r>
          </a:p>
          <a:p>
            <a:r>
              <a:rPr lang="en-US" sz="1200" b="0" i="0" kern="1200" dirty="0">
                <a:solidFill>
                  <a:schemeClr val="tx1"/>
                </a:solidFill>
                <a:effectLst/>
                <a:latin typeface="+mn-lt"/>
                <a:ea typeface="+mn-ea"/>
                <a:cs typeface="+mn-cs"/>
              </a:rPr>
              <a:t>04:24</a:t>
            </a:r>
          </a:p>
          <a:p>
            <a:r>
              <a:rPr lang="en-US" sz="1200" b="0" i="0" kern="1200" dirty="0">
                <a:solidFill>
                  <a:schemeClr val="tx1"/>
                </a:solidFill>
                <a:effectLst/>
                <a:latin typeface="+mn-lt"/>
                <a:ea typeface="+mn-ea"/>
                <a:cs typeface="+mn-cs"/>
              </a:rPr>
              <a:t>determined with a breathalyzer measuring</a:t>
            </a:r>
          </a:p>
          <a:p>
            <a:r>
              <a:rPr lang="en-US" sz="1200" b="0" i="0" kern="1200" dirty="0">
                <a:solidFill>
                  <a:schemeClr val="tx1"/>
                </a:solidFill>
                <a:effectLst/>
                <a:latin typeface="+mn-lt"/>
                <a:ea typeface="+mn-ea"/>
                <a:cs typeface="+mn-cs"/>
              </a:rPr>
              <a:t>04:26</a:t>
            </a:r>
          </a:p>
          <a:p>
            <a:r>
              <a:rPr lang="en-US" sz="1200" b="0" i="0" kern="1200" dirty="0">
                <a:solidFill>
                  <a:schemeClr val="tx1"/>
                </a:solidFill>
                <a:effectLst/>
                <a:latin typeface="+mn-lt"/>
                <a:ea typeface="+mn-ea"/>
                <a:cs typeface="+mn-cs"/>
              </a:rPr>
              <a:t>THC requires a blood test</a:t>
            </a:r>
          </a:p>
          <a:p>
            <a:r>
              <a:rPr lang="en-US" sz="1200" b="0" i="0" kern="1200" dirty="0">
                <a:solidFill>
                  <a:schemeClr val="tx1"/>
                </a:solidFill>
                <a:effectLst/>
                <a:latin typeface="+mn-lt"/>
                <a:ea typeface="+mn-ea"/>
                <a:cs typeface="+mn-cs"/>
              </a:rPr>
              <a:t>04:29</a:t>
            </a:r>
          </a:p>
          <a:p>
            <a:r>
              <a:rPr lang="en-US" sz="1200" b="0" i="0" kern="1200" dirty="0">
                <a:solidFill>
                  <a:schemeClr val="tx1"/>
                </a:solidFill>
                <a:effectLst/>
                <a:latin typeface="+mn-lt"/>
                <a:ea typeface="+mn-ea"/>
                <a:cs typeface="+mn-cs"/>
              </a:rPr>
              <a:t>the test results are slow and police</a:t>
            </a:r>
          </a:p>
          <a:p>
            <a:r>
              <a:rPr lang="en-US" sz="1200" b="0" i="0" kern="1200" dirty="0">
                <a:solidFill>
                  <a:schemeClr val="tx1"/>
                </a:solidFill>
                <a:effectLst/>
                <a:latin typeface="+mn-lt"/>
                <a:ea typeface="+mn-ea"/>
                <a:cs typeface="+mn-cs"/>
              </a:rPr>
              <a:t>04:31</a:t>
            </a:r>
          </a:p>
          <a:p>
            <a:r>
              <a:rPr lang="en-US" sz="1200" b="0" i="0" kern="1200" dirty="0">
                <a:solidFill>
                  <a:schemeClr val="tx1"/>
                </a:solidFill>
                <a:effectLst/>
                <a:latin typeface="+mn-lt"/>
                <a:ea typeface="+mn-ea"/>
                <a:cs typeface="+mn-cs"/>
              </a:rPr>
              <a:t>just can't do them by the side of the</a:t>
            </a:r>
          </a:p>
          <a:p>
            <a:r>
              <a:rPr lang="en-US" sz="1200" b="0" i="0" kern="1200" dirty="0">
                <a:solidFill>
                  <a:schemeClr val="tx1"/>
                </a:solidFill>
                <a:effectLst/>
                <a:latin typeface="+mn-lt"/>
                <a:ea typeface="+mn-ea"/>
                <a:cs typeface="+mn-cs"/>
              </a:rPr>
              <a:t>04:33</a:t>
            </a:r>
          </a:p>
          <a:p>
            <a:r>
              <a:rPr lang="en-US" sz="1200" b="0" i="0" kern="1200" dirty="0">
                <a:solidFill>
                  <a:schemeClr val="tx1"/>
                </a:solidFill>
                <a:effectLst/>
                <a:latin typeface="+mn-lt"/>
                <a:ea typeface="+mn-ea"/>
                <a:cs typeface="+mn-cs"/>
              </a:rPr>
              <a:t>road do you think there is out there</a:t>
            </a:r>
          </a:p>
          <a:p>
            <a:r>
              <a:rPr lang="en-US" sz="1200" b="0" i="0" kern="1200" dirty="0">
                <a:solidFill>
                  <a:schemeClr val="tx1"/>
                </a:solidFill>
                <a:effectLst/>
                <a:latin typeface="+mn-lt"/>
                <a:ea typeface="+mn-ea"/>
                <a:cs typeface="+mn-cs"/>
              </a:rPr>
              <a:t>04:36</a:t>
            </a:r>
          </a:p>
          <a:p>
            <a:r>
              <a:rPr lang="en-US" sz="1200" b="0" i="0" kern="1200" dirty="0">
                <a:solidFill>
                  <a:schemeClr val="tx1"/>
                </a:solidFill>
                <a:effectLst/>
                <a:latin typeface="+mn-lt"/>
                <a:ea typeface="+mn-ea"/>
                <a:cs typeface="+mn-cs"/>
              </a:rPr>
              <a:t>somewhere though a reasonable standard</a:t>
            </a:r>
          </a:p>
          <a:p>
            <a:r>
              <a:rPr lang="en-US" sz="1200" b="0" i="0" kern="1200" dirty="0">
                <a:solidFill>
                  <a:schemeClr val="tx1"/>
                </a:solidFill>
                <a:effectLst/>
                <a:latin typeface="+mn-lt"/>
                <a:ea typeface="+mn-ea"/>
                <a:cs typeface="+mn-cs"/>
              </a:rPr>
              <a:t>04:38</a:t>
            </a:r>
          </a:p>
          <a:p>
            <a:r>
              <a:rPr lang="en-US" sz="1200" b="0" i="0" kern="1200" dirty="0">
                <a:solidFill>
                  <a:schemeClr val="tx1"/>
                </a:solidFill>
                <a:effectLst/>
                <a:latin typeface="+mn-lt"/>
                <a:ea typeface="+mn-ea"/>
                <a:cs typeface="+mn-cs"/>
              </a:rPr>
              <a:t>that's a difficult question to answer</a:t>
            </a:r>
          </a:p>
          <a:p>
            <a:r>
              <a:rPr lang="en-US" sz="1200" b="0" i="0" kern="1200" dirty="0">
                <a:solidFill>
                  <a:schemeClr val="tx1"/>
                </a:solidFill>
                <a:effectLst/>
                <a:latin typeface="+mn-lt"/>
                <a:ea typeface="+mn-ea"/>
                <a:cs typeface="+mn-cs"/>
              </a:rPr>
              <a:t>04:39</a:t>
            </a:r>
          </a:p>
          <a:p>
            <a:r>
              <a:rPr lang="en-US" sz="1200" b="0" i="0" kern="1200" dirty="0">
                <a:solidFill>
                  <a:schemeClr val="tx1"/>
                </a:solidFill>
                <a:effectLst/>
                <a:latin typeface="+mn-lt"/>
                <a:ea typeface="+mn-ea"/>
                <a:cs typeface="+mn-cs"/>
              </a:rPr>
              <a:t>because right now the only tool we have</a:t>
            </a:r>
          </a:p>
          <a:p>
            <a:r>
              <a:rPr lang="en-US" sz="1200" b="0" i="0" kern="1200" dirty="0">
                <a:solidFill>
                  <a:schemeClr val="tx1"/>
                </a:solidFill>
                <a:effectLst/>
                <a:latin typeface="+mn-lt"/>
                <a:ea typeface="+mn-ea"/>
                <a:cs typeface="+mn-cs"/>
              </a:rPr>
              <a:t>04:44</a:t>
            </a:r>
          </a:p>
          <a:p>
            <a:r>
              <a:rPr lang="en-US" sz="1200" b="0" i="0" kern="1200" dirty="0">
                <a:solidFill>
                  <a:schemeClr val="tx1"/>
                </a:solidFill>
                <a:effectLst/>
                <a:latin typeface="+mn-lt"/>
                <a:ea typeface="+mn-ea"/>
                <a:cs typeface="+mn-cs"/>
              </a:rPr>
              <a:t>when we look at this science to try and</a:t>
            </a:r>
          </a:p>
          <a:p>
            <a:r>
              <a:rPr lang="en-US" sz="1200" b="0" i="0" kern="1200" dirty="0">
                <a:solidFill>
                  <a:schemeClr val="tx1"/>
                </a:solidFill>
                <a:effectLst/>
                <a:latin typeface="+mn-lt"/>
                <a:ea typeface="+mn-ea"/>
                <a:cs typeface="+mn-cs"/>
              </a:rPr>
              <a:t>04:47</a:t>
            </a:r>
          </a:p>
          <a:p>
            <a:r>
              <a:rPr lang="en-US" sz="1200" b="0" i="0" kern="1200" dirty="0">
                <a:solidFill>
                  <a:schemeClr val="tx1"/>
                </a:solidFill>
                <a:effectLst/>
                <a:latin typeface="+mn-lt"/>
                <a:ea typeface="+mn-ea"/>
                <a:cs typeface="+mn-cs"/>
              </a:rPr>
              <a:t>determine an association between recent</a:t>
            </a:r>
          </a:p>
          <a:p>
            <a:r>
              <a:rPr lang="en-US" sz="1200" b="0" i="0" kern="1200" dirty="0">
                <a:solidFill>
                  <a:schemeClr val="tx1"/>
                </a:solidFill>
                <a:effectLst/>
                <a:latin typeface="+mn-lt"/>
                <a:ea typeface="+mn-ea"/>
                <a:cs typeface="+mn-cs"/>
              </a:rPr>
              <a:t>04:50</a:t>
            </a:r>
          </a:p>
          <a:p>
            <a:r>
              <a:rPr lang="en-US" sz="1200" b="0" i="0" kern="1200" dirty="0">
                <a:solidFill>
                  <a:schemeClr val="tx1"/>
                </a:solidFill>
                <a:effectLst/>
                <a:latin typeface="+mn-lt"/>
                <a:ea typeface="+mn-ea"/>
                <a:cs typeface="+mn-cs"/>
              </a:rPr>
              <a:t>marijuana use and impairment our blood</a:t>
            </a:r>
          </a:p>
          <a:p>
            <a:r>
              <a:rPr lang="en-US" sz="1200" b="0" i="0" kern="1200" dirty="0">
                <a:solidFill>
                  <a:schemeClr val="tx1"/>
                </a:solidFill>
                <a:effectLst/>
                <a:latin typeface="+mn-lt"/>
                <a:ea typeface="+mn-ea"/>
                <a:cs typeface="+mn-cs"/>
              </a:rPr>
              <a:t>04:54</a:t>
            </a:r>
          </a:p>
          <a:p>
            <a:r>
              <a:rPr lang="en-US" sz="1200" b="0" i="0" kern="1200" dirty="0">
                <a:solidFill>
                  <a:schemeClr val="tx1"/>
                </a:solidFill>
                <a:effectLst/>
                <a:latin typeface="+mn-lt"/>
                <a:ea typeface="+mn-ea"/>
                <a:cs typeface="+mn-cs"/>
              </a:rPr>
              <a:t>tests and we are never going to have a</a:t>
            </a:r>
          </a:p>
          <a:p>
            <a:r>
              <a:rPr lang="en-US" sz="1200" b="0" i="0" kern="1200" dirty="0">
                <a:solidFill>
                  <a:schemeClr val="tx1"/>
                </a:solidFill>
                <a:effectLst/>
                <a:latin typeface="+mn-lt"/>
                <a:ea typeface="+mn-ea"/>
                <a:cs typeface="+mn-cs"/>
              </a:rPr>
              <a:t>04:57</a:t>
            </a:r>
          </a:p>
          <a:p>
            <a:r>
              <a:rPr lang="en-US" sz="1200" b="0" i="0" kern="1200" dirty="0">
                <a:solidFill>
                  <a:schemeClr val="tx1"/>
                </a:solidFill>
                <a:effectLst/>
                <a:latin typeface="+mn-lt"/>
                <a:ea typeface="+mn-ea"/>
                <a:cs typeface="+mn-cs"/>
              </a:rPr>
              <a:t>roadside blood test it's one thing that</a:t>
            </a:r>
          </a:p>
          <a:p>
            <a:r>
              <a:rPr lang="en-US" sz="1200" b="0" i="0" kern="1200" dirty="0">
                <a:solidFill>
                  <a:schemeClr val="tx1"/>
                </a:solidFill>
                <a:effectLst/>
                <a:latin typeface="+mn-lt"/>
                <a:ea typeface="+mn-ea"/>
                <a:cs typeface="+mn-cs"/>
              </a:rPr>
              <a:t>05:02</a:t>
            </a:r>
          </a:p>
          <a:p>
            <a:r>
              <a:rPr lang="en-US" sz="1200" b="0" i="0" kern="1200" dirty="0">
                <a:solidFill>
                  <a:schemeClr val="tx1"/>
                </a:solidFill>
                <a:effectLst/>
                <a:latin typeface="+mn-lt"/>
                <a:ea typeface="+mn-ea"/>
                <a:cs typeface="+mn-cs"/>
              </a:rPr>
              <a:t>have a breathalyzer test for alcohol</a:t>
            </a:r>
          </a:p>
          <a:p>
            <a:r>
              <a:rPr lang="en-US" sz="1200" b="0" i="0" kern="1200" dirty="0">
                <a:solidFill>
                  <a:schemeClr val="tx1"/>
                </a:solidFill>
                <a:effectLst/>
                <a:latin typeface="+mn-lt"/>
                <a:ea typeface="+mn-ea"/>
                <a:cs typeface="+mn-cs"/>
              </a:rPr>
              <a:t>05:05</a:t>
            </a:r>
          </a:p>
          <a:p>
            <a:r>
              <a:rPr lang="en-US" sz="1200" b="0" i="0" kern="1200" dirty="0">
                <a:solidFill>
                  <a:schemeClr val="tx1"/>
                </a:solidFill>
                <a:effectLst/>
                <a:latin typeface="+mn-lt"/>
                <a:ea typeface="+mn-ea"/>
                <a:cs typeface="+mn-cs"/>
              </a:rPr>
              <a:t>because breathalyzer tests are non are</a:t>
            </a:r>
          </a:p>
          <a:p>
            <a:r>
              <a:rPr lang="en-US" sz="1200" b="0" i="0" kern="1200" dirty="0">
                <a:solidFill>
                  <a:schemeClr val="tx1"/>
                </a:solidFill>
                <a:effectLst/>
                <a:latin typeface="+mn-lt"/>
                <a:ea typeface="+mn-ea"/>
                <a:cs typeface="+mn-cs"/>
              </a:rPr>
              <a:t>05:08</a:t>
            </a:r>
          </a:p>
          <a:p>
            <a:r>
              <a:rPr lang="en-US" sz="1200" b="0" i="0" kern="1200" dirty="0">
                <a:solidFill>
                  <a:schemeClr val="tx1"/>
                </a:solidFill>
                <a:effectLst/>
                <a:latin typeface="+mn-lt"/>
                <a:ea typeface="+mn-ea"/>
                <a:cs typeface="+mn-cs"/>
              </a:rPr>
              <a:t>seen by the courts and by the public at</a:t>
            </a:r>
          </a:p>
          <a:p>
            <a:r>
              <a:rPr lang="en-US" sz="1200" b="0" i="0" kern="1200" dirty="0">
                <a:solidFill>
                  <a:schemeClr val="tx1"/>
                </a:solidFill>
                <a:effectLst/>
                <a:latin typeface="+mn-lt"/>
                <a:ea typeface="+mn-ea"/>
                <a:cs typeface="+mn-cs"/>
              </a:rPr>
              <a:t>05:10</a:t>
            </a:r>
          </a:p>
          <a:p>
            <a:r>
              <a:rPr lang="en-US" sz="1200" b="0" i="0" kern="1200" dirty="0">
                <a:solidFill>
                  <a:schemeClr val="tx1"/>
                </a:solidFill>
                <a:effectLst/>
                <a:latin typeface="+mn-lt"/>
                <a:ea typeface="+mn-ea"/>
                <a:cs typeface="+mn-cs"/>
              </a:rPr>
              <a:t>large to not be particularly intrusive</a:t>
            </a:r>
          </a:p>
          <a:p>
            <a:r>
              <a:rPr lang="en-US" sz="1200" b="0" i="0" kern="1200" dirty="0">
                <a:solidFill>
                  <a:schemeClr val="tx1"/>
                </a:solidFill>
                <a:effectLst/>
                <a:latin typeface="+mn-lt"/>
                <a:ea typeface="+mn-ea"/>
                <a:cs typeface="+mn-cs"/>
              </a:rPr>
              <a:t>05:14</a:t>
            </a:r>
          </a:p>
          <a:p>
            <a:r>
              <a:rPr lang="en-US" sz="1200" b="0" i="0" kern="1200" dirty="0">
                <a:solidFill>
                  <a:schemeClr val="tx1"/>
                </a:solidFill>
                <a:effectLst/>
                <a:latin typeface="+mn-lt"/>
                <a:ea typeface="+mn-ea"/>
                <a:cs typeface="+mn-cs"/>
              </a:rPr>
              <a:t>and it gives us a result on at the scene</a:t>
            </a:r>
          </a:p>
          <a:p>
            <a:r>
              <a:rPr lang="en-US" sz="1200" b="0" i="0" kern="1200" dirty="0">
                <a:solidFill>
                  <a:schemeClr val="tx1"/>
                </a:solidFill>
                <a:effectLst/>
                <a:latin typeface="+mn-lt"/>
                <a:ea typeface="+mn-ea"/>
                <a:cs typeface="+mn-cs"/>
              </a:rPr>
              <a:t>05:20</a:t>
            </a:r>
          </a:p>
          <a:p>
            <a:r>
              <a:rPr lang="en-US" sz="1200" b="0" i="0" kern="1200" dirty="0">
                <a:solidFill>
                  <a:schemeClr val="tx1"/>
                </a:solidFill>
                <a:effectLst/>
                <a:latin typeface="+mn-lt"/>
                <a:ea typeface="+mn-ea"/>
                <a:cs typeface="+mn-cs"/>
              </a:rPr>
              <a:t>instantly right instantly but the lack</a:t>
            </a:r>
          </a:p>
          <a:p>
            <a:r>
              <a:rPr lang="en-US" sz="1200" b="0" i="0" kern="1200" dirty="0">
                <a:solidFill>
                  <a:schemeClr val="tx1"/>
                </a:solidFill>
                <a:effectLst/>
                <a:latin typeface="+mn-lt"/>
                <a:ea typeface="+mn-ea"/>
                <a:cs typeface="+mn-cs"/>
              </a:rPr>
              <a:t>05:23</a:t>
            </a:r>
          </a:p>
          <a:p>
            <a:r>
              <a:rPr lang="en-US" sz="1200" b="0" i="0" kern="1200" dirty="0">
                <a:solidFill>
                  <a:schemeClr val="tx1"/>
                </a:solidFill>
                <a:effectLst/>
                <a:latin typeface="+mn-lt"/>
                <a:ea typeface="+mn-ea"/>
                <a:cs typeface="+mn-cs"/>
              </a:rPr>
              <a:t>of data or a quick and easy way to test</a:t>
            </a:r>
          </a:p>
          <a:p>
            <a:r>
              <a:rPr lang="en-US" sz="1200" b="0" i="0" kern="1200" dirty="0">
                <a:solidFill>
                  <a:schemeClr val="tx1"/>
                </a:solidFill>
                <a:effectLst/>
                <a:latin typeface="+mn-lt"/>
                <a:ea typeface="+mn-ea"/>
                <a:cs typeface="+mn-cs"/>
              </a:rPr>
              <a:t>05:25</a:t>
            </a:r>
          </a:p>
          <a:p>
            <a:r>
              <a:rPr lang="en-US" sz="1200" b="0" i="0" kern="1200" dirty="0">
                <a:solidFill>
                  <a:schemeClr val="tx1"/>
                </a:solidFill>
                <a:effectLst/>
                <a:latin typeface="+mn-lt"/>
                <a:ea typeface="+mn-ea"/>
                <a:cs typeface="+mn-cs"/>
              </a:rPr>
              <a:t>for THC hasn't stopped some states where</a:t>
            </a:r>
          </a:p>
          <a:p>
            <a:r>
              <a:rPr lang="en-US" sz="1200" b="0" i="0" kern="1200" dirty="0">
                <a:solidFill>
                  <a:schemeClr val="tx1"/>
                </a:solidFill>
                <a:effectLst/>
                <a:latin typeface="+mn-lt"/>
                <a:ea typeface="+mn-ea"/>
                <a:cs typeface="+mn-cs"/>
              </a:rPr>
              <a:t>05:28</a:t>
            </a:r>
          </a:p>
          <a:p>
            <a:r>
              <a:rPr lang="en-US" sz="1200" b="0" i="0" kern="1200" dirty="0">
                <a:solidFill>
                  <a:schemeClr val="tx1"/>
                </a:solidFill>
                <a:effectLst/>
                <a:latin typeface="+mn-lt"/>
                <a:ea typeface="+mn-ea"/>
                <a:cs typeface="+mn-cs"/>
              </a:rPr>
              <a:t>medical marijuana is legal</a:t>
            </a:r>
          </a:p>
          <a:p>
            <a:r>
              <a:rPr lang="en-US" sz="1200" b="0" i="0" kern="1200" dirty="0">
                <a:solidFill>
                  <a:schemeClr val="tx1"/>
                </a:solidFill>
                <a:effectLst/>
                <a:latin typeface="+mn-lt"/>
                <a:ea typeface="+mn-ea"/>
                <a:cs typeface="+mn-cs"/>
              </a:rPr>
              <a:t>05:30</a:t>
            </a:r>
          </a:p>
          <a:p>
            <a:r>
              <a:rPr lang="en-US" sz="1200" b="0" i="0" kern="1200" dirty="0">
                <a:solidFill>
                  <a:schemeClr val="tx1"/>
                </a:solidFill>
                <a:effectLst/>
                <a:latin typeface="+mn-lt"/>
                <a:ea typeface="+mn-ea"/>
                <a:cs typeface="+mn-cs"/>
              </a:rPr>
              <a:t>from tanking a zero tolerance approach</a:t>
            </a:r>
          </a:p>
          <a:p>
            <a:r>
              <a:rPr lang="en-US" sz="1200" b="0" i="0" kern="1200" dirty="0">
                <a:solidFill>
                  <a:schemeClr val="tx1"/>
                </a:solidFill>
                <a:effectLst/>
                <a:latin typeface="+mn-lt"/>
                <a:ea typeface="+mn-ea"/>
                <a:cs typeface="+mn-cs"/>
              </a:rPr>
              <a:t>05:32</a:t>
            </a:r>
          </a:p>
          <a:p>
            <a:r>
              <a:rPr lang="en-US" sz="1200" b="0" i="0" kern="1200" dirty="0">
                <a:solidFill>
                  <a:schemeClr val="tx1"/>
                </a:solidFill>
                <a:effectLst/>
                <a:latin typeface="+mn-lt"/>
                <a:ea typeface="+mn-ea"/>
                <a:cs typeface="+mn-cs"/>
              </a:rPr>
              <a:t>in three of the 15 states where medical</a:t>
            </a:r>
          </a:p>
          <a:p>
            <a:r>
              <a:rPr lang="en-US" sz="1200" b="0" i="0" kern="1200" dirty="0">
                <a:solidFill>
                  <a:schemeClr val="tx1"/>
                </a:solidFill>
                <a:effectLst/>
                <a:latin typeface="+mn-lt"/>
                <a:ea typeface="+mn-ea"/>
                <a:cs typeface="+mn-cs"/>
              </a:rPr>
              <a:t>05:36</a:t>
            </a:r>
          </a:p>
          <a:p>
            <a:r>
              <a:rPr lang="en-US" sz="1200" b="0" i="0" kern="1200" dirty="0">
                <a:solidFill>
                  <a:schemeClr val="tx1"/>
                </a:solidFill>
                <a:effectLst/>
                <a:latin typeface="+mn-lt"/>
                <a:ea typeface="+mn-ea"/>
                <a:cs typeface="+mn-cs"/>
              </a:rPr>
              <a:t>marijuana is legal driving with any THC</a:t>
            </a:r>
          </a:p>
          <a:p>
            <a:r>
              <a:rPr lang="en-US" sz="1200" b="0" i="0" kern="1200" dirty="0">
                <a:solidFill>
                  <a:schemeClr val="tx1"/>
                </a:solidFill>
                <a:effectLst/>
                <a:latin typeface="+mn-lt"/>
                <a:ea typeface="+mn-ea"/>
                <a:cs typeface="+mn-cs"/>
              </a:rPr>
              <a:t>05:39</a:t>
            </a:r>
          </a:p>
          <a:p>
            <a:r>
              <a:rPr lang="en-US" sz="1200" b="0" i="0" kern="1200" dirty="0">
                <a:solidFill>
                  <a:schemeClr val="tx1"/>
                </a:solidFill>
                <a:effectLst/>
                <a:latin typeface="+mn-lt"/>
                <a:ea typeface="+mn-ea"/>
                <a:cs typeface="+mn-cs"/>
              </a:rPr>
              <a:t>in the blood is a crime only one state</a:t>
            </a:r>
          </a:p>
          <a:p>
            <a:r>
              <a:rPr lang="en-US" sz="1200" b="0" i="0" kern="1200" dirty="0">
                <a:solidFill>
                  <a:schemeClr val="tx1"/>
                </a:solidFill>
                <a:effectLst/>
                <a:latin typeface="+mn-lt"/>
                <a:ea typeface="+mn-ea"/>
                <a:cs typeface="+mn-cs"/>
              </a:rPr>
              <a:t>05:42</a:t>
            </a:r>
          </a:p>
          <a:p>
            <a:r>
              <a:rPr lang="en-US" sz="1200" b="0" i="0" kern="1200" dirty="0">
                <a:solidFill>
                  <a:schemeClr val="tx1"/>
                </a:solidFill>
                <a:effectLst/>
                <a:latin typeface="+mn-lt"/>
                <a:ea typeface="+mn-ea"/>
                <a:cs typeface="+mn-cs"/>
              </a:rPr>
              <a:t>Nevada has actually set a legal level</a:t>
            </a:r>
          </a:p>
          <a:p>
            <a:r>
              <a:rPr lang="en-US" sz="1200" b="0" i="0" kern="1200" dirty="0">
                <a:solidFill>
                  <a:schemeClr val="tx1"/>
                </a:solidFill>
                <a:effectLst/>
                <a:latin typeface="+mn-lt"/>
                <a:ea typeface="+mn-ea"/>
                <a:cs typeface="+mn-cs"/>
              </a:rPr>
              <a:t>05:45</a:t>
            </a:r>
          </a:p>
          <a:p>
            <a:r>
              <a:rPr lang="en-US" sz="1200" b="0" i="0" kern="1200" dirty="0">
                <a:solidFill>
                  <a:schemeClr val="tx1"/>
                </a:solidFill>
                <a:effectLst/>
                <a:latin typeface="+mn-lt"/>
                <a:ea typeface="+mn-ea"/>
                <a:cs typeface="+mn-cs"/>
              </a:rPr>
              <a:t>but advocates say it is far too low a</a:t>
            </a:r>
          </a:p>
          <a:p>
            <a:r>
              <a:rPr lang="en-US" sz="1200" b="0" i="0" kern="1200" dirty="0">
                <a:solidFill>
                  <a:schemeClr val="tx1"/>
                </a:solidFill>
                <a:effectLst/>
                <a:latin typeface="+mn-lt"/>
                <a:ea typeface="+mn-ea"/>
                <a:cs typeface="+mn-cs"/>
              </a:rPr>
              <a:t>05:48</a:t>
            </a:r>
          </a:p>
          <a:p>
            <a:r>
              <a:rPr lang="en-US" sz="1200" b="0" i="0" kern="1200" dirty="0">
                <a:solidFill>
                  <a:schemeClr val="tx1"/>
                </a:solidFill>
                <a:effectLst/>
                <a:latin typeface="+mn-lt"/>
                <a:ea typeface="+mn-ea"/>
                <a:cs typeface="+mn-cs"/>
              </a:rPr>
              <a:t>bill to set a blood THC threshold in</a:t>
            </a:r>
          </a:p>
          <a:p>
            <a:r>
              <a:rPr lang="en-US" sz="1200" b="0" i="0" kern="1200" dirty="0">
                <a:solidFill>
                  <a:schemeClr val="tx1"/>
                </a:solidFill>
                <a:effectLst/>
                <a:latin typeface="+mn-lt"/>
                <a:ea typeface="+mn-ea"/>
                <a:cs typeface="+mn-cs"/>
              </a:rPr>
              <a:t>05:51</a:t>
            </a:r>
          </a:p>
          <a:p>
            <a:r>
              <a:rPr lang="en-US" sz="1200" b="0" i="0" kern="1200" dirty="0">
                <a:solidFill>
                  <a:schemeClr val="tx1"/>
                </a:solidFill>
                <a:effectLst/>
                <a:latin typeface="+mn-lt"/>
                <a:ea typeface="+mn-ea"/>
                <a:cs typeface="+mn-cs"/>
              </a:rPr>
              <a:t>Colorado died recently when lawmakers</a:t>
            </a:r>
          </a:p>
          <a:p>
            <a:r>
              <a:rPr lang="en-US" sz="1200" b="0" i="0" kern="1200" dirty="0">
                <a:solidFill>
                  <a:schemeClr val="tx1"/>
                </a:solidFill>
                <a:effectLst/>
                <a:latin typeface="+mn-lt"/>
                <a:ea typeface="+mn-ea"/>
                <a:cs typeface="+mn-cs"/>
              </a:rPr>
              <a:t>05:53</a:t>
            </a:r>
          </a:p>
          <a:p>
            <a:r>
              <a:rPr lang="en-US" sz="1200" b="0" i="0" kern="1200" dirty="0">
                <a:solidFill>
                  <a:schemeClr val="tx1"/>
                </a:solidFill>
                <a:effectLst/>
                <a:latin typeface="+mn-lt"/>
                <a:ea typeface="+mn-ea"/>
                <a:cs typeface="+mn-cs"/>
              </a:rPr>
              <a:t>said they just didn't have enough</a:t>
            </a:r>
          </a:p>
          <a:p>
            <a:r>
              <a:rPr lang="en-US" sz="1200" b="0" i="0" kern="1200" dirty="0">
                <a:solidFill>
                  <a:schemeClr val="tx1"/>
                </a:solidFill>
                <a:effectLst/>
                <a:latin typeface="+mn-lt"/>
                <a:ea typeface="+mn-ea"/>
                <a:cs typeface="+mn-cs"/>
              </a:rPr>
              <a:t>05:54</a:t>
            </a:r>
          </a:p>
          <a:p>
            <a:r>
              <a:rPr lang="en-US" sz="1200" b="0" i="0" kern="1200" dirty="0">
                <a:solidFill>
                  <a:schemeClr val="tx1"/>
                </a:solidFill>
                <a:effectLst/>
                <a:latin typeface="+mn-lt"/>
                <a:ea typeface="+mn-ea"/>
                <a:cs typeface="+mn-cs"/>
              </a:rPr>
              <a:t>evidence to pick the right number that</a:t>
            </a:r>
          </a:p>
          <a:p>
            <a:r>
              <a:rPr lang="en-US" sz="1200" b="0" i="0" kern="1200" dirty="0">
                <a:solidFill>
                  <a:schemeClr val="tx1"/>
                </a:solidFill>
                <a:effectLst/>
                <a:latin typeface="+mn-lt"/>
                <a:ea typeface="+mn-ea"/>
                <a:cs typeface="+mn-cs"/>
              </a:rPr>
              <a:t>05:58</a:t>
            </a:r>
          </a:p>
          <a:p>
            <a:r>
              <a:rPr lang="en-US" sz="1200" b="0" i="0" kern="1200" dirty="0">
                <a:solidFill>
                  <a:schemeClr val="tx1"/>
                </a:solidFill>
                <a:effectLst/>
                <a:latin typeface="+mn-lt"/>
                <a:ea typeface="+mn-ea"/>
                <a:cs typeface="+mn-cs"/>
              </a:rPr>
              <a:t>prompted the state's attorney general to</a:t>
            </a:r>
          </a:p>
          <a:p>
            <a:r>
              <a:rPr lang="en-US" sz="1200" b="0" i="0" kern="1200" dirty="0">
                <a:solidFill>
                  <a:schemeClr val="tx1"/>
                </a:solidFill>
                <a:effectLst/>
                <a:latin typeface="+mn-lt"/>
                <a:ea typeface="+mn-ea"/>
                <a:cs typeface="+mn-cs"/>
              </a:rPr>
              <a:t>06:00</a:t>
            </a:r>
          </a:p>
          <a:p>
            <a:r>
              <a:rPr lang="en-US" sz="1200" b="0" i="0" kern="1200" dirty="0">
                <a:solidFill>
                  <a:schemeClr val="tx1"/>
                </a:solidFill>
                <a:effectLst/>
                <a:latin typeface="+mn-lt"/>
                <a:ea typeface="+mn-ea"/>
                <a:cs typeface="+mn-cs"/>
              </a:rPr>
              <a:t>accuse lawmakers of failing to act on a</a:t>
            </a:r>
          </a:p>
          <a:p>
            <a:r>
              <a:rPr lang="en-US" sz="1200" b="0" i="0" kern="1200" dirty="0">
                <a:solidFill>
                  <a:schemeClr val="tx1"/>
                </a:solidFill>
                <a:effectLst/>
                <a:latin typeface="+mn-lt"/>
                <a:ea typeface="+mn-ea"/>
                <a:cs typeface="+mn-cs"/>
              </a:rPr>
              <a:t>06:02</a:t>
            </a:r>
          </a:p>
          <a:p>
            <a:r>
              <a:rPr lang="en-US" sz="1200" b="0" i="0" kern="1200" dirty="0">
                <a:solidFill>
                  <a:schemeClr val="tx1"/>
                </a:solidFill>
                <a:effectLst/>
                <a:latin typeface="+mn-lt"/>
                <a:ea typeface="+mn-ea"/>
                <a:cs typeface="+mn-cs"/>
              </a:rPr>
              <a:t>critical public safety issue saying in a</a:t>
            </a:r>
          </a:p>
          <a:p>
            <a:r>
              <a:rPr lang="en-US" sz="1200" b="0" i="0" kern="1200" dirty="0">
                <a:solidFill>
                  <a:schemeClr val="tx1"/>
                </a:solidFill>
                <a:effectLst/>
                <a:latin typeface="+mn-lt"/>
                <a:ea typeface="+mn-ea"/>
                <a:cs typeface="+mn-cs"/>
              </a:rPr>
              <a:t>06:05</a:t>
            </a:r>
          </a:p>
          <a:p>
            <a:r>
              <a:rPr lang="en-US" sz="1200" b="0" i="0" kern="1200" dirty="0">
                <a:solidFill>
                  <a:schemeClr val="tx1"/>
                </a:solidFill>
                <a:effectLst/>
                <a:latin typeface="+mn-lt"/>
                <a:ea typeface="+mn-ea"/>
                <a:cs typeface="+mn-cs"/>
              </a:rPr>
              <a:t>statement I have seen the damage people</a:t>
            </a:r>
          </a:p>
          <a:p>
            <a:r>
              <a:rPr lang="en-US" sz="1200" b="0" i="0" kern="1200" dirty="0">
                <a:solidFill>
                  <a:schemeClr val="tx1"/>
                </a:solidFill>
                <a:effectLst/>
                <a:latin typeface="+mn-lt"/>
                <a:ea typeface="+mn-ea"/>
                <a:cs typeface="+mn-cs"/>
              </a:rPr>
              <a:t>06:08</a:t>
            </a:r>
          </a:p>
          <a:p>
            <a:r>
              <a:rPr lang="en-US" sz="1200" b="0" i="0" kern="1200" dirty="0">
                <a:solidFill>
                  <a:schemeClr val="tx1"/>
                </a:solidFill>
                <a:effectLst/>
                <a:latin typeface="+mn-lt"/>
                <a:ea typeface="+mn-ea"/>
                <a:cs typeface="+mn-cs"/>
              </a:rPr>
              <a:t>driving under the influence of drugs and</a:t>
            </a:r>
          </a:p>
          <a:p>
            <a:r>
              <a:rPr lang="en-US" sz="1200" b="0" i="0" kern="1200" dirty="0">
                <a:solidFill>
                  <a:schemeClr val="tx1"/>
                </a:solidFill>
                <a:effectLst/>
                <a:latin typeface="+mn-lt"/>
                <a:ea typeface="+mn-ea"/>
                <a:cs typeface="+mn-cs"/>
              </a:rPr>
              <a:t>06:10</a:t>
            </a:r>
          </a:p>
          <a:p>
            <a:r>
              <a:rPr lang="en-US" sz="1200" b="0" i="0" kern="1200" dirty="0">
                <a:solidFill>
                  <a:schemeClr val="tx1"/>
                </a:solidFill>
                <a:effectLst/>
                <a:latin typeface="+mn-lt"/>
                <a:ea typeface="+mn-ea"/>
                <a:cs typeface="+mn-cs"/>
              </a:rPr>
              <a:t>alcohol can inflict anytime you are</a:t>
            </a:r>
          </a:p>
          <a:p>
            <a:r>
              <a:rPr lang="en-US" sz="1200" b="0" i="0" kern="1200" dirty="0">
                <a:solidFill>
                  <a:schemeClr val="tx1"/>
                </a:solidFill>
                <a:effectLst/>
                <a:latin typeface="+mn-lt"/>
                <a:ea typeface="+mn-ea"/>
                <a:cs typeface="+mn-cs"/>
              </a:rPr>
              <a:t>06:12</a:t>
            </a:r>
          </a:p>
          <a:p>
            <a:r>
              <a:rPr lang="en-US" sz="1200" b="0" i="0" kern="1200" dirty="0">
                <a:solidFill>
                  <a:schemeClr val="tx1"/>
                </a:solidFill>
                <a:effectLst/>
                <a:latin typeface="+mn-lt"/>
                <a:ea typeface="+mn-ea"/>
                <a:cs typeface="+mn-cs"/>
              </a:rPr>
              <a:t>impaired and anytime you're behind the</a:t>
            </a:r>
          </a:p>
          <a:p>
            <a:r>
              <a:rPr lang="en-US" sz="1200" b="0" i="0" kern="1200" dirty="0">
                <a:solidFill>
                  <a:schemeClr val="tx1"/>
                </a:solidFill>
                <a:effectLst/>
                <a:latin typeface="+mn-lt"/>
                <a:ea typeface="+mn-ea"/>
                <a:cs typeface="+mn-cs"/>
              </a:rPr>
              <a:t>06:14</a:t>
            </a:r>
          </a:p>
          <a:p>
            <a:r>
              <a:rPr lang="en-US" sz="1200" b="0" i="0" kern="1200" dirty="0">
                <a:solidFill>
                  <a:schemeClr val="tx1"/>
                </a:solidFill>
                <a:effectLst/>
                <a:latin typeface="+mn-lt"/>
                <a:ea typeface="+mn-ea"/>
                <a:cs typeface="+mn-cs"/>
              </a:rPr>
              <a:t>vehicle and you're driving you're at</a:t>
            </a:r>
          </a:p>
          <a:p>
            <a:r>
              <a:rPr lang="en-US" sz="1200" b="0" i="0" kern="1200" dirty="0">
                <a:solidFill>
                  <a:schemeClr val="tx1"/>
                </a:solidFill>
                <a:effectLst/>
                <a:latin typeface="+mn-lt"/>
                <a:ea typeface="+mn-ea"/>
                <a:cs typeface="+mn-cs"/>
              </a:rPr>
              <a:t>06:16</a:t>
            </a:r>
          </a:p>
          <a:p>
            <a:r>
              <a:rPr lang="en-US" sz="1200" b="0" i="0" kern="1200" dirty="0">
                <a:solidFill>
                  <a:schemeClr val="tx1"/>
                </a:solidFill>
                <a:effectLst/>
                <a:latin typeface="+mn-lt"/>
                <a:ea typeface="+mn-ea"/>
                <a:cs typeface="+mn-cs"/>
              </a:rPr>
              <a:t>danger mark Ashby is a police officer</a:t>
            </a:r>
          </a:p>
          <a:p>
            <a:r>
              <a:rPr lang="en-US" sz="1200" b="0" i="0" kern="1200" dirty="0">
                <a:solidFill>
                  <a:schemeClr val="tx1"/>
                </a:solidFill>
                <a:effectLst/>
                <a:latin typeface="+mn-lt"/>
                <a:ea typeface="+mn-ea"/>
                <a:cs typeface="+mn-cs"/>
              </a:rPr>
              <a:t>06:19</a:t>
            </a:r>
          </a:p>
          <a:p>
            <a:r>
              <a:rPr lang="en-US" sz="1200" b="0" i="0" kern="1200" dirty="0">
                <a:solidFill>
                  <a:schemeClr val="tx1"/>
                </a:solidFill>
                <a:effectLst/>
                <a:latin typeface="+mn-lt"/>
                <a:ea typeface="+mn-ea"/>
                <a:cs typeface="+mn-cs"/>
              </a:rPr>
              <a:t>and trained drug recognition expert he</a:t>
            </a:r>
          </a:p>
          <a:p>
            <a:r>
              <a:rPr lang="en-US" sz="1200" b="0" i="0" kern="1200" dirty="0">
                <a:solidFill>
                  <a:schemeClr val="tx1"/>
                </a:solidFill>
                <a:effectLst/>
                <a:latin typeface="+mn-lt"/>
                <a:ea typeface="+mn-ea"/>
                <a:cs typeface="+mn-cs"/>
              </a:rPr>
              <a:t>06:22</a:t>
            </a:r>
          </a:p>
          <a:p>
            <a:r>
              <a:rPr lang="en-US" sz="1200" b="0" i="0" kern="1200" dirty="0">
                <a:solidFill>
                  <a:schemeClr val="tx1"/>
                </a:solidFill>
                <a:effectLst/>
                <a:latin typeface="+mn-lt"/>
                <a:ea typeface="+mn-ea"/>
                <a:cs typeface="+mn-cs"/>
              </a:rPr>
              <a:t>says that the medical marijuana in use</a:t>
            </a:r>
          </a:p>
          <a:p>
            <a:r>
              <a:rPr lang="en-US" sz="1200" b="0" i="0" kern="1200" dirty="0">
                <a:solidFill>
                  <a:schemeClr val="tx1"/>
                </a:solidFill>
                <a:effectLst/>
                <a:latin typeface="+mn-lt"/>
                <a:ea typeface="+mn-ea"/>
                <a:cs typeface="+mn-cs"/>
              </a:rPr>
              <a:t>06:24</a:t>
            </a:r>
          </a:p>
          <a:p>
            <a:r>
              <a:rPr lang="en-US" sz="1200" b="0" i="0" kern="1200" dirty="0">
                <a:solidFill>
                  <a:schemeClr val="tx1"/>
                </a:solidFill>
                <a:effectLst/>
                <a:latin typeface="+mn-lt"/>
                <a:ea typeface="+mn-ea"/>
                <a:cs typeface="+mn-cs"/>
              </a:rPr>
              <a:t>today is a lot more potent than the pot</a:t>
            </a:r>
          </a:p>
          <a:p>
            <a:r>
              <a:rPr lang="en-US" sz="1200" b="0" i="0" kern="1200" dirty="0">
                <a:solidFill>
                  <a:schemeClr val="tx1"/>
                </a:solidFill>
                <a:effectLst/>
                <a:latin typeface="+mn-lt"/>
                <a:ea typeface="+mn-ea"/>
                <a:cs typeface="+mn-cs"/>
              </a:rPr>
              <a:t>06:27</a:t>
            </a:r>
          </a:p>
          <a:p>
            <a:r>
              <a:rPr lang="en-US" sz="1200" b="0" i="0" kern="1200" dirty="0">
                <a:solidFill>
                  <a:schemeClr val="tx1"/>
                </a:solidFill>
                <a:effectLst/>
                <a:latin typeface="+mn-lt"/>
                <a:ea typeface="+mn-ea"/>
                <a:cs typeface="+mn-cs"/>
              </a:rPr>
              <a:t>people used to smoke recreationally I</a:t>
            </a:r>
          </a:p>
          <a:p>
            <a:r>
              <a:rPr lang="en-US" sz="1200" b="0" i="0" kern="1200" dirty="0">
                <a:solidFill>
                  <a:schemeClr val="tx1"/>
                </a:solidFill>
                <a:effectLst/>
                <a:latin typeface="+mn-lt"/>
                <a:ea typeface="+mn-ea"/>
                <a:cs typeface="+mn-cs"/>
              </a:rPr>
              <a:t>06:29</a:t>
            </a:r>
          </a:p>
          <a:p>
            <a:r>
              <a:rPr lang="en-US" sz="1200" b="0" i="0" kern="1200" dirty="0">
                <a:solidFill>
                  <a:schemeClr val="tx1"/>
                </a:solidFill>
                <a:effectLst/>
                <a:latin typeface="+mn-lt"/>
                <a:ea typeface="+mn-ea"/>
                <a:cs typeface="+mn-cs"/>
              </a:rPr>
              <a:t>think that people think that this drug</a:t>
            </a:r>
          </a:p>
          <a:p>
            <a:r>
              <a:rPr lang="en-US" sz="1200" b="0" i="0" kern="1200" dirty="0">
                <a:solidFill>
                  <a:schemeClr val="tx1"/>
                </a:solidFill>
                <a:effectLst/>
                <a:latin typeface="+mn-lt"/>
                <a:ea typeface="+mn-ea"/>
                <a:cs typeface="+mn-cs"/>
              </a:rPr>
              <a:t>06:30</a:t>
            </a:r>
          </a:p>
          <a:p>
            <a:r>
              <a:rPr lang="en-US" sz="1200" b="0" i="0" kern="1200" dirty="0">
                <a:solidFill>
                  <a:schemeClr val="tx1"/>
                </a:solidFill>
                <a:effectLst/>
                <a:latin typeface="+mn-lt"/>
                <a:ea typeface="+mn-ea"/>
                <a:cs typeface="+mn-cs"/>
              </a:rPr>
              <a:t>is the same thing that was smoked back</a:t>
            </a:r>
          </a:p>
          <a:p>
            <a:r>
              <a:rPr lang="en-US" sz="1200" b="0" i="0" kern="1200" dirty="0">
                <a:solidFill>
                  <a:schemeClr val="tx1"/>
                </a:solidFill>
                <a:effectLst/>
                <a:latin typeface="+mn-lt"/>
                <a:ea typeface="+mn-ea"/>
                <a:cs typeface="+mn-cs"/>
              </a:rPr>
              <a:t>06:32</a:t>
            </a:r>
          </a:p>
          <a:p>
            <a:r>
              <a:rPr lang="en-US" sz="1200" b="0" i="0" kern="1200" dirty="0">
                <a:solidFill>
                  <a:schemeClr val="tx1"/>
                </a:solidFill>
                <a:effectLst/>
                <a:latin typeface="+mn-lt"/>
                <a:ea typeface="+mn-ea"/>
                <a:cs typeface="+mn-cs"/>
              </a:rPr>
              <a:t>in the 60s and it's not the THC levels</a:t>
            </a:r>
          </a:p>
          <a:p>
            <a:r>
              <a:rPr lang="en-US" sz="1200" b="0" i="0" kern="1200" dirty="0">
                <a:solidFill>
                  <a:schemeClr val="tx1"/>
                </a:solidFill>
                <a:effectLst/>
                <a:latin typeface="+mn-lt"/>
                <a:ea typeface="+mn-ea"/>
                <a:cs typeface="+mn-cs"/>
              </a:rPr>
              <a:t>06:35</a:t>
            </a:r>
          </a:p>
          <a:p>
            <a:r>
              <a:rPr lang="en-US" sz="1200" b="0" i="0" kern="1200" dirty="0">
                <a:solidFill>
                  <a:schemeClr val="tx1"/>
                </a:solidFill>
                <a:effectLst/>
                <a:latin typeface="+mn-lt"/>
                <a:ea typeface="+mn-ea"/>
                <a:cs typeface="+mn-cs"/>
              </a:rPr>
              <a:t>are so incredibly high there's reports</a:t>
            </a:r>
          </a:p>
          <a:p>
            <a:r>
              <a:rPr lang="en-US" sz="1200" b="0" i="0" kern="1200" dirty="0">
                <a:solidFill>
                  <a:schemeClr val="tx1"/>
                </a:solidFill>
                <a:effectLst/>
                <a:latin typeface="+mn-lt"/>
                <a:ea typeface="+mn-ea"/>
                <a:cs typeface="+mn-cs"/>
              </a:rPr>
              <a:t>06:37</a:t>
            </a:r>
          </a:p>
          <a:p>
            <a:r>
              <a:rPr lang="en-US" sz="1200" b="0" i="0" kern="1200" dirty="0">
                <a:solidFill>
                  <a:schemeClr val="tx1"/>
                </a:solidFill>
                <a:effectLst/>
                <a:latin typeface="+mn-lt"/>
                <a:ea typeface="+mn-ea"/>
                <a:cs typeface="+mn-cs"/>
              </a:rPr>
              <a:t>of people having hallucinations on it</a:t>
            </a:r>
          </a:p>
          <a:p>
            <a:r>
              <a:rPr lang="en-US" sz="1200" b="0" i="0" kern="1200" dirty="0">
                <a:solidFill>
                  <a:schemeClr val="tx1"/>
                </a:solidFill>
                <a:effectLst/>
                <a:latin typeface="+mn-lt"/>
                <a:ea typeface="+mn-ea"/>
                <a:cs typeface="+mn-cs"/>
              </a:rPr>
              <a:t>06:39</a:t>
            </a:r>
          </a:p>
          <a:p>
            <a:r>
              <a:rPr lang="en-US" sz="1200" b="0" i="0" kern="1200" dirty="0">
                <a:solidFill>
                  <a:schemeClr val="tx1"/>
                </a:solidFill>
                <a:effectLst/>
                <a:latin typeface="+mn-lt"/>
                <a:ea typeface="+mn-ea"/>
                <a:cs typeface="+mn-cs"/>
              </a:rPr>
              <a:t>it's an entirely new camera</a:t>
            </a:r>
          </a:p>
          <a:p>
            <a:r>
              <a:rPr lang="en-US" sz="1200" b="0" i="0" kern="1200" dirty="0">
                <a:solidFill>
                  <a:schemeClr val="tx1"/>
                </a:solidFill>
                <a:effectLst/>
                <a:latin typeface="+mn-lt"/>
                <a:ea typeface="+mn-ea"/>
                <a:cs typeface="+mn-cs"/>
              </a:rPr>
              <a:t>06:41</a:t>
            </a:r>
          </a:p>
          <a:p>
            <a:r>
              <a:rPr lang="en-US" sz="1200" b="0" i="0" kern="1200" dirty="0">
                <a:solidFill>
                  <a:schemeClr val="tx1"/>
                </a:solidFill>
                <a:effectLst/>
                <a:latin typeface="+mn-lt"/>
                <a:ea typeface="+mn-ea"/>
                <a:cs typeface="+mn-cs"/>
              </a:rPr>
              <a:t>it's an entirely new problem for us we</a:t>
            </a:r>
          </a:p>
          <a:p>
            <a:r>
              <a:rPr lang="en-US" sz="1200" b="0" i="0" kern="1200" dirty="0">
                <a:solidFill>
                  <a:schemeClr val="tx1"/>
                </a:solidFill>
                <a:effectLst/>
                <a:latin typeface="+mn-lt"/>
                <a:ea typeface="+mn-ea"/>
                <a:cs typeface="+mn-cs"/>
              </a:rPr>
              <a:t>06:44</a:t>
            </a:r>
          </a:p>
          <a:p>
            <a:r>
              <a:rPr lang="en-US" sz="1200" b="0" i="0" kern="1200" dirty="0">
                <a:solidFill>
                  <a:schemeClr val="tx1"/>
                </a:solidFill>
                <a:effectLst/>
                <a:latin typeface="+mn-lt"/>
                <a:ea typeface="+mn-ea"/>
                <a:cs typeface="+mn-cs"/>
              </a:rPr>
              <a:t>wanted to see for ourselves what happens</a:t>
            </a:r>
          </a:p>
          <a:p>
            <a:r>
              <a:rPr lang="en-US" sz="1200" b="0" i="0" kern="1200" dirty="0">
                <a:solidFill>
                  <a:schemeClr val="tx1"/>
                </a:solidFill>
                <a:effectLst/>
                <a:latin typeface="+mn-lt"/>
                <a:ea typeface="+mn-ea"/>
                <a:cs typeface="+mn-cs"/>
              </a:rPr>
              <a:t>06:46</a:t>
            </a:r>
          </a:p>
          <a:p>
            <a:r>
              <a:rPr lang="en-US" sz="1200" b="0" i="0" kern="1200" dirty="0">
                <a:solidFill>
                  <a:schemeClr val="tx1"/>
                </a:solidFill>
                <a:effectLst/>
                <a:latin typeface="+mn-lt"/>
                <a:ea typeface="+mn-ea"/>
                <a:cs typeface="+mn-cs"/>
              </a:rPr>
              <a:t>when people drive after smoking medical</a:t>
            </a:r>
          </a:p>
          <a:p>
            <a:r>
              <a:rPr lang="en-US" sz="1200" b="0" i="0" kern="1200" dirty="0">
                <a:solidFill>
                  <a:schemeClr val="tx1"/>
                </a:solidFill>
                <a:effectLst/>
                <a:latin typeface="+mn-lt"/>
                <a:ea typeface="+mn-ea"/>
                <a:cs typeface="+mn-cs"/>
              </a:rPr>
              <a:t>06:48</a:t>
            </a:r>
          </a:p>
          <a:p>
            <a:r>
              <a:rPr lang="en-US" sz="1200" b="0" i="0" kern="1200" dirty="0">
                <a:solidFill>
                  <a:schemeClr val="tx1"/>
                </a:solidFill>
                <a:effectLst/>
                <a:latin typeface="+mn-lt"/>
                <a:ea typeface="+mn-ea"/>
                <a:cs typeface="+mn-cs"/>
              </a:rPr>
              <a:t>marijuana so we took three volunteers</a:t>
            </a:r>
          </a:p>
          <a:p>
            <a:r>
              <a:rPr lang="en-US" sz="1200" b="0" i="0" kern="1200" dirty="0">
                <a:solidFill>
                  <a:schemeClr val="tx1"/>
                </a:solidFill>
                <a:effectLst/>
                <a:latin typeface="+mn-lt"/>
                <a:ea typeface="+mn-ea"/>
                <a:cs typeface="+mn-cs"/>
              </a:rPr>
              <a:t>06:50</a:t>
            </a:r>
          </a:p>
          <a:p>
            <a:r>
              <a:rPr lang="en-US" sz="1200" b="0" i="0" kern="1200" dirty="0" err="1">
                <a:solidFill>
                  <a:schemeClr val="tx1"/>
                </a:solidFill>
                <a:effectLst/>
                <a:latin typeface="+mn-lt"/>
                <a:ea typeface="+mn-ea"/>
                <a:cs typeface="+mn-cs"/>
              </a:rPr>
              <a:t>kate</a:t>
            </a:r>
            <a:r>
              <a:rPr lang="en-US" sz="1200" b="0" i="0" kern="1200" dirty="0">
                <a:solidFill>
                  <a:schemeClr val="tx1"/>
                </a:solidFill>
                <a:effectLst/>
                <a:latin typeface="+mn-lt"/>
                <a:ea typeface="+mn-ea"/>
                <a:cs typeface="+mn-cs"/>
              </a:rPr>
              <a:t> whom you met before</a:t>
            </a:r>
          </a:p>
          <a:p>
            <a:r>
              <a:rPr lang="en-US" sz="1200" b="0" i="0" kern="1200" dirty="0">
                <a:solidFill>
                  <a:schemeClr val="tx1"/>
                </a:solidFill>
                <a:effectLst/>
                <a:latin typeface="+mn-lt"/>
                <a:ea typeface="+mn-ea"/>
                <a:cs typeface="+mn-cs"/>
              </a:rPr>
              <a:t>06:53</a:t>
            </a:r>
          </a:p>
          <a:p>
            <a:r>
              <a:rPr lang="en-US" sz="1200" b="0" i="0" kern="1200" dirty="0" err="1">
                <a:solidFill>
                  <a:schemeClr val="tx1"/>
                </a:solidFill>
                <a:effectLst/>
                <a:latin typeface="+mn-lt"/>
                <a:ea typeface="+mn-ea"/>
                <a:cs typeface="+mn-cs"/>
              </a:rPr>
              <a:t>adam</a:t>
            </a:r>
            <a:r>
              <a:rPr lang="en-US" sz="1200" b="0" i="0" kern="1200" dirty="0">
                <a:solidFill>
                  <a:schemeClr val="tx1"/>
                </a:solidFill>
                <a:effectLst/>
                <a:latin typeface="+mn-lt"/>
                <a:ea typeface="+mn-ea"/>
                <a:cs typeface="+mn-cs"/>
              </a:rPr>
              <a:t> Curtis and Jeff - Nell - a driving</a:t>
            </a:r>
          </a:p>
          <a:p>
            <a:r>
              <a:rPr lang="en-US" sz="1200" b="0" i="0" kern="1200" dirty="0">
                <a:solidFill>
                  <a:schemeClr val="tx1"/>
                </a:solidFill>
                <a:effectLst/>
                <a:latin typeface="+mn-lt"/>
                <a:ea typeface="+mn-ea"/>
                <a:cs typeface="+mn-cs"/>
              </a:rPr>
              <a:t>06:57</a:t>
            </a:r>
          </a:p>
          <a:p>
            <a:r>
              <a:rPr lang="en-US" sz="1200" b="0" i="0" kern="1200" dirty="0">
                <a:solidFill>
                  <a:schemeClr val="tx1"/>
                </a:solidFill>
                <a:effectLst/>
                <a:latin typeface="+mn-lt"/>
                <a:ea typeface="+mn-ea"/>
                <a:cs typeface="+mn-cs"/>
              </a:rPr>
              <a:t>simulator where Ashby could evaluate</a:t>
            </a:r>
          </a:p>
          <a:p>
            <a:r>
              <a:rPr lang="en-US" sz="1200" b="0" i="0" kern="1200" dirty="0">
                <a:solidFill>
                  <a:schemeClr val="tx1"/>
                </a:solidFill>
                <a:effectLst/>
                <a:latin typeface="+mn-lt"/>
                <a:ea typeface="+mn-ea"/>
                <a:cs typeface="+mn-cs"/>
              </a:rPr>
              <a:t>06:58</a:t>
            </a:r>
          </a:p>
          <a:p>
            <a:r>
              <a:rPr lang="en-US" sz="1200" b="0" i="0" kern="1200" dirty="0">
                <a:solidFill>
                  <a:schemeClr val="tx1"/>
                </a:solidFill>
                <a:effectLst/>
                <a:latin typeface="+mn-lt"/>
                <a:ea typeface="+mn-ea"/>
                <a:cs typeface="+mn-cs"/>
              </a:rPr>
              <a:t>their reaction times and whether their</a:t>
            </a:r>
          </a:p>
          <a:p>
            <a:r>
              <a:rPr lang="en-US" sz="1200" b="0" i="0" kern="1200" dirty="0">
                <a:solidFill>
                  <a:schemeClr val="tx1"/>
                </a:solidFill>
                <a:effectLst/>
                <a:latin typeface="+mn-lt"/>
                <a:ea typeface="+mn-ea"/>
                <a:cs typeface="+mn-cs"/>
              </a:rPr>
              <a:t>07:01</a:t>
            </a:r>
          </a:p>
          <a:p>
            <a:r>
              <a:rPr lang="en-US" sz="1200" b="0" i="0" kern="1200" dirty="0">
                <a:solidFill>
                  <a:schemeClr val="tx1"/>
                </a:solidFill>
                <a:effectLst/>
                <a:latin typeface="+mn-lt"/>
                <a:ea typeface="+mn-ea"/>
                <a:cs typeface="+mn-cs"/>
              </a:rPr>
              <a:t>abilities were impaired our volunteers</a:t>
            </a:r>
          </a:p>
          <a:p>
            <a:r>
              <a:rPr lang="en-US" sz="1200" b="0" i="0" kern="1200" dirty="0">
                <a:solidFill>
                  <a:schemeClr val="tx1"/>
                </a:solidFill>
                <a:effectLst/>
                <a:latin typeface="+mn-lt"/>
                <a:ea typeface="+mn-ea"/>
                <a:cs typeface="+mn-cs"/>
              </a:rPr>
              <a:t>07:04</a:t>
            </a:r>
          </a:p>
          <a:p>
            <a:r>
              <a:rPr lang="en-US" sz="1200" b="0" i="0" kern="1200" dirty="0">
                <a:solidFill>
                  <a:schemeClr val="tx1"/>
                </a:solidFill>
                <a:effectLst/>
                <a:latin typeface="+mn-lt"/>
                <a:ea typeface="+mn-ea"/>
                <a:cs typeface="+mn-cs"/>
              </a:rPr>
              <a:t>met us at the lab for a two-stage test</a:t>
            </a:r>
          </a:p>
          <a:p>
            <a:r>
              <a:rPr lang="en-US" sz="1200" b="0" i="0" kern="1200" dirty="0">
                <a:solidFill>
                  <a:schemeClr val="tx1"/>
                </a:solidFill>
                <a:effectLst/>
                <a:latin typeface="+mn-lt"/>
                <a:ea typeface="+mn-ea"/>
                <a:cs typeface="+mn-cs"/>
              </a:rPr>
              <a:t>07:06</a:t>
            </a:r>
          </a:p>
          <a:p>
            <a:r>
              <a:rPr lang="en-US" sz="1200" b="0" i="0" kern="1200" dirty="0">
                <a:solidFill>
                  <a:schemeClr val="tx1"/>
                </a:solidFill>
                <a:effectLst/>
                <a:latin typeface="+mn-lt"/>
                <a:ea typeface="+mn-ea"/>
                <a:cs typeface="+mn-cs"/>
              </a:rPr>
              <a:t>first driving before consuming marijuana</a:t>
            </a:r>
          </a:p>
          <a:p>
            <a:r>
              <a:rPr lang="en-US" sz="1200" b="0" i="0" kern="1200" dirty="0">
                <a:solidFill>
                  <a:schemeClr val="tx1"/>
                </a:solidFill>
                <a:effectLst/>
                <a:latin typeface="+mn-lt"/>
                <a:ea typeface="+mn-ea"/>
                <a:cs typeface="+mn-cs"/>
              </a:rPr>
              <a:t>07:09</a:t>
            </a:r>
          </a:p>
          <a:p>
            <a:r>
              <a:rPr lang="en-US" sz="1200" b="0" i="0" kern="1200" dirty="0">
                <a:solidFill>
                  <a:schemeClr val="tx1"/>
                </a:solidFill>
                <a:effectLst/>
                <a:latin typeface="+mn-lt"/>
                <a:ea typeface="+mn-ea"/>
                <a:cs typeface="+mn-cs"/>
              </a:rPr>
              <a:t>to establish their baseline skills all</a:t>
            </a:r>
          </a:p>
          <a:p>
            <a:r>
              <a:rPr lang="en-US" sz="1200" b="0" i="0" kern="1200" dirty="0">
                <a:solidFill>
                  <a:schemeClr val="tx1"/>
                </a:solidFill>
                <a:effectLst/>
                <a:latin typeface="+mn-lt"/>
                <a:ea typeface="+mn-ea"/>
                <a:cs typeface="+mn-cs"/>
              </a:rPr>
              <a:t>07:12</a:t>
            </a:r>
          </a:p>
          <a:p>
            <a:r>
              <a:rPr lang="en-US" sz="1200" b="0" i="0" kern="1200" dirty="0">
                <a:solidFill>
                  <a:schemeClr val="tx1"/>
                </a:solidFill>
                <a:effectLst/>
                <a:latin typeface="+mn-lt"/>
                <a:ea typeface="+mn-ea"/>
                <a:cs typeface="+mn-cs"/>
              </a:rPr>
              <a:t>of them said the simulator was not quite</a:t>
            </a:r>
          </a:p>
          <a:p>
            <a:r>
              <a:rPr lang="en-US" sz="1200" b="0" i="0" kern="1200" dirty="0">
                <a:solidFill>
                  <a:schemeClr val="tx1"/>
                </a:solidFill>
                <a:effectLst/>
                <a:latin typeface="+mn-lt"/>
                <a:ea typeface="+mn-ea"/>
                <a:cs typeface="+mn-cs"/>
              </a:rPr>
              <a:t>07:14</a:t>
            </a:r>
          </a:p>
          <a:p>
            <a:r>
              <a:rPr lang="en-US" sz="1200" b="0" i="0" kern="1200" dirty="0">
                <a:solidFill>
                  <a:schemeClr val="tx1"/>
                </a:solidFill>
                <a:effectLst/>
                <a:latin typeface="+mn-lt"/>
                <a:ea typeface="+mn-ea"/>
                <a:cs typeface="+mn-cs"/>
              </a:rPr>
              <a:t>the same as driving a real car takes I</a:t>
            </a:r>
          </a:p>
          <a:p>
            <a:r>
              <a:rPr lang="en-US" sz="1200" b="0" i="0" kern="1200" dirty="0">
                <a:solidFill>
                  <a:schemeClr val="tx1"/>
                </a:solidFill>
                <a:effectLst/>
                <a:latin typeface="+mn-lt"/>
                <a:ea typeface="+mn-ea"/>
                <a:cs typeface="+mn-cs"/>
              </a:rPr>
              <a:t>07:18</a:t>
            </a:r>
          </a:p>
          <a:p>
            <a:r>
              <a:rPr lang="en-US" sz="1200" b="0" i="0" kern="1200" dirty="0">
                <a:solidFill>
                  <a:schemeClr val="tx1"/>
                </a:solidFill>
                <a:effectLst/>
                <a:latin typeface="+mn-lt"/>
                <a:ea typeface="+mn-ea"/>
                <a:cs typeface="+mn-cs"/>
              </a:rPr>
              <a:t>think a little getting used to after a</a:t>
            </a:r>
          </a:p>
          <a:p>
            <a:r>
              <a:rPr lang="en-US" sz="1200" b="0" i="0" kern="1200" dirty="0">
                <a:solidFill>
                  <a:schemeClr val="tx1"/>
                </a:solidFill>
                <a:effectLst/>
                <a:latin typeface="+mn-lt"/>
                <a:ea typeface="+mn-ea"/>
                <a:cs typeface="+mn-cs"/>
              </a:rPr>
              <a:t>07:26</a:t>
            </a:r>
          </a:p>
          <a:p>
            <a:r>
              <a:rPr lang="en-US" sz="1200" b="0" i="0" kern="1200" dirty="0">
                <a:solidFill>
                  <a:schemeClr val="tx1"/>
                </a:solidFill>
                <a:effectLst/>
                <a:latin typeface="+mn-lt"/>
                <a:ea typeface="+mn-ea"/>
                <a:cs typeface="+mn-cs"/>
              </a:rPr>
              <a:t>little while they got the hang of it</a:t>
            </a:r>
          </a:p>
          <a:p>
            <a:r>
              <a:rPr lang="en-US" sz="1200" b="0" i="0" kern="1200" dirty="0">
                <a:solidFill>
                  <a:schemeClr val="tx1"/>
                </a:solidFill>
                <a:effectLst/>
                <a:latin typeface="+mn-lt"/>
                <a:ea typeface="+mn-ea"/>
                <a:cs typeface="+mn-cs"/>
              </a:rPr>
              <a:t>07:33</a:t>
            </a:r>
          </a:p>
          <a:p>
            <a:r>
              <a:rPr lang="en-US" sz="1200" b="0" i="0" kern="1200" dirty="0">
                <a:solidFill>
                  <a:schemeClr val="tx1"/>
                </a:solidFill>
                <a:effectLst/>
                <a:latin typeface="+mn-lt"/>
                <a:ea typeface="+mn-ea"/>
                <a:cs typeface="+mn-cs"/>
              </a:rPr>
              <a:t>so our volunteers have now finished</a:t>
            </a:r>
          </a:p>
          <a:p>
            <a:r>
              <a:rPr lang="en-US" sz="1200" b="0" i="0" kern="1200" dirty="0">
                <a:solidFill>
                  <a:schemeClr val="tx1"/>
                </a:solidFill>
                <a:effectLst/>
                <a:latin typeface="+mn-lt"/>
                <a:ea typeface="+mn-ea"/>
                <a:cs typeface="+mn-cs"/>
              </a:rPr>
              <a:t>07:36</a:t>
            </a:r>
          </a:p>
          <a:p>
            <a:r>
              <a:rPr lang="en-US" sz="1200" b="0" i="0" kern="1200" dirty="0">
                <a:solidFill>
                  <a:schemeClr val="tx1"/>
                </a:solidFill>
                <a:effectLst/>
                <a:latin typeface="+mn-lt"/>
                <a:ea typeface="+mn-ea"/>
                <a:cs typeface="+mn-cs"/>
              </a:rPr>
              <a:t>their first round on the simulator what</a:t>
            </a:r>
          </a:p>
          <a:p>
            <a:r>
              <a:rPr lang="en-US" sz="1200" b="0" i="0" kern="1200" dirty="0">
                <a:solidFill>
                  <a:schemeClr val="tx1"/>
                </a:solidFill>
                <a:effectLst/>
                <a:latin typeface="+mn-lt"/>
                <a:ea typeface="+mn-ea"/>
                <a:cs typeface="+mn-cs"/>
              </a:rPr>
              <a:t>07:38</a:t>
            </a:r>
          </a:p>
          <a:p>
            <a:r>
              <a:rPr lang="en-US" sz="1200" b="0" i="0" kern="1200" dirty="0">
                <a:solidFill>
                  <a:schemeClr val="tx1"/>
                </a:solidFill>
                <a:effectLst/>
                <a:latin typeface="+mn-lt"/>
                <a:ea typeface="+mn-ea"/>
                <a:cs typeface="+mn-cs"/>
              </a:rPr>
              <a:t>they're going to do now is go out and</a:t>
            </a:r>
          </a:p>
          <a:p>
            <a:r>
              <a:rPr lang="en-US" sz="1200" b="0" i="0" kern="1200" dirty="0">
                <a:solidFill>
                  <a:schemeClr val="tx1"/>
                </a:solidFill>
                <a:effectLst/>
                <a:latin typeface="+mn-lt"/>
                <a:ea typeface="+mn-ea"/>
                <a:cs typeface="+mn-cs"/>
              </a:rPr>
              <a:t>07:39</a:t>
            </a:r>
          </a:p>
          <a:p>
            <a:r>
              <a:rPr lang="en-US" sz="1200" b="0" i="0" kern="1200" dirty="0">
                <a:solidFill>
                  <a:schemeClr val="tx1"/>
                </a:solidFill>
                <a:effectLst/>
                <a:latin typeface="+mn-lt"/>
                <a:ea typeface="+mn-ea"/>
                <a:cs typeface="+mn-cs"/>
              </a:rPr>
              <a:t>ingest marijuana they're going to come</a:t>
            </a:r>
          </a:p>
          <a:p>
            <a:r>
              <a:rPr lang="en-US" sz="1200" b="0" i="0" kern="1200" dirty="0">
                <a:solidFill>
                  <a:schemeClr val="tx1"/>
                </a:solidFill>
                <a:effectLst/>
                <a:latin typeface="+mn-lt"/>
                <a:ea typeface="+mn-ea"/>
                <a:cs typeface="+mn-cs"/>
              </a:rPr>
              <a:t>07:41</a:t>
            </a:r>
          </a:p>
          <a:p>
            <a:r>
              <a:rPr lang="en-US" sz="1200" b="0" i="0" kern="1200" dirty="0">
                <a:solidFill>
                  <a:schemeClr val="tx1"/>
                </a:solidFill>
                <a:effectLst/>
                <a:latin typeface="+mn-lt"/>
                <a:ea typeface="+mn-ea"/>
                <a:cs typeface="+mn-cs"/>
              </a:rPr>
              <a:t>back and take another test but this time</a:t>
            </a:r>
          </a:p>
          <a:p>
            <a:r>
              <a:rPr lang="en-US" sz="1200" b="0" i="0" kern="1200" dirty="0">
                <a:solidFill>
                  <a:schemeClr val="tx1"/>
                </a:solidFill>
                <a:effectLst/>
                <a:latin typeface="+mn-lt"/>
                <a:ea typeface="+mn-ea"/>
                <a:cs typeface="+mn-cs"/>
              </a:rPr>
              <a:t>07:43</a:t>
            </a:r>
          </a:p>
          <a:p>
            <a:r>
              <a:rPr lang="en-US" sz="1200" b="0" i="0" kern="1200" dirty="0">
                <a:solidFill>
                  <a:schemeClr val="tx1"/>
                </a:solidFill>
                <a:effectLst/>
                <a:latin typeface="+mn-lt"/>
                <a:ea typeface="+mn-ea"/>
                <a:cs typeface="+mn-cs"/>
              </a:rPr>
              <a:t>they're going to have a D re a drug</a:t>
            </a:r>
          </a:p>
          <a:p>
            <a:r>
              <a:rPr lang="en-US" sz="1200" b="0" i="0" kern="1200" dirty="0">
                <a:solidFill>
                  <a:schemeClr val="tx1"/>
                </a:solidFill>
                <a:effectLst/>
                <a:latin typeface="+mn-lt"/>
                <a:ea typeface="+mn-ea"/>
                <a:cs typeface="+mn-cs"/>
              </a:rPr>
              <a:t>07:46</a:t>
            </a:r>
          </a:p>
          <a:p>
            <a:r>
              <a:rPr lang="en-US" sz="1200" b="0" i="0" kern="1200" dirty="0">
                <a:solidFill>
                  <a:schemeClr val="tx1"/>
                </a:solidFill>
                <a:effectLst/>
                <a:latin typeface="+mn-lt"/>
                <a:ea typeface="+mn-ea"/>
                <a:cs typeface="+mn-cs"/>
              </a:rPr>
              <a:t>recognition expert here watching them</a:t>
            </a:r>
          </a:p>
          <a:p>
            <a:r>
              <a:rPr lang="en-US" sz="1200" b="0" i="0" kern="1200" dirty="0">
                <a:solidFill>
                  <a:schemeClr val="tx1"/>
                </a:solidFill>
                <a:effectLst/>
                <a:latin typeface="+mn-lt"/>
                <a:ea typeface="+mn-ea"/>
                <a:cs typeface="+mn-cs"/>
              </a:rPr>
              <a:t>07:48</a:t>
            </a:r>
          </a:p>
          <a:p>
            <a:r>
              <a:rPr lang="en-US" sz="1200" b="0" i="0" kern="1200" dirty="0">
                <a:solidFill>
                  <a:schemeClr val="tx1"/>
                </a:solidFill>
                <a:effectLst/>
                <a:latin typeface="+mn-lt"/>
                <a:ea typeface="+mn-ea"/>
                <a:cs typeface="+mn-cs"/>
              </a:rPr>
              <a:t>drive and see what the effects might be</a:t>
            </a:r>
          </a:p>
          <a:p>
            <a:r>
              <a:rPr lang="en-US" sz="1200" b="0" i="0" kern="1200" dirty="0">
                <a:solidFill>
                  <a:schemeClr val="tx1"/>
                </a:solidFill>
                <a:effectLst/>
                <a:latin typeface="+mn-lt"/>
                <a:ea typeface="+mn-ea"/>
                <a:cs typeface="+mn-cs"/>
              </a:rPr>
              <a:t>07:50</a:t>
            </a:r>
          </a:p>
          <a:p>
            <a:r>
              <a:rPr lang="en-US" sz="1200" b="0" i="0" kern="1200" dirty="0">
                <a:solidFill>
                  <a:schemeClr val="tx1"/>
                </a:solidFill>
                <a:effectLst/>
                <a:latin typeface="+mn-lt"/>
                <a:ea typeface="+mn-ea"/>
                <a:cs typeface="+mn-cs"/>
              </a:rPr>
              <a:t>and we'll see what happens</a:t>
            </a:r>
          </a:p>
          <a:p>
            <a:r>
              <a:rPr lang="en-US" sz="1200" b="0" i="0" kern="1200" dirty="0">
                <a:solidFill>
                  <a:schemeClr val="tx1"/>
                </a:solidFill>
                <a:effectLst/>
                <a:latin typeface="+mn-lt"/>
                <a:ea typeface="+mn-ea"/>
                <a:cs typeface="+mn-cs"/>
              </a:rPr>
              <a:t>07:52</a:t>
            </a:r>
          </a:p>
          <a:p>
            <a:r>
              <a:rPr lang="en-US" sz="1200" b="0" i="0" kern="1200" dirty="0">
                <a:solidFill>
                  <a:schemeClr val="tx1"/>
                </a:solidFill>
                <a:effectLst/>
                <a:latin typeface="+mn-lt"/>
                <a:ea typeface="+mn-ea"/>
                <a:cs typeface="+mn-cs"/>
              </a:rPr>
              <a:t>Adam was first up</a:t>
            </a:r>
          </a:p>
          <a:p>
            <a:r>
              <a:rPr lang="en-US" sz="1200" b="0" i="0" kern="1200" dirty="0">
                <a:solidFill>
                  <a:schemeClr val="tx1"/>
                </a:solidFill>
                <a:effectLst/>
                <a:latin typeface="+mn-lt"/>
                <a:ea typeface="+mn-ea"/>
                <a:cs typeface="+mn-cs"/>
              </a:rPr>
              <a:t>07:57</a:t>
            </a:r>
          </a:p>
          <a:p>
            <a:r>
              <a:rPr lang="en-US" sz="1200" b="0" i="0" kern="1200" dirty="0">
                <a:solidFill>
                  <a:schemeClr val="tx1"/>
                </a:solidFill>
                <a:effectLst/>
                <a:latin typeface="+mn-lt"/>
                <a:ea typeface="+mn-ea"/>
                <a:cs typeface="+mn-cs"/>
              </a:rPr>
              <a:t>[Music]</a:t>
            </a:r>
          </a:p>
          <a:p>
            <a:r>
              <a:rPr lang="en-US" sz="1200" b="0" i="0" kern="1200" dirty="0">
                <a:solidFill>
                  <a:schemeClr val="tx1"/>
                </a:solidFill>
                <a:effectLst/>
                <a:latin typeface="+mn-lt"/>
                <a:ea typeface="+mn-ea"/>
                <a:cs typeface="+mn-cs"/>
              </a:rPr>
              <a:t>08:03</a:t>
            </a:r>
          </a:p>
          <a:p>
            <a:r>
              <a:rPr lang="en-US" sz="1200" b="0" i="0" kern="1200" dirty="0">
                <a:solidFill>
                  <a:schemeClr val="tx1"/>
                </a:solidFill>
                <a:effectLst/>
                <a:latin typeface="+mn-lt"/>
                <a:ea typeface="+mn-ea"/>
                <a:cs typeface="+mn-cs"/>
              </a:rPr>
              <a:t>just like this morning right but Adam</a:t>
            </a:r>
          </a:p>
          <a:p>
            <a:r>
              <a:rPr lang="en-US" sz="1200" b="0" i="0" kern="1200" dirty="0">
                <a:solidFill>
                  <a:schemeClr val="tx1"/>
                </a:solidFill>
                <a:effectLst/>
                <a:latin typeface="+mn-lt"/>
                <a:ea typeface="+mn-ea"/>
                <a:cs typeface="+mn-cs"/>
              </a:rPr>
              <a:t>08:06</a:t>
            </a:r>
          </a:p>
          <a:p>
            <a:r>
              <a:rPr lang="en-US" sz="1200" b="0" i="0" kern="1200" dirty="0">
                <a:solidFill>
                  <a:schemeClr val="tx1"/>
                </a:solidFill>
                <a:effectLst/>
                <a:latin typeface="+mn-lt"/>
                <a:ea typeface="+mn-ea"/>
                <a:cs typeface="+mn-cs"/>
              </a:rPr>
              <a:t>seemed to be having a little trouble</a:t>
            </a:r>
          </a:p>
          <a:p>
            <a:r>
              <a:rPr lang="en-US" sz="1200" b="0" i="0" kern="1200" dirty="0">
                <a:solidFill>
                  <a:schemeClr val="tx1"/>
                </a:solidFill>
                <a:effectLst/>
                <a:latin typeface="+mn-lt"/>
                <a:ea typeface="+mn-ea"/>
                <a:cs typeface="+mn-cs"/>
              </a:rPr>
              <a:t>08:07</a:t>
            </a:r>
          </a:p>
          <a:p>
            <a:r>
              <a:rPr lang="en-US" sz="1200" b="0" i="0" kern="1200" dirty="0">
                <a:solidFill>
                  <a:schemeClr val="tx1"/>
                </a:solidFill>
                <a:effectLst/>
                <a:latin typeface="+mn-lt"/>
                <a:ea typeface="+mn-ea"/>
                <a:cs typeface="+mn-cs"/>
              </a:rPr>
              <a:t>mark Ashby our police expert told us</a:t>
            </a:r>
          </a:p>
          <a:p>
            <a:r>
              <a:rPr lang="en-US" sz="1200" b="0" i="0" kern="1200" dirty="0">
                <a:solidFill>
                  <a:schemeClr val="tx1"/>
                </a:solidFill>
                <a:effectLst/>
                <a:latin typeface="+mn-lt"/>
                <a:ea typeface="+mn-ea"/>
                <a:cs typeface="+mn-cs"/>
              </a:rPr>
              <a:t>08:11</a:t>
            </a:r>
          </a:p>
          <a:p>
            <a:r>
              <a:rPr lang="en-US" sz="1200" b="0" i="0" kern="1200" dirty="0">
                <a:solidFill>
                  <a:schemeClr val="tx1"/>
                </a:solidFill>
                <a:effectLst/>
                <a:latin typeface="+mn-lt"/>
                <a:ea typeface="+mn-ea"/>
                <a:cs typeface="+mn-cs"/>
              </a:rPr>
              <a:t>what he saw on Adam we could see that he</a:t>
            </a:r>
          </a:p>
          <a:p>
            <a:r>
              <a:rPr lang="en-US" sz="1200" b="0" i="0" kern="1200" dirty="0">
                <a:solidFill>
                  <a:schemeClr val="tx1"/>
                </a:solidFill>
                <a:effectLst/>
                <a:latin typeface="+mn-lt"/>
                <a:ea typeface="+mn-ea"/>
                <a:cs typeface="+mn-cs"/>
              </a:rPr>
              <a:t>08:13</a:t>
            </a:r>
          </a:p>
          <a:p>
            <a:r>
              <a:rPr lang="en-US" sz="1200" b="0" i="0" kern="1200" dirty="0">
                <a:solidFill>
                  <a:schemeClr val="tx1"/>
                </a:solidFill>
                <a:effectLst/>
                <a:latin typeface="+mn-lt"/>
                <a:ea typeface="+mn-ea"/>
                <a:cs typeface="+mn-cs"/>
              </a:rPr>
              <a:t>never even reacted appropriately sorry I</a:t>
            </a:r>
          </a:p>
          <a:p>
            <a:r>
              <a:rPr lang="en-US" sz="1200" b="0" i="0" kern="1200" dirty="0">
                <a:solidFill>
                  <a:schemeClr val="tx1"/>
                </a:solidFill>
                <a:effectLst/>
                <a:latin typeface="+mn-lt"/>
                <a:ea typeface="+mn-ea"/>
                <a:cs typeface="+mn-cs"/>
              </a:rPr>
              <a:t>08:17</a:t>
            </a:r>
          </a:p>
          <a:p>
            <a:r>
              <a:rPr lang="en-US" sz="1200" b="0" i="0" kern="1200" dirty="0">
                <a:solidFill>
                  <a:schemeClr val="tx1"/>
                </a:solidFill>
                <a:effectLst/>
                <a:latin typeface="+mn-lt"/>
                <a:ea typeface="+mn-ea"/>
                <a:cs typeface="+mn-cs"/>
              </a:rPr>
              <a:t>thought this was my miles per hour he</a:t>
            </a:r>
          </a:p>
          <a:p>
            <a:r>
              <a:rPr lang="en-US" sz="1200" b="0" i="0" kern="1200" dirty="0">
                <a:solidFill>
                  <a:schemeClr val="tx1"/>
                </a:solidFill>
                <a:effectLst/>
                <a:latin typeface="+mn-lt"/>
                <a:ea typeface="+mn-ea"/>
                <a:cs typeface="+mn-cs"/>
              </a:rPr>
              <a:t>08:19</a:t>
            </a:r>
          </a:p>
          <a:p>
            <a:r>
              <a:rPr lang="en-US" sz="1200" b="0" i="0" kern="1200" dirty="0">
                <a:solidFill>
                  <a:schemeClr val="tx1"/>
                </a:solidFill>
                <a:effectLst/>
                <a:latin typeface="+mn-lt"/>
                <a:ea typeface="+mn-ea"/>
                <a:cs typeface="+mn-cs"/>
              </a:rPr>
              <a:t>had to be reminded where the gauges were</a:t>
            </a:r>
          </a:p>
          <a:p>
            <a:r>
              <a:rPr lang="en-US" sz="1200" b="0" i="0" kern="1200" dirty="0">
                <a:solidFill>
                  <a:schemeClr val="tx1"/>
                </a:solidFill>
                <a:effectLst/>
                <a:latin typeface="+mn-lt"/>
                <a:ea typeface="+mn-ea"/>
                <a:cs typeface="+mn-cs"/>
              </a:rPr>
              <a:t>08:24</a:t>
            </a:r>
          </a:p>
          <a:p>
            <a:r>
              <a:rPr lang="en-US" sz="1200" b="0" i="0" kern="1200" dirty="0">
                <a:solidFill>
                  <a:schemeClr val="tx1"/>
                </a:solidFill>
                <a:effectLst/>
                <a:latin typeface="+mn-lt"/>
                <a:ea typeface="+mn-ea"/>
                <a:cs typeface="+mn-cs"/>
              </a:rPr>
              <a:t>yeah I wasn't aware of that</a:t>
            </a:r>
          </a:p>
          <a:p>
            <a:r>
              <a:rPr lang="en-US" sz="1200" b="0" i="0" kern="1200" dirty="0">
                <a:solidFill>
                  <a:schemeClr val="tx1"/>
                </a:solidFill>
                <a:effectLst/>
                <a:latin typeface="+mn-lt"/>
                <a:ea typeface="+mn-ea"/>
                <a:cs typeface="+mn-cs"/>
              </a:rPr>
              <a:t>08:26</a:t>
            </a:r>
          </a:p>
          <a:p>
            <a:r>
              <a:rPr lang="en-US" sz="1200" b="0" i="0" kern="1200" dirty="0">
                <a:solidFill>
                  <a:schemeClr val="tx1"/>
                </a:solidFill>
                <a:effectLst/>
                <a:latin typeface="+mn-lt"/>
                <a:ea typeface="+mn-ea"/>
                <a:cs typeface="+mn-cs"/>
              </a:rPr>
              <a:t>I had it confused we didn't change the</a:t>
            </a:r>
          </a:p>
          <a:p>
            <a:r>
              <a:rPr lang="en-US" sz="1200" b="0" i="0" kern="1200" dirty="0">
                <a:solidFill>
                  <a:schemeClr val="tx1"/>
                </a:solidFill>
                <a:effectLst/>
                <a:latin typeface="+mn-lt"/>
                <a:ea typeface="+mn-ea"/>
                <a:cs typeface="+mn-cs"/>
              </a:rPr>
              <a:t>08:30</a:t>
            </a:r>
          </a:p>
          <a:p>
            <a:r>
              <a:rPr lang="en-US" sz="1200" b="0" i="0" kern="1200" dirty="0">
                <a:solidFill>
                  <a:schemeClr val="tx1"/>
                </a:solidFill>
                <a:effectLst/>
                <a:latin typeface="+mn-lt"/>
                <a:ea typeface="+mn-ea"/>
                <a:cs typeface="+mn-cs"/>
              </a:rPr>
              <a:t>car in front of them started to slow</a:t>
            </a:r>
          </a:p>
          <a:p>
            <a:r>
              <a:rPr lang="en-US" sz="1200" b="0" i="0" kern="1200" dirty="0">
                <a:solidFill>
                  <a:schemeClr val="tx1"/>
                </a:solidFill>
                <a:effectLst/>
                <a:latin typeface="+mn-lt"/>
                <a:ea typeface="+mn-ea"/>
                <a:cs typeface="+mn-cs"/>
              </a:rPr>
              <a:t>08:32</a:t>
            </a:r>
          </a:p>
          <a:p>
            <a:r>
              <a:rPr lang="en-US" sz="1200" b="0" i="0" kern="1200" dirty="0">
                <a:solidFill>
                  <a:schemeClr val="tx1"/>
                </a:solidFill>
                <a:effectLst/>
                <a:latin typeface="+mn-lt"/>
                <a:ea typeface="+mn-ea"/>
                <a:cs typeface="+mn-cs"/>
              </a:rPr>
              <a:t>down then all of a sudden it break to a</a:t>
            </a:r>
          </a:p>
          <a:p>
            <a:r>
              <a:rPr lang="en-US" sz="1200" b="0" i="0" kern="1200" dirty="0">
                <a:solidFill>
                  <a:schemeClr val="tx1"/>
                </a:solidFill>
                <a:effectLst/>
                <a:latin typeface="+mn-lt"/>
                <a:ea typeface="+mn-ea"/>
                <a:cs typeface="+mn-cs"/>
              </a:rPr>
              <a:t>08:35</a:t>
            </a:r>
          </a:p>
          <a:p>
            <a:r>
              <a:rPr lang="en-US" sz="1200" b="0" i="0" kern="1200" dirty="0">
                <a:solidFill>
                  <a:schemeClr val="tx1"/>
                </a:solidFill>
                <a:effectLst/>
                <a:latin typeface="+mn-lt"/>
                <a:ea typeface="+mn-ea"/>
                <a:cs typeface="+mn-cs"/>
              </a:rPr>
              <a:t>stop to avoid an accident and he ran</a:t>
            </a:r>
          </a:p>
          <a:p>
            <a:r>
              <a:rPr lang="en-US" sz="1200" b="0" i="0" kern="1200" dirty="0">
                <a:solidFill>
                  <a:schemeClr val="tx1"/>
                </a:solidFill>
                <a:effectLst/>
                <a:latin typeface="+mn-lt"/>
                <a:ea typeface="+mn-ea"/>
                <a:cs typeface="+mn-cs"/>
              </a:rPr>
              <a:t>08:37</a:t>
            </a:r>
          </a:p>
          <a:p>
            <a:r>
              <a:rPr lang="en-US" sz="1200" b="0" i="0" kern="1200" dirty="0">
                <a:solidFill>
                  <a:schemeClr val="tx1"/>
                </a:solidFill>
                <a:effectLst/>
                <a:latin typeface="+mn-lt"/>
                <a:ea typeface="+mn-ea"/>
                <a:cs typeface="+mn-cs"/>
              </a:rPr>
              <a:t>right through it this is the moment of</a:t>
            </a:r>
          </a:p>
          <a:p>
            <a:r>
              <a:rPr lang="en-US" sz="1200" b="0" i="0" kern="1200" dirty="0">
                <a:solidFill>
                  <a:schemeClr val="tx1"/>
                </a:solidFill>
                <a:effectLst/>
                <a:latin typeface="+mn-lt"/>
                <a:ea typeface="+mn-ea"/>
                <a:cs typeface="+mn-cs"/>
              </a:rPr>
              <a:t>08:39</a:t>
            </a:r>
          </a:p>
          <a:p>
            <a:r>
              <a:rPr lang="en-US" sz="1200" b="0" i="0" kern="1200" dirty="0">
                <a:solidFill>
                  <a:schemeClr val="tx1"/>
                </a:solidFill>
                <a:effectLst/>
                <a:latin typeface="+mn-lt"/>
                <a:ea typeface="+mn-ea"/>
                <a:cs typeface="+mn-cs"/>
              </a:rPr>
              <a:t>impact and he barely flinches do you</a:t>
            </a:r>
          </a:p>
          <a:p>
            <a:r>
              <a:rPr lang="en-US" sz="1200" b="0" i="0" kern="1200" dirty="0">
                <a:solidFill>
                  <a:schemeClr val="tx1"/>
                </a:solidFill>
                <a:effectLst/>
                <a:latin typeface="+mn-lt"/>
                <a:ea typeface="+mn-ea"/>
                <a:cs typeface="+mn-cs"/>
              </a:rPr>
              <a:t>08:42</a:t>
            </a:r>
          </a:p>
          <a:p>
            <a:r>
              <a:rPr lang="en-US" sz="1200" b="0" i="0" kern="1200" dirty="0">
                <a:solidFill>
                  <a:schemeClr val="tx1"/>
                </a:solidFill>
                <a:effectLst/>
                <a:latin typeface="+mn-lt"/>
                <a:ea typeface="+mn-ea"/>
                <a:cs typeface="+mn-cs"/>
              </a:rPr>
              <a:t>think part of that could be attributable</a:t>
            </a:r>
          </a:p>
          <a:p>
            <a:r>
              <a:rPr lang="en-US" sz="1200" b="0" i="0" kern="1200" dirty="0">
                <a:solidFill>
                  <a:schemeClr val="tx1"/>
                </a:solidFill>
                <a:effectLst/>
                <a:latin typeface="+mn-lt"/>
                <a:ea typeface="+mn-ea"/>
                <a:cs typeface="+mn-cs"/>
              </a:rPr>
              <a:t>08:44</a:t>
            </a:r>
          </a:p>
          <a:p>
            <a:r>
              <a:rPr lang="en-US" sz="1200" b="0" i="0" kern="1200" dirty="0">
                <a:solidFill>
                  <a:schemeClr val="tx1"/>
                </a:solidFill>
                <a:effectLst/>
                <a:latin typeface="+mn-lt"/>
                <a:ea typeface="+mn-ea"/>
                <a:cs typeface="+mn-cs"/>
              </a:rPr>
              <a:t>to this is I mean this is a simulator</a:t>
            </a:r>
          </a:p>
          <a:p>
            <a:r>
              <a:rPr lang="en-US" sz="1200" b="0" i="0" kern="1200" dirty="0">
                <a:solidFill>
                  <a:schemeClr val="tx1"/>
                </a:solidFill>
                <a:effectLst/>
                <a:latin typeface="+mn-lt"/>
                <a:ea typeface="+mn-ea"/>
                <a:cs typeface="+mn-cs"/>
              </a:rPr>
              <a:t>08:46</a:t>
            </a:r>
          </a:p>
          <a:p>
            <a:r>
              <a:rPr lang="en-US" sz="1200" b="0" i="0" kern="1200" dirty="0">
                <a:solidFill>
                  <a:schemeClr val="tx1"/>
                </a:solidFill>
                <a:effectLst/>
                <a:latin typeface="+mn-lt"/>
                <a:ea typeface="+mn-ea"/>
                <a:cs typeface="+mn-cs"/>
              </a:rPr>
              <a:t>but it's still a very odd environment</a:t>
            </a:r>
          </a:p>
          <a:p>
            <a:r>
              <a:rPr lang="en-US" sz="1200" b="0" i="0" kern="1200" dirty="0">
                <a:solidFill>
                  <a:schemeClr val="tx1"/>
                </a:solidFill>
                <a:effectLst/>
                <a:latin typeface="+mn-lt"/>
                <a:ea typeface="+mn-ea"/>
                <a:cs typeface="+mn-cs"/>
              </a:rPr>
              <a:t>08:48</a:t>
            </a:r>
          </a:p>
          <a:p>
            <a:r>
              <a:rPr lang="en-US" sz="1200" b="0" i="0" kern="1200" dirty="0">
                <a:solidFill>
                  <a:schemeClr val="tx1"/>
                </a:solidFill>
                <a:effectLst/>
                <a:latin typeface="+mn-lt"/>
                <a:ea typeface="+mn-ea"/>
                <a:cs typeface="+mn-cs"/>
              </a:rPr>
              <a:t>and you know when a car stops on the</a:t>
            </a:r>
          </a:p>
          <a:p>
            <a:r>
              <a:rPr lang="en-US" sz="1200" b="0" i="0" kern="1200" dirty="0">
                <a:solidFill>
                  <a:schemeClr val="tx1"/>
                </a:solidFill>
                <a:effectLst/>
                <a:latin typeface="+mn-lt"/>
                <a:ea typeface="+mn-ea"/>
                <a:cs typeface="+mn-cs"/>
              </a:rPr>
              <a:t>08:50</a:t>
            </a:r>
          </a:p>
          <a:p>
            <a:r>
              <a:rPr lang="en-US" sz="1200" b="0" i="0" kern="1200" dirty="0">
                <a:solidFill>
                  <a:schemeClr val="tx1"/>
                </a:solidFill>
                <a:effectLst/>
                <a:latin typeface="+mn-lt"/>
                <a:ea typeface="+mn-ea"/>
                <a:cs typeface="+mn-cs"/>
              </a:rPr>
              <a:t>video screen</a:t>
            </a:r>
          </a:p>
          <a:p>
            <a:r>
              <a:rPr lang="en-US" sz="1200" b="0" i="0" kern="1200" dirty="0">
                <a:solidFill>
                  <a:schemeClr val="tx1"/>
                </a:solidFill>
                <a:effectLst/>
                <a:latin typeface="+mn-lt"/>
                <a:ea typeface="+mn-ea"/>
                <a:cs typeface="+mn-cs"/>
              </a:rPr>
              <a:t>08:51</a:t>
            </a:r>
          </a:p>
          <a:p>
            <a:r>
              <a:rPr lang="en-US" sz="1200" b="0" i="0" kern="1200" dirty="0">
                <a:solidFill>
                  <a:schemeClr val="tx1"/>
                </a:solidFill>
                <a:effectLst/>
                <a:latin typeface="+mn-lt"/>
                <a:ea typeface="+mn-ea"/>
                <a:cs typeface="+mn-cs"/>
              </a:rPr>
              <a:t>you still don't you just don't react the</a:t>
            </a:r>
          </a:p>
          <a:p>
            <a:r>
              <a:rPr lang="en-US" sz="1200" b="0" i="0" kern="1200" dirty="0">
                <a:solidFill>
                  <a:schemeClr val="tx1"/>
                </a:solidFill>
                <a:effectLst/>
                <a:latin typeface="+mn-lt"/>
                <a:ea typeface="+mn-ea"/>
                <a:cs typeface="+mn-cs"/>
              </a:rPr>
              <a:t>08:54</a:t>
            </a:r>
          </a:p>
          <a:p>
            <a:r>
              <a:rPr lang="en-US" sz="1200" b="0" i="0" kern="1200" dirty="0">
                <a:solidFill>
                  <a:schemeClr val="tx1"/>
                </a:solidFill>
                <a:effectLst/>
                <a:latin typeface="+mn-lt"/>
                <a:ea typeface="+mn-ea"/>
                <a:cs typeface="+mn-cs"/>
              </a:rPr>
              <a:t>same way you would if a real car stopped</a:t>
            </a:r>
          </a:p>
          <a:p>
            <a:r>
              <a:rPr lang="en-US" sz="1200" b="0" i="0" kern="1200" dirty="0">
                <a:solidFill>
                  <a:schemeClr val="tx1"/>
                </a:solidFill>
                <a:effectLst/>
                <a:latin typeface="+mn-lt"/>
                <a:ea typeface="+mn-ea"/>
                <a:cs typeface="+mn-cs"/>
              </a:rPr>
              <a:t>08:55</a:t>
            </a:r>
          </a:p>
          <a:p>
            <a:r>
              <a:rPr lang="en-US" sz="1200" b="0" i="0" kern="1200" dirty="0">
                <a:solidFill>
                  <a:schemeClr val="tx1"/>
                </a:solidFill>
                <a:effectLst/>
                <a:latin typeface="+mn-lt"/>
                <a:ea typeface="+mn-ea"/>
                <a:cs typeface="+mn-cs"/>
              </a:rPr>
              <a:t>in front of you</a:t>
            </a:r>
          </a:p>
          <a:p>
            <a:r>
              <a:rPr lang="en-US" sz="1200" b="0" i="0" kern="1200" dirty="0">
                <a:solidFill>
                  <a:schemeClr val="tx1"/>
                </a:solidFill>
                <a:effectLst/>
                <a:latin typeface="+mn-lt"/>
                <a:ea typeface="+mn-ea"/>
                <a:cs typeface="+mn-cs"/>
              </a:rPr>
              <a:t>08:56</a:t>
            </a:r>
          </a:p>
          <a:p>
            <a:r>
              <a:rPr lang="en-US" sz="1200" b="0" i="0" kern="1200" dirty="0">
                <a:solidFill>
                  <a:schemeClr val="tx1"/>
                </a:solidFill>
                <a:effectLst/>
                <a:latin typeface="+mn-lt"/>
                <a:ea typeface="+mn-ea"/>
                <a:cs typeface="+mn-cs"/>
              </a:rPr>
              <a:t>quite possibly but from talking with the</a:t>
            </a:r>
          </a:p>
          <a:p>
            <a:r>
              <a:rPr lang="en-US" sz="1200" b="0" i="0" kern="1200" dirty="0">
                <a:solidFill>
                  <a:schemeClr val="tx1"/>
                </a:solidFill>
                <a:effectLst/>
                <a:latin typeface="+mn-lt"/>
                <a:ea typeface="+mn-ea"/>
                <a:cs typeface="+mn-cs"/>
              </a:rPr>
              <a:t>08:58</a:t>
            </a:r>
          </a:p>
          <a:p>
            <a:r>
              <a:rPr lang="en-US" sz="1200" b="0" i="0" kern="1200" dirty="0">
                <a:solidFill>
                  <a:schemeClr val="tx1"/>
                </a:solidFill>
                <a:effectLst/>
                <a:latin typeface="+mn-lt"/>
                <a:ea typeface="+mn-ea"/>
                <a:cs typeface="+mn-cs"/>
              </a:rPr>
              <a:t>gentleman when they did their control</a:t>
            </a:r>
          </a:p>
          <a:p>
            <a:r>
              <a:rPr lang="en-US" sz="1200" b="0" i="0" kern="1200" dirty="0">
                <a:solidFill>
                  <a:schemeClr val="tx1"/>
                </a:solidFill>
                <a:effectLst/>
                <a:latin typeface="+mn-lt"/>
                <a:ea typeface="+mn-ea"/>
                <a:cs typeface="+mn-cs"/>
              </a:rPr>
              <a:t>08:59</a:t>
            </a:r>
          </a:p>
          <a:p>
            <a:r>
              <a:rPr lang="en-US" sz="1200" b="0" i="0" kern="1200" dirty="0">
                <a:solidFill>
                  <a:schemeClr val="tx1"/>
                </a:solidFill>
                <a:effectLst/>
                <a:latin typeface="+mn-lt"/>
                <a:ea typeface="+mn-ea"/>
                <a:cs typeface="+mn-cs"/>
              </a:rPr>
              <a:t>run this morning</a:t>
            </a:r>
          </a:p>
          <a:p>
            <a:r>
              <a:rPr lang="en-US" sz="1200" b="0" i="0" kern="1200" dirty="0">
                <a:solidFill>
                  <a:schemeClr val="tx1"/>
                </a:solidFill>
                <a:effectLst/>
                <a:latin typeface="+mn-lt"/>
                <a:ea typeface="+mn-ea"/>
                <a:cs typeface="+mn-cs"/>
              </a:rPr>
              <a:t>09:00</a:t>
            </a:r>
          </a:p>
          <a:p>
            <a:r>
              <a:rPr lang="en-US" sz="1200" b="0" i="0" kern="1200" dirty="0">
                <a:solidFill>
                  <a:schemeClr val="tx1"/>
                </a:solidFill>
                <a:effectLst/>
                <a:latin typeface="+mn-lt"/>
                <a:ea typeface="+mn-ea"/>
                <a:cs typeface="+mn-cs"/>
              </a:rPr>
              <a:t>none of those indications were there</a:t>
            </a:r>
          </a:p>
          <a:p>
            <a:r>
              <a:rPr lang="en-US" sz="1200" b="0" i="0" kern="1200" dirty="0">
                <a:solidFill>
                  <a:schemeClr val="tx1"/>
                </a:solidFill>
                <a:effectLst/>
                <a:latin typeface="+mn-lt"/>
                <a:ea typeface="+mn-ea"/>
                <a:cs typeface="+mn-cs"/>
              </a:rPr>
              <a:t>09:02</a:t>
            </a:r>
          </a:p>
          <a:p>
            <a:r>
              <a:rPr lang="en-US" sz="1200" b="0" i="0" kern="1200" dirty="0">
                <a:solidFill>
                  <a:schemeClr val="tx1"/>
                </a:solidFill>
                <a:effectLst/>
                <a:latin typeface="+mn-lt"/>
                <a:ea typeface="+mn-ea"/>
                <a:cs typeface="+mn-cs"/>
              </a:rPr>
              <a:t>when they were prior to taking the</a:t>
            </a:r>
          </a:p>
          <a:p>
            <a:r>
              <a:rPr lang="en-US" sz="1200" b="0" i="0" kern="1200" dirty="0">
                <a:solidFill>
                  <a:schemeClr val="tx1"/>
                </a:solidFill>
                <a:effectLst/>
                <a:latin typeface="+mn-lt"/>
                <a:ea typeface="+mn-ea"/>
                <a:cs typeface="+mn-cs"/>
              </a:rPr>
              <a:t>09:05</a:t>
            </a:r>
          </a:p>
          <a:p>
            <a:r>
              <a:rPr lang="en-US" sz="1200" b="0" i="0" kern="1200" dirty="0">
                <a:solidFill>
                  <a:schemeClr val="tx1"/>
                </a:solidFill>
                <a:effectLst/>
                <a:latin typeface="+mn-lt"/>
                <a:ea typeface="+mn-ea"/>
                <a:cs typeface="+mn-cs"/>
              </a:rPr>
              <a:t>chemical that they ingested later on a</a:t>
            </a:r>
          </a:p>
          <a:p>
            <a:r>
              <a:rPr lang="en-US" sz="1200" b="0" i="0" kern="1200" dirty="0">
                <a:solidFill>
                  <a:schemeClr val="tx1"/>
                </a:solidFill>
                <a:effectLst/>
                <a:latin typeface="+mn-lt"/>
                <a:ea typeface="+mn-ea"/>
                <a:cs typeface="+mn-cs"/>
              </a:rPr>
              <a:t>09:07</a:t>
            </a:r>
          </a:p>
          <a:p>
            <a:r>
              <a:rPr lang="en-US" sz="1200" b="0" i="0" kern="1200" dirty="0">
                <a:solidFill>
                  <a:schemeClr val="tx1"/>
                </a:solidFill>
                <a:effectLst/>
                <a:latin typeface="+mn-lt"/>
                <a:ea typeface="+mn-ea"/>
                <a:cs typeface="+mn-cs"/>
              </a:rPr>
              <a:t>trip up to the mountains Adam had to</a:t>
            </a:r>
          </a:p>
          <a:p>
            <a:r>
              <a:rPr lang="en-US" sz="1200" b="0" i="0" kern="1200" dirty="0">
                <a:solidFill>
                  <a:schemeClr val="tx1"/>
                </a:solidFill>
                <a:effectLst/>
                <a:latin typeface="+mn-lt"/>
                <a:ea typeface="+mn-ea"/>
                <a:cs typeface="+mn-cs"/>
              </a:rPr>
              <a:t>09:09</a:t>
            </a:r>
          </a:p>
          <a:p>
            <a:r>
              <a:rPr lang="en-US" sz="1200" b="0" i="0" kern="1200" dirty="0">
                <a:solidFill>
                  <a:schemeClr val="tx1"/>
                </a:solidFill>
                <a:effectLst/>
                <a:latin typeface="+mn-lt"/>
                <a:ea typeface="+mn-ea"/>
                <a:cs typeface="+mn-cs"/>
              </a:rPr>
              <a:t>contend with an aggressive driver on an</a:t>
            </a:r>
          </a:p>
          <a:p>
            <a:r>
              <a:rPr lang="en-US" sz="1200" b="0" i="0" kern="1200" dirty="0">
                <a:solidFill>
                  <a:schemeClr val="tx1"/>
                </a:solidFill>
                <a:effectLst/>
                <a:latin typeface="+mn-lt"/>
                <a:ea typeface="+mn-ea"/>
                <a:cs typeface="+mn-cs"/>
              </a:rPr>
              <a:t>09:11</a:t>
            </a:r>
          </a:p>
          <a:p>
            <a:r>
              <a:rPr lang="en-US" sz="1200" b="0" i="0" kern="1200" dirty="0">
                <a:solidFill>
                  <a:schemeClr val="tx1"/>
                </a:solidFill>
                <a:effectLst/>
                <a:latin typeface="+mn-lt"/>
                <a:ea typeface="+mn-ea"/>
                <a:cs typeface="+mn-cs"/>
              </a:rPr>
              <a:t>icy road and he ended up flipping his</a:t>
            </a:r>
          </a:p>
          <a:p>
            <a:r>
              <a:rPr lang="en-US" sz="1200" b="0" i="0" kern="1200" dirty="0">
                <a:solidFill>
                  <a:schemeClr val="tx1"/>
                </a:solidFill>
                <a:effectLst/>
                <a:latin typeface="+mn-lt"/>
                <a:ea typeface="+mn-ea"/>
                <a:cs typeface="+mn-cs"/>
              </a:rPr>
              <a:t>09:14</a:t>
            </a:r>
          </a:p>
          <a:p>
            <a:r>
              <a:rPr lang="en-US" sz="1200" b="0" i="0" kern="1200" dirty="0">
                <a:solidFill>
                  <a:schemeClr val="tx1"/>
                </a:solidFill>
                <a:effectLst/>
                <a:latin typeface="+mn-lt"/>
                <a:ea typeface="+mn-ea"/>
                <a:cs typeface="+mn-cs"/>
              </a:rPr>
              <a:t>car I see next up was Jeff who had not</a:t>
            </a:r>
          </a:p>
          <a:p>
            <a:r>
              <a:rPr lang="en-US" sz="1200" b="0" i="0" kern="1200" dirty="0">
                <a:solidFill>
                  <a:schemeClr val="tx1"/>
                </a:solidFill>
                <a:effectLst/>
                <a:latin typeface="+mn-lt"/>
                <a:ea typeface="+mn-ea"/>
                <a:cs typeface="+mn-cs"/>
              </a:rPr>
              <a:t>09:24</a:t>
            </a:r>
          </a:p>
          <a:p>
            <a:r>
              <a:rPr lang="en-US" sz="1200" b="0" i="0" kern="1200" dirty="0">
                <a:solidFill>
                  <a:schemeClr val="tx1"/>
                </a:solidFill>
                <a:effectLst/>
                <a:latin typeface="+mn-lt"/>
                <a:ea typeface="+mn-ea"/>
                <a:cs typeface="+mn-cs"/>
              </a:rPr>
              <a:t>consumed marijuana but we didn't tell</a:t>
            </a:r>
          </a:p>
          <a:p>
            <a:r>
              <a:rPr lang="en-US" sz="1200" b="0" i="0" kern="1200" dirty="0">
                <a:solidFill>
                  <a:schemeClr val="tx1"/>
                </a:solidFill>
                <a:effectLst/>
                <a:latin typeface="+mn-lt"/>
                <a:ea typeface="+mn-ea"/>
                <a:cs typeface="+mn-cs"/>
              </a:rPr>
              <a:t>09:26</a:t>
            </a:r>
          </a:p>
          <a:p>
            <a:r>
              <a:rPr lang="en-US" sz="1200" b="0" i="0" kern="1200" dirty="0">
                <a:solidFill>
                  <a:schemeClr val="tx1"/>
                </a:solidFill>
                <a:effectLst/>
                <a:latin typeface="+mn-lt"/>
                <a:ea typeface="+mn-ea"/>
                <a:cs typeface="+mn-cs"/>
              </a:rPr>
              <a:t>our expert then because we wanted to see</a:t>
            </a:r>
          </a:p>
          <a:p>
            <a:r>
              <a:rPr lang="en-US" sz="1200" b="0" i="0" kern="1200" dirty="0">
                <a:solidFill>
                  <a:schemeClr val="tx1"/>
                </a:solidFill>
                <a:effectLst/>
                <a:latin typeface="+mn-lt"/>
                <a:ea typeface="+mn-ea"/>
                <a:cs typeface="+mn-cs"/>
              </a:rPr>
              <a:t>09:28</a:t>
            </a:r>
          </a:p>
          <a:p>
            <a:r>
              <a:rPr lang="en-US" sz="1200" b="0" i="0" kern="1200" dirty="0">
                <a:solidFill>
                  <a:schemeClr val="tx1"/>
                </a:solidFill>
                <a:effectLst/>
                <a:latin typeface="+mn-lt"/>
                <a:ea typeface="+mn-ea"/>
                <a:cs typeface="+mn-cs"/>
              </a:rPr>
              <a:t>if he could really tell the difference</a:t>
            </a:r>
          </a:p>
          <a:p>
            <a:r>
              <a:rPr lang="en-US" sz="1200" b="0" i="0" kern="1200" dirty="0">
                <a:solidFill>
                  <a:schemeClr val="tx1"/>
                </a:solidFill>
                <a:effectLst/>
                <a:latin typeface="+mn-lt"/>
                <a:ea typeface="+mn-ea"/>
                <a:cs typeface="+mn-cs"/>
              </a:rPr>
              <a:t>09:30</a:t>
            </a:r>
          </a:p>
          <a:p>
            <a:r>
              <a:rPr lang="en-US" sz="1200" b="0" i="0" kern="1200" dirty="0">
                <a:solidFill>
                  <a:schemeClr val="tx1"/>
                </a:solidFill>
                <a:effectLst/>
                <a:latin typeface="+mn-lt"/>
                <a:ea typeface="+mn-ea"/>
                <a:cs typeface="+mn-cs"/>
              </a:rPr>
              <a:t>Jeff </a:t>
            </a:r>
            <a:r>
              <a:rPr lang="en-US" sz="1200" b="0" i="0" kern="1200" dirty="0" err="1">
                <a:solidFill>
                  <a:schemeClr val="tx1"/>
                </a:solidFill>
                <a:effectLst/>
                <a:latin typeface="+mn-lt"/>
                <a:ea typeface="+mn-ea"/>
                <a:cs typeface="+mn-cs"/>
              </a:rPr>
              <a:t>Jeff</a:t>
            </a:r>
            <a:r>
              <a:rPr lang="en-US" sz="1200" b="0" i="0" kern="1200" dirty="0">
                <a:solidFill>
                  <a:schemeClr val="tx1"/>
                </a:solidFill>
                <a:effectLst/>
                <a:latin typeface="+mn-lt"/>
                <a:ea typeface="+mn-ea"/>
                <a:cs typeface="+mn-cs"/>
              </a:rPr>
              <a:t> came in and sat down like he'd</a:t>
            </a:r>
          </a:p>
          <a:p>
            <a:r>
              <a:rPr lang="en-US" sz="1200" b="0" i="0" kern="1200" dirty="0">
                <a:solidFill>
                  <a:schemeClr val="tx1"/>
                </a:solidFill>
                <a:effectLst/>
                <a:latin typeface="+mn-lt"/>
                <a:ea typeface="+mn-ea"/>
                <a:cs typeface="+mn-cs"/>
              </a:rPr>
              <a:t>09:33</a:t>
            </a:r>
          </a:p>
          <a:p>
            <a:r>
              <a:rPr lang="en-US" sz="1200" b="0" i="0" kern="1200" dirty="0">
                <a:solidFill>
                  <a:schemeClr val="tx1"/>
                </a:solidFill>
                <a:effectLst/>
                <a:latin typeface="+mn-lt"/>
                <a:ea typeface="+mn-ea"/>
                <a:cs typeface="+mn-cs"/>
              </a:rPr>
              <a:t>been in this car a dozen times he sat</a:t>
            </a:r>
          </a:p>
          <a:p>
            <a:r>
              <a:rPr lang="en-US" sz="1200" b="0" i="0" kern="1200" dirty="0">
                <a:solidFill>
                  <a:schemeClr val="tx1"/>
                </a:solidFill>
                <a:effectLst/>
                <a:latin typeface="+mn-lt"/>
                <a:ea typeface="+mn-ea"/>
                <a:cs typeface="+mn-cs"/>
              </a:rPr>
              <a:t>09:35</a:t>
            </a:r>
          </a:p>
          <a:p>
            <a:r>
              <a:rPr lang="en-US" sz="1200" b="0" i="0" kern="1200" dirty="0">
                <a:solidFill>
                  <a:schemeClr val="tx1"/>
                </a:solidFill>
                <a:effectLst/>
                <a:latin typeface="+mn-lt"/>
                <a:ea typeface="+mn-ea"/>
                <a:cs typeface="+mn-cs"/>
              </a:rPr>
              <a:t>down he kind of got comfortable he kind</a:t>
            </a:r>
          </a:p>
          <a:p>
            <a:r>
              <a:rPr lang="en-US" sz="1200" b="0" i="0" kern="1200" dirty="0">
                <a:solidFill>
                  <a:schemeClr val="tx1"/>
                </a:solidFill>
                <a:effectLst/>
                <a:latin typeface="+mn-lt"/>
                <a:ea typeface="+mn-ea"/>
                <a:cs typeface="+mn-cs"/>
              </a:rPr>
              <a:t>09:39</a:t>
            </a:r>
          </a:p>
          <a:p>
            <a:r>
              <a:rPr lang="en-US" sz="1200" b="0" i="0" kern="1200" dirty="0">
                <a:solidFill>
                  <a:schemeClr val="tx1"/>
                </a:solidFill>
                <a:effectLst/>
                <a:latin typeface="+mn-lt"/>
                <a:ea typeface="+mn-ea"/>
                <a:cs typeface="+mn-cs"/>
              </a:rPr>
              <a:t>of checked the steering wheel he checked</a:t>
            </a:r>
          </a:p>
          <a:p>
            <a:r>
              <a:rPr lang="en-US" sz="1200" b="0" i="0" kern="1200" dirty="0">
                <a:solidFill>
                  <a:schemeClr val="tx1"/>
                </a:solidFill>
                <a:effectLst/>
                <a:latin typeface="+mn-lt"/>
                <a:ea typeface="+mn-ea"/>
                <a:cs typeface="+mn-cs"/>
              </a:rPr>
              <a:t>09:40</a:t>
            </a:r>
          </a:p>
          <a:p>
            <a:r>
              <a:rPr lang="en-US" sz="1200" b="0" i="0" kern="1200" dirty="0">
                <a:solidFill>
                  <a:schemeClr val="tx1"/>
                </a:solidFill>
                <a:effectLst/>
                <a:latin typeface="+mn-lt"/>
                <a:ea typeface="+mn-ea"/>
                <a:cs typeface="+mn-cs"/>
              </a:rPr>
              <a:t>where his gauges and his turn signal was</a:t>
            </a:r>
          </a:p>
          <a:p>
            <a:r>
              <a:rPr lang="en-US" sz="1200" b="0" i="0" kern="1200" dirty="0">
                <a:solidFill>
                  <a:schemeClr val="tx1"/>
                </a:solidFill>
                <a:effectLst/>
                <a:latin typeface="+mn-lt"/>
                <a:ea typeface="+mn-ea"/>
                <a:cs typeface="+mn-cs"/>
              </a:rPr>
              <a:t>09:43</a:t>
            </a:r>
          </a:p>
          <a:p>
            <a:r>
              <a:rPr lang="en-US" sz="1200" b="0" i="0" kern="1200" dirty="0">
                <a:solidFill>
                  <a:schemeClr val="tx1"/>
                </a:solidFill>
                <a:effectLst/>
                <a:latin typeface="+mn-lt"/>
                <a:ea typeface="+mn-ea"/>
                <a:cs typeface="+mn-cs"/>
              </a:rPr>
              <a:t>and </a:t>
            </a:r>
            <a:r>
              <a:rPr lang="en-US" sz="1200" b="0" i="0" kern="1200" dirty="0" err="1">
                <a:solidFill>
                  <a:schemeClr val="tx1"/>
                </a:solidFill>
                <a:effectLst/>
                <a:latin typeface="+mn-lt"/>
                <a:ea typeface="+mn-ea"/>
                <a:cs typeface="+mn-cs"/>
              </a:rPr>
              <a:t>and</a:t>
            </a:r>
            <a:r>
              <a:rPr lang="en-US" sz="1200" b="0" i="0" kern="1200" dirty="0">
                <a:solidFill>
                  <a:schemeClr val="tx1"/>
                </a:solidFill>
                <a:effectLst/>
                <a:latin typeface="+mn-lt"/>
                <a:ea typeface="+mn-ea"/>
                <a:cs typeface="+mn-cs"/>
              </a:rPr>
              <a:t> he put his hand up there like</a:t>
            </a:r>
          </a:p>
          <a:p>
            <a:r>
              <a:rPr lang="en-US" sz="1200" b="0" i="0" kern="1200" dirty="0">
                <a:solidFill>
                  <a:schemeClr val="tx1"/>
                </a:solidFill>
                <a:effectLst/>
                <a:latin typeface="+mn-lt"/>
                <a:ea typeface="+mn-ea"/>
                <a:cs typeface="+mn-cs"/>
              </a:rPr>
              <a:t>09:45</a:t>
            </a:r>
          </a:p>
          <a:p>
            <a:r>
              <a:rPr lang="en-US" sz="1200" b="0" i="0" kern="1200" dirty="0">
                <a:solidFill>
                  <a:schemeClr val="tx1"/>
                </a:solidFill>
                <a:effectLst/>
                <a:latin typeface="+mn-lt"/>
                <a:ea typeface="+mn-ea"/>
                <a:cs typeface="+mn-cs"/>
              </a:rPr>
              <a:t>he'd been there a hundred times smooth</a:t>
            </a:r>
          </a:p>
          <a:p>
            <a:r>
              <a:rPr lang="en-US" sz="1200" b="0" i="0" kern="1200" dirty="0">
                <a:solidFill>
                  <a:schemeClr val="tx1"/>
                </a:solidFill>
                <a:effectLst/>
                <a:latin typeface="+mn-lt"/>
                <a:ea typeface="+mn-ea"/>
                <a:cs typeface="+mn-cs"/>
              </a:rPr>
              <a:t>09:47</a:t>
            </a:r>
          </a:p>
          <a:p>
            <a:r>
              <a:rPr lang="en-US" sz="1200" b="0" i="0" kern="1200" dirty="0">
                <a:solidFill>
                  <a:schemeClr val="tx1"/>
                </a:solidFill>
                <a:effectLst/>
                <a:latin typeface="+mn-lt"/>
                <a:ea typeface="+mn-ea"/>
                <a:cs typeface="+mn-cs"/>
              </a:rPr>
              <a:t>turns properly done the </a:t>
            </a:r>
            <a:r>
              <a:rPr lang="en-US" sz="1200" b="0" i="0" kern="1200" dirty="0" err="1">
                <a:solidFill>
                  <a:schemeClr val="tx1"/>
                </a:solidFill>
                <a:effectLst/>
                <a:latin typeface="+mn-lt"/>
                <a:ea typeface="+mn-ea"/>
                <a:cs typeface="+mn-cs"/>
              </a:rPr>
              <a:t>the</a:t>
            </a:r>
            <a:r>
              <a:rPr lang="en-US" sz="1200" b="0" i="0" kern="1200" dirty="0">
                <a:solidFill>
                  <a:schemeClr val="tx1"/>
                </a:solidFill>
                <a:effectLst/>
                <a:latin typeface="+mn-lt"/>
                <a:ea typeface="+mn-ea"/>
                <a:cs typeface="+mn-cs"/>
              </a:rPr>
              <a:t> good thing</a:t>
            </a:r>
          </a:p>
          <a:p>
            <a:r>
              <a:rPr lang="en-US" sz="1200" b="0" i="0" kern="1200" dirty="0">
                <a:solidFill>
                  <a:schemeClr val="tx1"/>
                </a:solidFill>
                <a:effectLst/>
                <a:latin typeface="+mn-lt"/>
                <a:ea typeface="+mn-ea"/>
                <a:cs typeface="+mn-cs"/>
              </a:rPr>
              <a:t>09:50</a:t>
            </a:r>
          </a:p>
          <a:p>
            <a:r>
              <a:rPr lang="en-US" sz="1200" b="0" i="0" kern="1200" dirty="0">
                <a:solidFill>
                  <a:schemeClr val="tx1"/>
                </a:solidFill>
                <a:effectLst/>
                <a:latin typeface="+mn-lt"/>
                <a:ea typeface="+mn-ea"/>
                <a:cs typeface="+mn-cs"/>
              </a:rPr>
              <a:t>is he looked at the traffic approaching</a:t>
            </a:r>
          </a:p>
          <a:p>
            <a:r>
              <a:rPr lang="en-US" sz="1200" b="0" i="0" kern="1200" dirty="0">
                <a:solidFill>
                  <a:schemeClr val="tx1"/>
                </a:solidFill>
                <a:effectLst/>
                <a:latin typeface="+mn-lt"/>
                <a:ea typeface="+mn-ea"/>
                <a:cs typeface="+mn-cs"/>
              </a:rPr>
              <a:t>09:51</a:t>
            </a:r>
          </a:p>
          <a:p>
            <a:r>
              <a:rPr lang="en-US" sz="1200" b="0" i="0" kern="1200" dirty="0">
                <a:solidFill>
                  <a:schemeClr val="tx1"/>
                </a:solidFill>
                <a:effectLst/>
                <a:latin typeface="+mn-lt"/>
                <a:ea typeface="+mn-ea"/>
                <a:cs typeface="+mn-cs"/>
              </a:rPr>
              <a:t>if he knows when he came through the</a:t>
            </a:r>
          </a:p>
          <a:p>
            <a:r>
              <a:rPr lang="en-US" sz="1200" b="0" i="0" kern="1200" dirty="0">
                <a:solidFill>
                  <a:schemeClr val="tx1"/>
                </a:solidFill>
                <a:effectLst/>
                <a:latin typeface="+mn-lt"/>
                <a:ea typeface="+mn-ea"/>
                <a:cs typeface="+mn-cs"/>
              </a:rPr>
              <a:t>09:52</a:t>
            </a:r>
          </a:p>
          <a:p>
            <a:r>
              <a:rPr lang="en-US" sz="1200" b="0" i="0" kern="1200" dirty="0">
                <a:solidFill>
                  <a:schemeClr val="tx1"/>
                </a:solidFill>
                <a:effectLst/>
                <a:latin typeface="+mn-lt"/>
                <a:ea typeface="+mn-ea"/>
                <a:cs typeface="+mn-cs"/>
              </a:rPr>
              <a:t>underpass and there was that road coming</a:t>
            </a:r>
          </a:p>
          <a:p>
            <a:r>
              <a:rPr lang="en-US" sz="1200" b="0" i="0" kern="1200" dirty="0">
                <a:solidFill>
                  <a:schemeClr val="tx1"/>
                </a:solidFill>
                <a:effectLst/>
                <a:latin typeface="+mn-lt"/>
                <a:ea typeface="+mn-ea"/>
                <a:cs typeface="+mn-cs"/>
              </a:rPr>
              <a:t>09:54</a:t>
            </a:r>
          </a:p>
          <a:p>
            <a:r>
              <a:rPr lang="en-US" sz="1200" b="0" i="0" kern="1200" dirty="0">
                <a:solidFill>
                  <a:schemeClr val="tx1"/>
                </a:solidFill>
                <a:effectLst/>
                <a:latin typeface="+mn-lt"/>
                <a:ea typeface="+mn-ea"/>
                <a:cs typeface="+mn-cs"/>
              </a:rPr>
              <a:t>off from the left there was like two</a:t>
            </a:r>
          </a:p>
          <a:p>
            <a:r>
              <a:rPr lang="en-US" sz="1200" b="0" i="0" kern="1200" dirty="0">
                <a:solidFill>
                  <a:schemeClr val="tx1"/>
                </a:solidFill>
                <a:effectLst/>
                <a:latin typeface="+mn-lt"/>
                <a:ea typeface="+mn-ea"/>
                <a:cs typeface="+mn-cs"/>
              </a:rPr>
              <a:t>09:56</a:t>
            </a:r>
          </a:p>
          <a:p>
            <a:r>
              <a:rPr lang="en-US" sz="1200" b="0" i="0" kern="1200" dirty="0">
                <a:solidFill>
                  <a:schemeClr val="tx1"/>
                </a:solidFill>
                <a:effectLst/>
                <a:latin typeface="+mn-lt"/>
                <a:ea typeface="+mn-ea"/>
                <a:cs typeface="+mn-cs"/>
              </a:rPr>
              <a:t>three vehicles over there he stopped and</a:t>
            </a:r>
          </a:p>
          <a:p>
            <a:r>
              <a:rPr lang="en-US" sz="1200" b="0" i="0" kern="1200" dirty="0">
                <a:solidFill>
                  <a:schemeClr val="tx1"/>
                </a:solidFill>
                <a:effectLst/>
                <a:latin typeface="+mn-lt"/>
                <a:ea typeface="+mn-ea"/>
                <a:cs typeface="+mn-cs"/>
              </a:rPr>
              <a:t>09:57</a:t>
            </a:r>
          </a:p>
          <a:p>
            <a:r>
              <a:rPr lang="en-US" sz="1200" b="0" i="0" kern="1200" dirty="0">
                <a:solidFill>
                  <a:schemeClr val="tx1"/>
                </a:solidFill>
                <a:effectLst/>
                <a:latin typeface="+mn-lt"/>
                <a:ea typeface="+mn-ea"/>
                <a:cs typeface="+mn-cs"/>
              </a:rPr>
              <a:t>he focused and focused and focused for</a:t>
            </a:r>
          </a:p>
          <a:p>
            <a:r>
              <a:rPr lang="en-US" sz="1200" b="0" i="0" kern="1200" dirty="0">
                <a:solidFill>
                  <a:schemeClr val="tx1"/>
                </a:solidFill>
                <a:effectLst/>
                <a:latin typeface="+mn-lt"/>
                <a:ea typeface="+mn-ea"/>
                <a:cs typeface="+mn-cs"/>
              </a:rPr>
              <a:t>09:59</a:t>
            </a:r>
          </a:p>
          <a:p>
            <a:r>
              <a:rPr lang="en-US" sz="1200" b="0" i="0" kern="1200" dirty="0">
                <a:solidFill>
                  <a:schemeClr val="tx1"/>
                </a:solidFill>
                <a:effectLst/>
                <a:latin typeface="+mn-lt"/>
                <a:ea typeface="+mn-ea"/>
                <a:cs typeface="+mn-cs"/>
              </a:rPr>
              <a:t>enough to make sure they were stopping</a:t>
            </a:r>
          </a:p>
          <a:p>
            <a:r>
              <a:rPr lang="en-US" sz="1200" b="0" i="0" kern="1200" dirty="0">
                <a:solidFill>
                  <a:schemeClr val="tx1"/>
                </a:solidFill>
                <a:effectLst/>
                <a:latin typeface="+mn-lt"/>
                <a:ea typeface="+mn-ea"/>
                <a:cs typeface="+mn-cs"/>
              </a:rPr>
              <a:t>10:01</a:t>
            </a:r>
          </a:p>
          <a:p>
            <a:r>
              <a:rPr lang="en-US" sz="1200" b="0" i="0" kern="1200" dirty="0">
                <a:solidFill>
                  <a:schemeClr val="tx1"/>
                </a:solidFill>
                <a:effectLst/>
                <a:latin typeface="+mn-lt"/>
                <a:ea typeface="+mn-ea"/>
                <a:cs typeface="+mn-cs"/>
              </a:rPr>
              <a:t>before he went through that's </a:t>
            </a:r>
            <a:r>
              <a:rPr lang="en-US" sz="1200" b="0" i="0" kern="1200" dirty="0" err="1">
                <a:solidFill>
                  <a:schemeClr val="tx1"/>
                </a:solidFill>
                <a:effectLst/>
                <a:latin typeface="+mn-lt"/>
                <a:ea typeface="+mn-ea"/>
                <a:cs typeface="+mn-cs"/>
              </a:rPr>
              <a:t>that's</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10:03</a:t>
            </a:r>
          </a:p>
          <a:p>
            <a:r>
              <a:rPr lang="en-US" sz="1200" b="0" i="0" kern="1200" dirty="0">
                <a:solidFill>
                  <a:schemeClr val="tx1"/>
                </a:solidFill>
                <a:effectLst/>
                <a:latin typeface="+mn-lt"/>
                <a:ea typeface="+mn-ea"/>
                <a:cs typeface="+mn-cs"/>
              </a:rPr>
              <a:t>great on all I'd say he's did not show</a:t>
            </a:r>
          </a:p>
          <a:p>
            <a:r>
              <a:rPr lang="en-US" sz="1200" b="0" i="0" kern="1200" dirty="0">
                <a:solidFill>
                  <a:schemeClr val="tx1"/>
                </a:solidFill>
                <a:effectLst/>
                <a:latin typeface="+mn-lt"/>
                <a:ea typeface="+mn-ea"/>
                <a:cs typeface="+mn-cs"/>
              </a:rPr>
              <a:t>10:07</a:t>
            </a:r>
          </a:p>
          <a:p>
            <a:r>
              <a:rPr lang="en-US" sz="1200" b="0" i="0" kern="1200" dirty="0">
                <a:solidFill>
                  <a:schemeClr val="tx1"/>
                </a:solidFill>
                <a:effectLst/>
                <a:latin typeface="+mn-lt"/>
                <a:ea typeface="+mn-ea"/>
                <a:cs typeface="+mn-cs"/>
              </a:rPr>
              <a:t>in signs of impairment</a:t>
            </a:r>
          </a:p>
          <a:p>
            <a:r>
              <a:rPr lang="en-US" sz="1200" b="0" i="0" kern="1200" dirty="0">
                <a:solidFill>
                  <a:schemeClr val="tx1"/>
                </a:solidFill>
                <a:effectLst/>
                <a:latin typeface="+mn-lt"/>
                <a:ea typeface="+mn-ea"/>
                <a:cs typeface="+mn-cs"/>
              </a:rPr>
              <a:t>10:12</a:t>
            </a:r>
          </a:p>
          <a:p>
            <a:r>
              <a:rPr lang="en-US" sz="1200" b="0" i="0" kern="1200" dirty="0">
                <a:solidFill>
                  <a:schemeClr val="tx1"/>
                </a:solidFill>
                <a:effectLst/>
                <a:latin typeface="+mn-lt"/>
                <a:ea typeface="+mn-ea"/>
                <a:cs typeface="+mn-cs"/>
              </a:rPr>
              <a:t>finally it was Kate's turn she seemed to</a:t>
            </a:r>
          </a:p>
          <a:p>
            <a:r>
              <a:rPr lang="en-US" sz="1200" b="0" i="0" kern="1200" dirty="0">
                <a:solidFill>
                  <a:schemeClr val="tx1"/>
                </a:solidFill>
                <a:effectLst/>
                <a:latin typeface="+mn-lt"/>
                <a:ea typeface="+mn-ea"/>
                <a:cs typeface="+mn-cs"/>
              </a:rPr>
              <a:t>10:15</a:t>
            </a:r>
          </a:p>
          <a:p>
            <a:r>
              <a:rPr lang="en-US" sz="1200" b="0" i="0" kern="1200" dirty="0">
                <a:solidFill>
                  <a:schemeClr val="tx1"/>
                </a:solidFill>
                <a:effectLst/>
                <a:latin typeface="+mn-lt"/>
                <a:ea typeface="+mn-ea"/>
                <a:cs typeface="+mn-cs"/>
              </a:rPr>
              <a:t>be a little calmer maybe a little bit</a:t>
            </a:r>
          </a:p>
          <a:p>
            <a:r>
              <a:rPr lang="en-US" sz="1200" b="0" i="0" kern="1200" dirty="0">
                <a:solidFill>
                  <a:schemeClr val="tx1"/>
                </a:solidFill>
                <a:effectLst/>
                <a:latin typeface="+mn-lt"/>
                <a:ea typeface="+mn-ea"/>
                <a:cs typeface="+mn-cs"/>
              </a:rPr>
              <a:t>10:17</a:t>
            </a:r>
          </a:p>
          <a:p>
            <a:r>
              <a:rPr lang="en-US" sz="1200" b="0" i="0" kern="1200" dirty="0">
                <a:solidFill>
                  <a:schemeClr val="tx1"/>
                </a:solidFill>
                <a:effectLst/>
                <a:latin typeface="+mn-lt"/>
                <a:ea typeface="+mn-ea"/>
                <a:cs typeface="+mn-cs"/>
              </a:rPr>
              <a:t>more focused she was able to see it you</a:t>
            </a:r>
          </a:p>
          <a:p>
            <a:r>
              <a:rPr lang="en-US" sz="1200" b="0" i="0" kern="1200" dirty="0">
                <a:solidFill>
                  <a:schemeClr val="tx1"/>
                </a:solidFill>
                <a:effectLst/>
                <a:latin typeface="+mn-lt"/>
                <a:ea typeface="+mn-ea"/>
                <a:cs typeface="+mn-cs"/>
              </a:rPr>
              <a:t>10:19</a:t>
            </a:r>
          </a:p>
          <a:p>
            <a:r>
              <a:rPr lang="en-US" sz="1200" b="0" i="0" kern="1200" dirty="0">
                <a:solidFill>
                  <a:schemeClr val="tx1"/>
                </a:solidFill>
                <a:effectLst/>
                <a:latin typeface="+mn-lt"/>
                <a:ea typeface="+mn-ea"/>
                <a:cs typeface="+mn-cs"/>
              </a:rPr>
              <a:t>know she reacted properly to the</a:t>
            </a:r>
          </a:p>
          <a:p>
            <a:r>
              <a:rPr lang="en-US" sz="1200" b="0" i="0" kern="1200" dirty="0">
                <a:solidFill>
                  <a:schemeClr val="tx1"/>
                </a:solidFill>
                <a:effectLst/>
                <a:latin typeface="+mn-lt"/>
                <a:ea typeface="+mn-ea"/>
                <a:cs typeface="+mn-cs"/>
              </a:rPr>
              <a:t>10:20</a:t>
            </a:r>
          </a:p>
          <a:p>
            <a:r>
              <a:rPr lang="en-US" sz="1200" b="0" i="0" kern="1200" dirty="0">
                <a:solidFill>
                  <a:schemeClr val="tx1"/>
                </a:solidFill>
                <a:effectLst/>
                <a:latin typeface="+mn-lt"/>
                <a:ea typeface="+mn-ea"/>
                <a:cs typeface="+mn-cs"/>
              </a:rPr>
              <a:t>stoppage in the road</a:t>
            </a:r>
          </a:p>
          <a:p>
            <a:r>
              <a:rPr lang="en-US" sz="1200" b="0" i="0" kern="1200" dirty="0">
                <a:solidFill>
                  <a:schemeClr val="tx1"/>
                </a:solidFill>
                <a:effectLst/>
                <a:latin typeface="+mn-lt"/>
                <a:ea typeface="+mn-ea"/>
                <a:cs typeface="+mn-cs"/>
              </a:rPr>
              <a:t>10:21</a:t>
            </a:r>
          </a:p>
          <a:p>
            <a:r>
              <a:rPr lang="en-US" sz="1200" b="0" i="0" kern="1200" dirty="0">
                <a:solidFill>
                  <a:schemeClr val="tx1"/>
                </a:solidFill>
                <a:effectLst/>
                <a:latin typeface="+mn-lt"/>
                <a:ea typeface="+mn-ea"/>
                <a:cs typeface="+mn-cs"/>
              </a:rPr>
              <a:t>she gave an adequate amount of distance</a:t>
            </a:r>
          </a:p>
          <a:p>
            <a:r>
              <a:rPr lang="en-US" sz="1200" b="0" i="0" kern="1200" dirty="0">
                <a:solidFill>
                  <a:schemeClr val="tx1"/>
                </a:solidFill>
                <a:effectLst/>
                <a:latin typeface="+mn-lt"/>
                <a:ea typeface="+mn-ea"/>
                <a:cs typeface="+mn-cs"/>
              </a:rPr>
              <a:t>10:24</a:t>
            </a:r>
          </a:p>
          <a:p>
            <a:r>
              <a:rPr lang="en-US" sz="1200" b="0" i="0" kern="1200" dirty="0">
                <a:solidFill>
                  <a:schemeClr val="tx1"/>
                </a:solidFill>
                <a:effectLst/>
                <a:latin typeface="+mn-lt"/>
                <a:ea typeface="+mn-ea"/>
                <a:cs typeface="+mn-cs"/>
              </a:rPr>
              <a:t>I did see her looking around a little</a:t>
            </a:r>
          </a:p>
          <a:p>
            <a:r>
              <a:rPr lang="en-US" sz="1200" b="0" i="0" kern="1200" dirty="0">
                <a:solidFill>
                  <a:schemeClr val="tx1"/>
                </a:solidFill>
                <a:effectLst/>
                <a:latin typeface="+mn-lt"/>
                <a:ea typeface="+mn-ea"/>
                <a:cs typeface="+mn-cs"/>
              </a:rPr>
              <a:t>10:26</a:t>
            </a:r>
          </a:p>
          <a:p>
            <a:r>
              <a:rPr lang="en-US" sz="1200" b="0" i="0" kern="1200" dirty="0">
                <a:solidFill>
                  <a:schemeClr val="tx1"/>
                </a:solidFill>
                <a:effectLst/>
                <a:latin typeface="+mn-lt"/>
                <a:ea typeface="+mn-ea"/>
                <a:cs typeface="+mn-cs"/>
              </a:rPr>
              <a:t>bit you know checking her mirrors a</a:t>
            </a:r>
          </a:p>
          <a:p>
            <a:r>
              <a:rPr lang="en-US" sz="1200" b="0" i="0" kern="1200" dirty="0">
                <a:solidFill>
                  <a:schemeClr val="tx1"/>
                </a:solidFill>
                <a:effectLst/>
                <a:latin typeface="+mn-lt"/>
                <a:ea typeface="+mn-ea"/>
                <a:cs typeface="+mn-cs"/>
              </a:rPr>
              <a:t>10:27</a:t>
            </a:r>
          </a:p>
          <a:p>
            <a:r>
              <a:rPr lang="en-US" sz="1200" b="0" i="0" kern="1200" dirty="0">
                <a:solidFill>
                  <a:schemeClr val="tx1"/>
                </a:solidFill>
                <a:effectLst/>
                <a:latin typeface="+mn-lt"/>
                <a:ea typeface="+mn-ea"/>
                <a:cs typeface="+mn-cs"/>
              </a:rPr>
              <a:t>little bit more so when she made her</a:t>
            </a:r>
          </a:p>
          <a:p>
            <a:r>
              <a:rPr lang="en-US" sz="1200" b="0" i="0" kern="1200" dirty="0">
                <a:solidFill>
                  <a:schemeClr val="tx1"/>
                </a:solidFill>
                <a:effectLst/>
                <a:latin typeface="+mn-lt"/>
                <a:ea typeface="+mn-ea"/>
                <a:cs typeface="+mn-cs"/>
              </a:rPr>
              <a:t>10:28</a:t>
            </a:r>
          </a:p>
          <a:p>
            <a:r>
              <a:rPr lang="en-US" sz="1200" b="0" i="0" kern="1200" dirty="0">
                <a:solidFill>
                  <a:schemeClr val="tx1"/>
                </a:solidFill>
                <a:effectLst/>
                <a:latin typeface="+mn-lt"/>
                <a:ea typeface="+mn-ea"/>
                <a:cs typeface="+mn-cs"/>
              </a:rPr>
              <a:t>left turn the first one she went way out</a:t>
            </a:r>
          </a:p>
          <a:p>
            <a:r>
              <a:rPr lang="en-US" sz="1200" b="0" i="0" kern="1200" dirty="0">
                <a:solidFill>
                  <a:schemeClr val="tx1"/>
                </a:solidFill>
                <a:effectLst/>
                <a:latin typeface="+mn-lt"/>
                <a:ea typeface="+mn-ea"/>
                <a:cs typeface="+mn-cs"/>
              </a:rPr>
              <a:t>10:31</a:t>
            </a:r>
          </a:p>
          <a:p>
            <a:r>
              <a:rPr lang="en-US" sz="1200" b="0" i="0" kern="1200" dirty="0">
                <a:solidFill>
                  <a:schemeClr val="tx1"/>
                </a:solidFill>
                <a:effectLst/>
                <a:latin typeface="+mn-lt"/>
                <a:ea typeface="+mn-ea"/>
                <a:cs typeface="+mn-cs"/>
              </a:rPr>
              <a:t>into the second Lane almost all the way</a:t>
            </a:r>
          </a:p>
          <a:p>
            <a:r>
              <a:rPr lang="en-US" sz="1200" b="0" i="0" kern="1200" dirty="0">
                <a:solidFill>
                  <a:schemeClr val="tx1"/>
                </a:solidFill>
                <a:effectLst/>
                <a:latin typeface="+mn-lt"/>
                <a:ea typeface="+mn-ea"/>
                <a:cs typeface="+mn-cs"/>
              </a:rPr>
              <a:t>10:33</a:t>
            </a:r>
          </a:p>
          <a:p>
            <a:r>
              <a:rPr lang="en-US" sz="1200" b="0" i="0" kern="1200" dirty="0">
                <a:solidFill>
                  <a:schemeClr val="tx1"/>
                </a:solidFill>
                <a:effectLst/>
                <a:latin typeface="+mn-lt"/>
                <a:ea typeface="+mn-ea"/>
                <a:cs typeface="+mn-cs"/>
              </a:rPr>
              <a:t>to the right edge of that and then the</a:t>
            </a:r>
          </a:p>
          <a:p>
            <a:r>
              <a:rPr lang="en-US" sz="1200" b="0" i="0" kern="1200" dirty="0">
                <a:solidFill>
                  <a:schemeClr val="tx1"/>
                </a:solidFill>
                <a:effectLst/>
                <a:latin typeface="+mn-lt"/>
                <a:ea typeface="+mn-ea"/>
                <a:cs typeface="+mn-cs"/>
              </a:rPr>
              <a:t>10:34</a:t>
            </a:r>
          </a:p>
          <a:p>
            <a:r>
              <a:rPr lang="en-US" sz="1200" b="0" i="0" kern="1200" dirty="0">
                <a:solidFill>
                  <a:schemeClr val="tx1"/>
                </a:solidFill>
                <a:effectLst/>
                <a:latin typeface="+mn-lt"/>
                <a:ea typeface="+mn-ea"/>
                <a:cs typeface="+mn-cs"/>
              </a:rPr>
              <a:t>second one she turned right in the</a:t>
            </a:r>
          </a:p>
          <a:p>
            <a:r>
              <a:rPr lang="en-US" sz="1200" b="0" i="0" kern="1200" dirty="0">
                <a:solidFill>
                  <a:schemeClr val="tx1"/>
                </a:solidFill>
                <a:effectLst/>
                <a:latin typeface="+mn-lt"/>
                <a:ea typeface="+mn-ea"/>
                <a:cs typeface="+mn-cs"/>
              </a:rPr>
              <a:t>10:36</a:t>
            </a:r>
          </a:p>
          <a:p>
            <a:r>
              <a:rPr lang="en-US" sz="1200" b="0" i="0" kern="1200" dirty="0">
                <a:solidFill>
                  <a:schemeClr val="tx1"/>
                </a:solidFill>
                <a:effectLst/>
                <a:latin typeface="+mn-lt"/>
                <a:ea typeface="+mn-ea"/>
                <a:cs typeface="+mn-cs"/>
              </a:rPr>
              <a:t>middle of the both lanes and then Ray</a:t>
            </a:r>
          </a:p>
          <a:p>
            <a:r>
              <a:rPr lang="en-US" sz="1200" b="0" i="0" kern="1200" dirty="0">
                <a:solidFill>
                  <a:schemeClr val="tx1"/>
                </a:solidFill>
                <a:effectLst/>
                <a:latin typeface="+mn-lt"/>
                <a:ea typeface="+mn-ea"/>
                <a:cs typeface="+mn-cs"/>
              </a:rPr>
              <a:t>10:37</a:t>
            </a:r>
          </a:p>
          <a:p>
            <a:r>
              <a:rPr lang="en-US" sz="1200" b="0" i="0" kern="1200" dirty="0">
                <a:solidFill>
                  <a:schemeClr val="tx1"/>
                </a:solidFill>
                <a:effectLst/>
                <a:latin typeface="+mn-lt"/>
                <a:ea typeface="+mn-ea"/>
                <a:cs typeface="+mn-cs"/>
              </a:rPr>
              <a:t>rode the </a:t>
            </a:r>
            <a:r>
              <a:rPr lang="en-US" sz="1200" b="0" i="0" kern="1200" dirty="0" err="1">
                <a:solidFill>
                  <a:schemeClr val="tx1"/>
                </a:solidFill>
                <a:effectLst/>
                <a:latin typeface="+mn-lt"/>
                <a:ea typeface="+mn-ea"/>
                <a:cs typeface="+mn-cs"/>
              </a:rPr>
              <a:t>the</a:t>
            </a:r>
            <a:r>
              <a:rPr lang="en-US" sz="1200" b="0" i="0" kern="1200" dirty="0">
                <a:solidFill>
                  <a:schemeClr val="tx1"/>
                </a:solidFill>
                <a:effectLst/>
                <a:latin typeface="+mn-lt"/>
                <a:ea typeface="+mn-ea"/>
                <a:cs typeface="+mn-cs"/>
              </a:rPr>
              <a:t> median the </a:t>
            </a:r>
            <a:r>
              <a:rPr lang="en-US" sz="1200" b="0" i="0" kern="1200" dirty="0" err="1">
                <a:solidFill>
                  <a:schemeClr val="tx1"/>
                </a:solidFill>
                <a:effectLst/>
                <a:latin typeface="+mn-lt"/>
                <a:ea typeface="+mn-ea"/>
                <a:cs typeface="+mn-cs"/>
              </a:rPr>
              <a:t>the</a:t>
            </a:r>
            <a:r>
              <a:rPr lang="en-US" sz="1200" b="0" i="0" kern="1200" dirty="0">
                <a:solidFill>
                  <a:schemeClr val="tx1"/>
                </a:solidFill>
                <a:effectLst/>
                <a:latin typeface="+mn-lt"/>
                <a:ea typeface="+mn-ea"/>
                <a:cs typeface="+mn-cs"/>
              </a:rPr>
              <a:t> dotted line</a:t>
            </a:r>
          </a:p>
          <a:p>
            <a:r>
              <a:rPr lang="en-US" sz="1200" b="0" i="0" kern="1200" dirty="0">
                <a:solidFill>
                  <a:schemeClr val="tx1"/>
                </a:solidFill>
                <a:effectLst/>
                <a:latin typeface="+mn-lt"/>
                <a:ea typeface="+mn-ea"/>
                <a:cs typeface="+mn-cs"/>
              </a:rPr>
              <a:t>10:40</a:t>
            </a:r>
          </a:p>
          <a:p>
            <a:r>
              <a:rPr lang="en-US" sz="1200" b="0" i="0" kern="1200" dirty="0">
                <a:solidFill>
                  <a:schemeClr val="tx1"/>
                </a:solidFill>
                <a:effectLst/>
                <a:latin typeface="+mn-lt"/>
                <a:ea typeface="+mn-ea"/>
                <a:cs typeface="+mn-cs"/>
              </a:rPr>
              <a:t>for several feet before she </a:t>
            </a:r>
            <a:r>
              <a:rPr lang="en-US" sz="1200" b="0" i="0" kern="1200" dirty="0" err="1">
                <a:solidFill>
                  <a:schemeClr val="tx1"/>
                </a:solidFill>
                <a:effectLst/>
                <a:latin typeface="+mn-lt"/>
                <a:ea typeface="+mn-ea"/>
                <a:cs typeface="+mn-cs"/>
              </a:rPr>
              <a:t>she</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10:42</a:t>
            </a:r>
          </a:p>
          <a:p>
            <a:r>
              <a:rPr lang="en-US" sz="1200" b="0" i="0" kern="1200" dirty="0">
                <a:solidFill>
                  <a:schemeClr val="tx1"/>
                </a:solidFill>
                <a:effectLst/>
                <a:latin typeface="+mn-lt"/>
                <a:ea typeface="+mn-ea"/>
                <a:cs typeface="+mn-cs"/>
              </a:rPr>
              <a:t>corrected and moved outward so Ashby</a:t>
            </a:r>
          </a:p>
          <a:p>
            <a:r>
              <a:rPr lang="en-US" sz="1200" b="0" i="0" kern="1200" dirty="0">
                <a:solidFill>
                  <a:schemeClr val="tx1"/>
                </a:solidFill>
                <a:effectLst/>
                <a:latin typeface="+mn-lt"/>
                <a:ea typeface="+mn-ea"/>
                <a:cs typeface="+mn-cs"/>
              </a:rPr>
              <a:t>10:45</a:t>
            </a:r>
          </a:p>
          <a:p>
            <a:r>
              <a:rPr lang="en-US" sz="1200" b="0" i="0" kern="1200" dirty="0">
                <a:solidFill>
                  <a:schemeClr val="tx1"/>
                </a:solidFill>
                <a:effectLst/>
                <a:latin typeface="+mn-lt"/>
                <a:ea typeface="+mn-ea"/>
                <a:cs typeface="+mn-cs"/>
              </a:rPr>
              <a:t>said both Adam and Kate were noticeably</a:t>
            </a:r>
          </a:p>
          <a:p>
            <a:r>
              <a:rPr lang="en-US" sz="1200" b="0" i="0" kern="1200" dirty="0">
                <a:solidFill>
                  <a:schemeClr val="tx1"/>
                </a:solidFill>
                <a:effectLst/>
                <a:latin typeface="+mn-lt"/>
                <a:ea typeface="+mn-ea"/>
                <a:cs typeface="+mn-cs"/>
              </a:rPr>
              <a:t>10:48</a:t>
            </a:r>
          </a:p>
          <a:p>
            <a:r>
              <a:rPr lang="en-US" sz="1200" b="0" i="0" kern="1200" dirty="0">
                <a:solidFill>
                  <a:schemeClr val="tx1"/>
                </a:solidFill>
                <a:effectLst/>
                <a:latin typeface="+mn-lt"/>
                <a:ea typeface="+mn-ea"/>
                <a:cs typeface="+mn-cs"/>
              </a:rPr>
              <a:t>impaired Adam more so as seen with his</a:t>
            </a:r>
          </a:p>
          <a:p>
            <a:r>
              <a:rPr lang="en-US" sz="1200" b="0" i="0" kern="1200" dirty="0">
                <a:solidFill>
                  <a:schemeClr val="tx1"/>
                </a:solidFill>
                <a:effectLst/>
                <a:latin typeface="+mn-lt"/>
                <a:ea typeface="+mn-ea"/>
                <a:cs typeface="+mn-cs"/>
              </a:rPr>
              <a:t>10:51</a:t>
            </a:r>
          </a:p>
          <a:p>
            <a:r>
              <a:rPr lang="en-US" sz="1200" b="0" i="0" kern="1200" dirty="0">
                <a:solidFill>
                  <a:schemeClr val="tx1"/>
                </a:solidFill>
                <a:effectLst/>
                <a:latin typeface="+mn-lt"/>
                <a:ea typeface="+mn-ea"/>
                <a:cs typeface="+mn-cs"/>
              </a:rPr>
              <a:t>accident and our third volunteer Geoff</a:t>
            </a:r>
          </a:p>
          <a:p>
            <a:r>
              <a:rPr lang="en-US" sz="1200" b="0" i="0" kern="1200" dirty="0">
                <a:solidFill>
                  <a:schemeClr val="tx1"/>
                </a:solidFill>
                <a:effectLst/>
                <a:latin typeface="+mn-lt"/>
                <a:ea typeface="+mn-ea"/>
                <a:cs typeface="+mn-cs"/>
              </a:rPr>
              <a:t>10:54</a:t>
            </a:r>
          </a:p>
          <a:p>
            <a:r>
              <a:rPr lang="en-US" sz="1200" b="0" i="0" kern="1200" dirty="0">
                <a:solidFill>
                  <a:schemeClr val="tx1"/>
                </a:solidFill>
                <a:effectLst/>
                <a:latin typeface="+mn-lt"/>
                <a:ea typeface="+mn-ea"/>
                <a:cs typeface="+mn-cs"/>
              </a:rPr>
              <a:t>who hadn't consumed any marijuana passed</a:t>
            </a:r>
          </a:p>
          <a:p>
            <a:r>
              <a:rPr lang="en-US" sz="1200" b="0" i="0" kern="1200" dirty="0">
                <a:solidFill>
                  <a:schemeClr val="tx1"/>
                </a:solidFill>
                <a:effectLst/>
                <a:latin typeface="+mn-lt"/>
                <a:ea typeface="+mn-ea"/>
                <a:cs typeface="+mn-cs"/>
              </a:rPr>
              <a:t>10:56</a:t>
            </a:r>
          </a:p>
          <a:p>
            <a:r>
              <a:rPr lang="en-US" sz="1200" b="0" i="0" kern="1200" dirty="0">
                <a:solidFill>
                  <a:schemeClr val="tx1"/>
                </a:solidFill>
                <a:effectLst/>
                <a:latin typeface="+mn-lt"/>
                <a:ea typeface="+mn-ea"/>
                <a:cs typeface="+mn-cs"/>
              </a:rPr>
              <a:t>with flying colors</a:t>
            </a:r>
          </a:p>
          <a:p>
            <a:r>
              <a:rPr lang="en-US" sz="1200" b="0" i="0" kern="1200" dirty="0">
                <a:solidFill>
                  <a:schemeClr val="tx1"/>
                </a:solidFill>
                <a:effectLst/>
                <a:latin typeface="+mn-lt"/>
                <a:ea typeface="+mn-ea"/>
                <a:cs typeface="+mn-cs"/>
              </a:rPr>
              <a:t>10:57</a:t>
            </a:r>
          </a:p>
          <a:p>
            <a:r>
              <a:rPr lang="en-US" sz="1200" b="0" i="0" kern="1200" dirty="0">
                <a:solidFill>
                  <a:schemeClr val="tx1"/>
                </a:solidFill>
                <a:effectLst/>
                <a:latin typeface="+mn-lt"/>
                <a:ea typeface="+mn-ea"/>
                <a:cs typeface="+mn-cs"/>
              </a:rPr>
              <a:t>now our little test was anything but</a:t>
            </a:r>
          </a:p>
          <a:p>
            <a:r>
              <a:rPr lang="en-US" sz="1200" b="0" i="0" kern="1200" dirty="0">
                <a:solidFill>
                  <a:schemeClr val="tx1"/>
                </a:solidFill>
                <a:effectLst/>
                <a:latin typeface="+mn-lt"/>
                <a:ea typeface="+mn-ea"/>
                <a:cs typeface="+mn-cs"/>
              </a:rPr>
              <a:t>11:00</a:t>
            </a:r>
          </a:p>
          <a:p>
            <a:r>
              <a:rPr lang="en-US" sz="1200" b="0" i="0" kern="1200" dirty="0">
                <a:solidFill>
                  <a:schemeClr val="tx1"/>
                </a:solidFill>
                <a:effectLst/>
                <a:latin typeface="+mn-lt"/>
                <a:ea typeface="+mn-ea"/>
                <a:cs typeface="+mn-cs"/>
              </a:rPr>
              <a:t>conclusive what all sides of the debate</a:t>
            </a:r>
          </a:p>
          <a:p>
            <a:r>
              <a:rPr lang="en-US" sz="1200" b="0" i="0" kern="1200" dirty="0">
                <a:solidFill>
                  <a:schemeClr val="tx1"/>
                </a:solidFill>
                <a:effectLst/>
                <a:latin typeface="+mn-lt"/>
                <a:ea typeface="+mn-ea"/>
                <a:cs typeface="+mn-cs"/>
              </a:rPr>
              <a:t>11:03</a:t>
            </a:r>
          </a:p>
          <a:p>
            <a:r>
              <a:rPr lang="en-US" sz="1200" b="0" i="0" kern="1200" dirty="0">
                <a:solidFill>
                  <a:schemeClr val="tx1"/>
                </a:solidFill>
                <a:effectLst/>
                <a:latin typeface="+mn-lt"/>
                <a:ea typeface="+mn-ea"/>
                <a:cs typeface="+mn-cs"/>
              </a:rPr>
              <a:t>do agree is that more data is needed to</a:t>
            </a:r>
          </a:p>
          <a:p>
            <a:r>
              <a:rPr lang="en-US" sz="1200" b="0" i="0" kern="1200" dirty="0">
                <a:solidFill>
                  <a:schemeClr val="tx1"/>
                </a:solidFill>
                <a:effectLst/>
                <a:latin typeface="+mn-lt"/>
                <a:ea typeface="+mn-ea"/>
                <a:cs typeface="+mn-cs"/>
              </a:rPr>
              <a:t>11:05</a:t>
            </a:r>
          </a:p>
          <a:p>
            <a:r>
              <a:rPr lang="en-US" sz="1200" b="0" i="0" kern="1200" dirty="0">
                <a:solidFill>
                  <a:schemeClr val="tx1"/>
                </a:solidFill>
                <a:effectLst/>
                <a:latin typeface="+mn-lt"/>
                <a:ea typeface="+mn-ea"/>
                <a:cs typeface="+mn-cs"/>
              </a:rPr>
              <a:t>develop a reasonable standards but one</a:t>
            </a:r>
          </a:p>
          <a:p>
            <a:r>
              <a:rPr lang="en-US" sz="1200" b="0" i="0" kern="1200" dirty="0">
                <a:solidFill>
                  <a:schemeClr val="tx1"/>
                </a:solidFill>
                <a:effectLst/>
                <a:latin typeface="+mn-lt"/>
                <a:ea typeface="+mn-ea"/>
                <a:cs typeface="+mn-cs"/>
              </a:rPr>
              <a:t>11:08</a:t>
            </a:r>
          </a:p>
          <a:p>
            <a:r>
              <a:rPr lang="en-US" sz="1200" b="0" i="0" kern="1200" dirty="0">
                <a:solidFill>
                  <a:schemeClr val="tx1"/>
                </a:solidFill>
                <a:effectLst/>
                <a:latin typeface="+mn-lt"/>
                <a:ea typeface="+mn-ea"/>
                <a:cs typeface="+mn-cs"/>
              </a:rPr>
              <a:t>thing is certain as more and more people</a:t>
            </a:r>
          </a:p>
          <a:p>
            <a:r>
              <a:rPr lang="en-US" sz="1200" b="0" i="0" kern="1200" dirty="0">
                <a:solidFill>
                  <a:schemeClr val="tx1"/>
                </a:solidFill>
                <a:effectLst/>
                <a:latin typeface="+mn-lt"/>
                <a:ea typeface="+mn-ea"/>
                <a:cs typeface="+mn-cs"/>
              </a:rPr>
              <a:t>11:10</a:t>
            </a:r>
          </a:p>
          <a:p>
            <a:r>
              <a:rPr lang="en-US" sz="1200" b="0" i="0" kern="1200" dirty="0">
                <a:solidFill>
                  <a:schemeClr val="tx1"/>
                </a:solidFill>
                <a:effectLst/>
                <a:latin typeface="+mn-lt"/>
                <a:ea typeface="+mn-ea"/>
                <a:cs typeface="+mn-cs"/>
              </a:rPr>
              <a:t>legally light up the debate over DW hi</a:t>
            </a:r>
          </a:p>
          <a:p>
            <a:r>
              <a:rPr lang="en-US" sz="1200" b="0" i="0" kern="1200" dirty="0">
                <a:solidFill>
                  <a:schemeClr val="tx1"/>
                </a:solidFill>
                <a:effectLst/>
                <a:latin typeface="+mn-lt"/>
                <a:ea typeface="+mn-ea"/>
                <a:cs typeface="+mn-cs"/>
              </a:rPr>
              <a:t>11:14</a:t>
            </a:r>
          </a:p>
          <a:p>
            <a:r>
              <a:rPr lang="en-US" sz="1200" b="0" i="0" kern="1200" dirty="0">
                <a:solidFill>
                  <a:schemeClr val="tx1"/>
                </a:solidFill>
                <a:effectLst/>
                <a:latin typeface="+mn-lt"/>
                <a:ea typeface="+mn-ea"/>
                <a:cs typeface="+mn-cs"/>
              </a:rPr>
              <a:t>will do anything but die down</a:t>
            </a:r>
          </a:p>
          <a:p>
            <a:r>
              <a:rPr lang="en-US" sz="1200" b="0" i="0" kern="1200" dirty="0">
                <a:solidFill>
                  <a:schemeClr val="tx1"/>
                </a:solidFill>
                <a:effectLst/>
                <a:latin typeface="+mn-lt"/>
                <a:ea typeface="+mn-ea"/>
                <a:cs typeface="+mn-cs"/>
              </a:rPr>
              <a:t>11:20</a:t>
            </a:r>
          </a:p>
          <a:p>
            <a:r>
              <a:rPr lang="en-US" sz="1200" b="0" i="0" kern="1200" dirty="0">
                <a:solidFill>
                  <a:schemeClr val="tx1"/>
                </a:solidFill>
                <a:effectLst/>
                <a:latin typeface="+mn-lt"/>
                <a:ea typeface="+mn-ea"/>
                <a:cs typeface="+mn-cs"/>
              </a:rPr>
              <a:t>you</a:t>
            </a:r>
          </a:p>
          <a:p>
            <a:r>
              <a:rPr lang="en-US" sz="1200" b="0" i="0" kern="1200" dirty="0">
                <a:solidFill>
                  <a:schemeClr val="tx1"/>
                </a:solidFill>
                <a:effectLst/>
                <a:latin typeface="+mn-lt"/>
                <a:ea typeface="+mn-ea"/>
                <a:cs typeface="+mn-cs"/>
              </a:rPr>
              <a:t>11:23</a:t>
            </a:r>
          </a:p>
          <a:p>
            <a:r>
              <a:rPr lang="en-US" sz="1200" b="0" i="0" kern="1200" dirty="0">
                <a:solidFill>
                  <a:schemeClr val="tx1"/>
                </a:solidFill>
                <a:effectLst/>
                <a:latin typeface="+mn-lt"/>
                <a:ea typeface="+mn-ea"/>
                <a:cs typeface="+mn-cs"/>
              </a:rPr>
              <a:t>if you've got it watch it if you don't</a:t>
            </a:r>
          </a:p>
          <a:p>
            <a:r>
              <a:rPr lang="en-US" sz="1200" b="0" i="0" kern="1200" dirty="0">
                <a:solidFill>
                  <a:schemeClr val="tx1"/>
                </a:solidFill>
                <a:effectLst/>
                <a:latin typeface="+mn-lt"/>
                <a:ea typeface="+mn-ea"/>
                <a:cs typeface="+mn-cs"/>
              </a:rPr>
              <a:t>11:25</a:t>
            </a:r>
          </a:p>
          <a:p>
            <a:r>
              <a:rPr lang="en-US" sz="1200" b="0" i="0" kern="1200" dirty="0">
                <a:solidFill>
                  <a:schemeClr val="tx1"/>
                </a:solidFill>
                <a:effectLst/>
                <a:latin typeface="+mn-lt"/>
                <a:ea typeface="+mn-ea"/>
                <a:cs typeface="+mn-cs"/>
              </a:rPr>
              <a:t>call your TV provider to get HDNet today</a:t>
            </a:r>
          </a:p>
          <a:p>
            <a:endParaRPr lang="en-US" dirty="0"/>
          </a:p>
        </p:txBody>
      </p:sp>
      <p:sp>
        <p:nvSpPr>
          <p:cNvPr id="4" name="Slide Number Placeholder 3"/>
          <p:cNvSpPr>
            <a:spLocks noGrp="1"/>
          </p:cNvSpPr>
          <p:nvPr>
            <p:ph type="sldNum" sz="quarter" idx="5"/>
          </p:nvPr>
        </p:nvSpPr>
        <p:spPr/>
        <p:txBody>
          <a:bodyPr/>
          <a:lstStyle/>
          <a:p>
            <a:fld id="{BB2A3757-CC37-46AF-B068-F36314371BD5}" type="slidenum">
              <a:rPr lang="en-US" smtClean="0"/>
              <a:t>7</a:t>
            </a:fld>
            <a:endParaRPr lang="en-US"/>
          </a:p>
        </p:txBody>
      </p:sp>
    </p:spTree>
    <p:extLst>
      <p:ext uri="{BB962C8B-B14F-4D97-AF65-F5344CB8AC3E}">
        <p14:creationId xmlns:p14="http://schemas.microsoft.com/office/powerpoint/2010/main" val="22151253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2B5118-BDEF-4678-B5E3-2747B518D3B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C5228E9-B140-4A59-A1E8-400C23BD5B7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76949D8-431A-4993-9215-3E2C5F4FE2E7}"/>
              </a:ext>
            </a:extLst>
          </p:cNvPr>
          <p:cNvSpPr>
            <a:spLocks noGrp="1"/>
          </p:cNvSpPr>
          <p:nvPr>
            <p:ph type="dt" sz="half" idx="10"/>
          </p:nvPr>
        </p:nvSpPr>
        <p:spPr/>
        <p:txBody>
          <a:bodyPr/>
          <a:lstStyle/>
          <a:p>
            <a:fld id="{1A933F8A-A3B5-4F26-857F-35FAFC16903D}" type="datetimeFigureOut">
              <a:rPr lang="en-US" smtClean="0"/>
              <a:t>7/8/2020</a:t>
            </a:fld>
            <a:endParaRPr lang="en-US"/>
          </a:p>
        </p:txBody>
      </p:sp>
      <p:sp>
        <p:nvSpPr>
          <p:cNvPr id="5" name="Footer Placeholder 4">
            <a:extLst>
              <a:ext uri="{FF2B5EF4-FFF2-40B4-BE49-F238E27FC236}">
                <a16:creationId xmlns:a16="http://schemas.microsoft.com/office/drawing/2014/main" id="{2B22A171-C110-4B6E-8D61-278C472153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DF93EE-6496-4DAA-B5BA-807863DBF7BC}"/>
              </a:ext>
            </a:extLst>
          </p:cNvPr>
          <p:cNvSpPr>
            <a:spLocks noGrp="1"/>
          </p:cNvSpPr>
          <p:nvPr>
            <p:ph type="sldNum" sz="quarter" idx="12"/>
          </p:nvPr>
        </p:nvSpPr>
        <p:spPr/>
        <p:txBody>
          <a:bodyPr/>
          <a:lstStyle/>
          <a:p>
            <a:fld id="{9AECEE88-F5FA-4EA5-8565-40647652573F}" type="slidenum">
              <a:rPr lang="en-US" smtClean="0"/>
              <a:t>‹#›</a:t>
            </a:fld>
            <a:endParaRPr lang="en-US"/>
          </a:p>
        </p:txBody>
      </p:sp>
    </p:spTree>
    <p:extLst>
      <p:ext uri="{BB962C8B-B14F-4D97-AF65-F5344CB8AC3E}">
        <p14:creationId xmlns:p14="http://schemas.microsoft.com/office/powerpoint/2010/main" val="3218882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40A7C8-EFA2-46A5-BDD4-6B3B9F99073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FC72741-3A26-4BF7-8CAC-42F245A3FD2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6FAE51-67A9-4818-9A37-ACCFD186D006}"/>
              </a:ext>
            </a:extLst>
          </p:cNvPr>
          <p:cNvSpPr>
            <a:spLocks noGrp="1"/>
          </p:cNvSpPr>
          <p:nvPr>
            <p:ph type="dt" sz="half" idx="10"/>
          </p:nvPr>
        </p:nvSpPr>
        <p:spPr/>
        <p:txBody>
          <a:bodyPr/>
          <a:lstStyle/>
          <a:p>
            <a:fld id="{1A933F8A-A3B5-4F26-857F-35FAFC16903D}" type="datetimeFigureOut">
              <a:rPr lang="en-US" smtClean="0"/>
              <a:t>7/8/2020</a:t>
            </a:fld>
            <a:endParaRPr lang="en-US"/>
          </a:p>
        </p:txBody>
      </p:sp>
      <p:sp>
        <p:nvSpPr>
          <p:cNvPr id="5" name="Footer Placeholder 4">
            <a:extLst>
              <a:ext uri="{FF2B5EF4-FFF2-40B4-BE49-F238E27FC236}">
                <a16:creationId xmlns:a16="http://schemas.microsoft.com/office/drawing/2014/main" id="{F5BF222C-9AD5-4768-AC61-C3861087142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61D984-8393-4C00-9A5D-46B22A144F8F}"/>
              </a:ext>
            </a:extLst>
          </p:cNvPr>
          <p:cNvSpPr>
            <a:spLocks noGrp="1"/>
          </p:cNvSpPr>
          <p:nvPr>
            <p:ph type="sldNum" sz="quarter" idx="12"/>
          </p:nvPr>
        </p:nvSpPr>
        <p:spPr/>
        <p:txBody>
          <a:bodyPr/>
          <a:lstStyle/>
          <a:p>
            <a:fld id="{9AECEE88-F5FA-4EA5-8565-40647652573F}" type="slidenum">
              <a:rPr lang="en-US" smtClean="0"/>
              <a:t>‹#›</a:t>
            </a:fld>
            <a:endParaRPr lang="en-US"/>
          </a:p>
        </p:txBody>
      </p:sp>
    </p:spTree>
    <p:extLst>
      <p:ext uri="{BB962C8B-B14F-4D97-AF65-F5344CB8AC3E}">
        <p14:creationId xmlns:p14="http://schemas.microsoft.com/office/powerpoint/2010/main" val="1258428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14F3EFA-4068-4AC2-BC03-D5F53678042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5498E6E-7204-43AD-B983-9C5C618589C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194BA83-2CCD-44FB-955E-20957BA78C67}"/>
              </a:ext>
            </a:extLst>
          </p:cNvPr>
          <p:cNvSpPr>
            <a:spLocks noGrp="1"/>
          </p:cNvSpPr>
          <p:nvPr>
            <p:ph type="dt" sz="half" idx="10"/>
          </p:nvPr>
        </p:nvSpPr>
        <p:spPr/>
        <p:txBody>
          <a:bodyPr/>
          <a:lstStyle/>
          <a:p>
            <a:fld id="{1A933F8A-A3B5-4F26-857F-35FAFC16903D}" type="datetimeFigureOut">
              <a:rPr lang="en-US" smtClean="0"/>
              <a:t>7/8/2020</a:t>
            </a:fld>
            <a:endParaRPr lang="en-US"/>
          </a:p>
        </p:txBody>
      </p:sp>
      <p:sp>
        <p:nvSpPr>
          <p:cNvPr id="5" name="Footer Placeholder 4">
            <a:extLst>
              <a:ext uri="{FF2B5EF4-FFF2-40B4-BE49-F238E27FC236}">
                <a16:creationId xmlns:a16="http://schemas.microsoft.com/office/drawing/2014/main" id="{72E0F97C-CA00-4AEB-B52F-8F6E556951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41CD6D-B78A-43FA-959A-292DCAE8A84B}"/>
              </a:ext>
            </a:extLst>
          </p:cNvPr>
          <p:cNvSpPr>
            <a:spLocks noGrp="1"/>
          </p:cNvSpPr>
          <p:nvPr>
            <p:ph type="sldNum" sz="quarter" idx="12"/>
          </p:nvPr>
        </p:nvSpPr>
        <p:spPr/>
        <p:txBody>
          <a:bodyPr/>
          <a:lstStyle/>
          <a:p>
            <a:fld id="{9AECEE88-F5FA-4EA5-8565-40647652573F}" type="slidenum">
              <a:rPr lang="en-US" smtClean="0"/>
              <a:t>‹#›</a:t>
            </a:fld>
            <a:endParaRPr lang="en-US"/>
          </a:p>
        </p:txBody>
      </p:sp>
    </p:spTree>
    <p:extLst>
      <p:ext uri="{BB962C8B-B14F-4D97-AF65-F5344CB8AC3E}">
        <p14:creationId xmlns:p14="http://schemas.microsoft.com/office/powerpoint/2010/main" val="33730808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B994C2-FD78-482B-B8AA-1B0F5E903DA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6A0CE57-5A19-47DE-9CB2-4F6C31F5195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34744FB-FB58-4C1C-975A-C81C2BE4FA6D}"/>
              </a:ext>
            </a:extLst>
          </p:cNvPr>
          <p:cNvSpPr>
            <a:spLocks noGrp="1"/>
          </p:cNvSpPr>
          <p:nvPr>
            <p:ph type="dt" sz="half" idx="10"/>
          </p:nvPr>
        </p:nvSpPr>
        <p:spPr/>
        <p:txBody>
          <a:bodyPr/>
          <a:lstStyle/>
          <a:p>
            <a:fld id="{1A933F8A-A3B5-4F26-857F-35FAFC16903D}" type="datetimeFigureOut">
              <a:rPr lang="en-US" smtClean="0"/>
              <a:t>7/8/2020</a:t>
            </a:fld>
            <a:endParaRPr lang="en-US"/>
          </a:p>
        </p:txBody>
      </p:sp>
      <p:sp>
        <p:nvSpPr>
          <p:cNvPr id="5" name="Footer Placeholder 4">
            <a:extLst>
              <a:ext uri="{FF2B5EF4-FFF2-40B4-BE49-F238E27FC236}">
                <a16:creationId xmlns:a16="http://schemas.microsoft.com/office/drawing/2014/main" id="{15CFFA51-FE42-4C34-934D-DA860FBE77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8C9471B-C35F-459A-840B-AEFF2A37C582}"/>
              </a:ext>
            </a:extLst>
          </p:cNvPr>
          <p:cNvSpPr>
            <a:spLocks noGrp="1"/>
          </p:cNvSpPr>
          <p:nvPr>
            <p:ph type="sldNum" sz="quarter" idx="12"/>
          </p:nvPr>
        </p:nvSpPr>
        <p:spPr/>
        <p:txBody>
          <a:bodyPr/>
          <a:lstStyle/>
          <a:p>
            <a:fld id="{9AECEE88-F5FA-4EA5-8565-40647652573F}" type="slidenum">
              <a:rPr lang="en-US" smtClean="0"/>
              <a:t>‹#›</a:t>
            </a:fld>
            <a:endParaRPr lang="en-US"/>
          </a:p>
        </p:txBody>
      </p:sp>
    </p:spTree>
    <p:extLst>
      <p:ext uri="{BB962C8B-B14F-4D97-AF65-F5344CB8AC3E}">
        <p14:creationId xmlns:p14="http://schemas.microsoft.com/office/powerpoint/2010/main" val="20669631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3CAA80-BF5B-4B7A-A082-6AEFE71D8A6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79BE683-6D3B-4CCD-8FCB-9E894395086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C5D4509-E416-4D03-9D7A-0DFCB4960CC6}"/>
              </a:ext>
            </a:extLst>
          </p:cNvPr>
          <p:cNvSpPr>
            <a:spLocks noGrp="1"/>
          </p:cNvSpPr>
          <p:nvPr>
            <p:ph type="dt" sz="half" idx="10"/>
          </p:nvPr>
        </p:nvSpPr>
        <p:spPr/>
        <p:txBody>
          <a:bodyPr/>
          <a:lstStyle/>
          <a:p>
            <a:fld id="{1A933F8A-A3B5-4F26-857F-35FAFC16903D}" type="datetimeFigureOut">
              <a:rPr lang="en-US" smtClean="0"/>
              <a:t>7/8/2020</a:t>
            </a:fld>
            <a:endParaRPr lang="en-US"/>
          </a:p>
        </p:txBody>
      </p:sp>
      <p:sp>
        <p:nvSpPr>
          <p:cNvPr id="5" name="Footer Placeholder 4">
            <a:extLst>
              <a:ext uri="{FF2B5EF4-FFF2-40B4-BE49-F238E27FC236}">
                <a16:creationId xmlns:a16="http://schemas.microsoft.com/office/drawing/2014/main" id="{DA6B99DC-0DA8-4719-AD43-EB2B3FA6082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C354119-A75C-439E-AEF0-61B5DE3B1D70}"/>
              </a:ext>
            </a:extLst>
          </p:cNvPr>
          <p:cNvSpPr>
            <a:spLocks noGrp="1"/>
          </p:cNvSpPr>
          <p:nvPr>
            <p:ph type="sldNum" sz="quarter" idx="12"/>
          </p:nvPr>
        </p:nvSpPr>
        <p:spPr/>
        <p:txBody>
          <a:bodyPr/>
          <a:lstStyle/>
          <a:p>
            <a:fld id="{9AECEE88-F5FA-4EA5-8565-40647652573F}" type="slidenum">
              <a:rPr lang="en-US" smtClean="0"/>
              <a:t>‹#›</a:t>
            </a:fld>
            <a:endParaRPr lang="en-US"/>
          </a:p>
        </p:txBody>
      </p:sp>
    </p:spTree>
    <p:extLst>
      <p:ext uri="{BB962C8B-B14F-4D97-AF65-F5344CB8AC3E}">
        <p14:creationId xmlns:p14="http://schemas.microsoft.com/office/powerpoint/2010/main" val="20601762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AE60F7-6CFA-4E37-B476-5DE46A1B4C9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7E89CAD-FF8A-41BA-A110-FD0513564F7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6BEA6B8-6C97-4724-994C-FCBE8AF3589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184730B-E2C9-4CB9-9B20-BA04B77C2B80}"/>
              </a:ext>
            </a:extLst>
          </p:cNvPr>
          <p:cNvSpPr>
            <a:spLocks noGrp="1"/>
          </p:cNvSpPr>
          <p:nvPr>
            <p:ph type="dt" sz="half" idx="10"/>
          </p:nvPr>
        </p:nvSpPr>
        <p:spPr/>
        <p:txBody>
          <a:bodyPr/>
          <a:lstStyle/>
          <a:p>
            <a:fld id="{1A933F8A-A3B5-4F26-857F-35FAFC16903D}" type="datetimeFigureOut">
              <a:rPr lang="en-US" smtClean="0"/>
              <a:t>7/8/2020</a:t>
            </a:fld>
            <a:endParaRPr lang="en-US"/>
          </a:p>
        </p:txBody>
      </p:sp>
      <p:sp>
        <p:nvSpPr>
          <p:cNvPr id="6" name="Footer Placeholder 5">
            <a:extLst>
              <a:ext uri="{FF2B5EF4-FFF2-40B4-BE49-F238E27FC236}">
                <a16:creationId xmlns:a16="http://schemas.microsoft.com/office/drawing/2014/main" id="{449471DB-E6C2-4EF9-A1A8-B33891A9DED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6B4B9EE-D170-4B84-898F-B483BB8B000D}"/>
              </a:ext>
            </a:extLst>
          </p:cNvPr>
          <p:cNvSpPr>
            <a:spLocks noGrp="1"/>
          </p:cNvSpPr>
          <p:nvPr>
            <p:ph type="sldNum" sz="quarter" idx="12"/>
          </p:nvPr>
        </p:nvSpPr>
        <p:spPr/>
        <p:txBody>
          <a:bodyPr/>
          <a:lstStyle/>
          <a:p>
            <a:fld id="{9AECEE88-F5FA-4EA5-8565-40647652573F}" type="slidenum">
              <a:rPr lang="en-US" smtClean="0"/>
              <a:t>‹#›</a:t>
            </a:fld>
            <a:endParaRPr lang="en-US"/>
          </a:p>
        </p:txBody>
      </p:sp>
    </p:spTree>
    <p:extLst>
      <p:ext uri="{BB962C8B-B14F-4D97-AF65-F5344CB8AC3E}">
        <p14:creationId xmlns:p14="http://schemas.microsoft.com/office/powerpoint/2010/main" val="23242582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EAF3A5-0323-43F5-BB1F-06C805A72A3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7123DAA-8EB5-4A2E-9A9E-9F25122715C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0A8CD2D-BA5F-4BBB-8C35-FC7B8A5FEF0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D0E0E08-1D91-4093-BB72-A3A24554C37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D40FBCA-E411-415F-896B-19184E3E287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D268FAA-4C4C-4746-A21F-7DA2B91122F6}"/>
              </a:ext>
            </a:extLst>
          </p:cNvPr>
          <p:cNvSpPr>
            <a:spLocks noGrp="1"/>
          </p:cNvSpPr>
          <p:nvPr>
            <p:ph type="dt" sz="half" idx="10"/>
          </p:nvPr>
        </p:nvSpPr>
        <p:spPr/>
        <p:txBody>
          <a:bodyPr/>
          <a:lstStyle/>
          <a:p>
            <a:fld id="{1A933F8A-A3B5-4F26-857F-35FAFC16903D}" type="datetimeFigureOut">
              <a:rPr lang="en-US" smtClean="0"/>
              <a:t>7/8/2020</a:t>
            </a:fld>
            <a:endParaRPr lang="en-US"/>
          </a:p>
        </p:txBody>
      </p:sp>
      <p:sp>
        <p:nvSpPr>
          <p:cNvPr id="8" name="Footer Placeholder 7">
            <a:extLst>
              <a:ext uri="{FF2B5EF4-FFF2-40B4-BE49-F238E27FC236}">
                <a16:creationId xmlns:a16="http://schemas.microsoft.com/office/drawing/2014/main" id="{15963D6A-C823-4785-B36C-F6E966F824F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25B915B-C978-4C8B-A758-F8DD098B9B40}"/>
              </a:ext>
            </a:extLst>
          </p:cNvPr>
          <p:cNvSpPr>
            <a:spLocks noGrp="1"/>
          </p:cNvSpPr>
          <p:nvPr>
            <p:ph type="sldNum" sz="quarter" idx="12"/>
          </p:nvPr>
        </p:nvSpPr>
        <p:spPr/>
        <p:txBody>
          <a:bodyPr/>
          <a:lstStyle/>
          <a:p>
            <a:fld id="{9AECEE88-F5FA-4EA5-8565-40647652573F}" type="slidenum">
              <a:rPr lang="en-US" smtClean="0"/>
              <a:t>‹#›</a:t>
            </a:fld>
            <a:endParaRPr lang="en-US"/>
          </a:p>
        </p:txBody>
      </p:sp>
    </p:spTree>
    <p:extLst>
      <p:ext uri="{BB962C8B-B14F-4D97-AF65-F5344CB8AC3E}">
        <p14:creationId xmlns:p14="http://schemas.microsoft.com/office/powerpoint/2010/main" val="1951379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10954A-9B1B-4C38-940A-95F92452AC0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4B74884-C794-4503-A3F9-C7C07853BC40}"/>
              </a:ext>
            </a:extLst>
          </p:cNvPr>
          <p:cNvSpPr>
            <a:spLocks noGrp="1"/>
          </p:cNvSpPr>
          <p:nvPr>
            <p:ph type="dt" sz="half" idx="10"/>
          </p:nvPr>
        </p:nvSpPr>
        <p:spPr/>
        <p:txBody>
          <a:bodyPr/>
          <a:lstStyle/>
          <a:p>
            <a:fld id="{1A933F8A-A3B5-4F26-857F-35FAFC16903D}" type="datetimeFigureOut">
              <a:rPr lang="en-US" smtClean="0"/>
              <a:t>7/8/2020</a:t>
            </a:fld>
            <a:endParaRPr lang="en-US"/>
          </a:p>
        </p:txBody>
      </p:sp>
      <p:sp>
        <p:nvSpPr>
          <p:cNvPr id="4" name="Footer Placeholder 3">
            <a:extLst>
              <a:ext uri="{FF2B5EF4-FFF2-40B4-BE49-F238E27FC236}">
                <a16:creationId xmlns:a16="http://schemas.microsoft.com/office/drawing/2014/main" id="{47F0FE57-8A4B-4676-B8D8-C4844CF2B02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CE8247C-6072-4C2F-8162-E12E0DD31150}"/>
              </a:ext>
            </a:extLst>
          </p:cNvPr>
          <p:cNvSpPr>
            <a:spLocks noGrp="1"/>
          </p:cNvSpPr>
          <p:nvPr>
            <p:ph type="sldNum" sz="quarter" idx="12"/>
          </p:nvPr>
        </p:nvSpPr>
        <p:spPr/>
        <p:txBody>
          <a:bodyPr/>
          <a:lstStyle/>
          <a:p>
            <a:fld id="{9AECEE88-F5FA-4EA5-8565-40647652573F}" type="slidenum">
              <a:rPr lang="en-US" smtClean="0"/>
              <a:t>‹#›</a:t>
            </a:fld>
            <a:endParaRPr lang="en-US"/>
          </a:p>
        </p:txBody>
      </p:sp>
    </p:spTree>
    <p:extLst>
      <p:ext uri="{BB962C8B-B14F-4D97-AF65-F5344CB8AC3E}">
        <p14:creationId xmlns:p14="http://schemas.microsoft.com/office/powerpoint/2010/main" val="34278963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6889489-6DF6-47BF-A39E-BB63B839625B}"/>
              </a:ext>
            </a:extLst>
          </p:cNvPr>
          <p:cNvSpPr>
            <a:spLocks noGrp="1"/>
          </p:cNvSpPr>
          <p:nvPr>
            <p:ph type="dt" sz="half" idx="10"/>
          </p:nvPr>
        </p:nvSpPr>
        <p:spPr/>
        <p:txBody>
          <a:bodyPr/>
          <a:lstStyle/>
          <a:p>
            <a:fld id="{1A933F8A-A3B5-4F26-857F-35FAFC16903D}" type="datetimeFigureOut">
              <a:rPr lang="en-US" smtClean="0"/>
              <a:t>7/8/2020</a:t>
            </a:fld>
            <a:endParaRPr lang="en-US"/>
          </a:p>
        </p:txBody>
      </p:sp>
      <p:sp>
        <p:nvSpPr>
          <p:cNvPr id="3" name="Footer Placeholder 2">
            <a:extLst>
              <a:ext uri="{FF2B5EF4-FFF2-40B4-BE49-F238E27FC236}">
                <a16:creationId xmlns:a16="http://schemas.microsoft.com/office/drawing/2014/main" id="{6012CDA6-15A0-42F0-9791-68F851CBDAC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C3EC83B-E6FE-4FDB-9196-1F8EB97BA675}"/>
              </a:ext>
            </a:extLst>
          </p:cNvPr>
          <p:cNvSpPr>
            <a:spLocks noGrp="1"/>
          </p:cNvSpPr>
          <p:nvPr>
            <p:ph type="sldNum" sz="quarter" idx="12"/>
          </p:nvPr>
        </p:nvSpPr>
        <p:spPr/>
        <p:txBody>
          <a:bodyPr/>
          <a:lstStyle/>
          <a:p>
            <a:fld id="{9AECEE88-F5FA-4EA5-8565-40647652573F}" type="slidenum">
              <a:rPr lang="en-US" smtClean="0"/>
              <a:t>‹#›</a:t>
            </a:fld>
            <a:endParaRPr lang="en-US"/>
          </a:p>
        </p:txBody>
      </p:sp>
    </p:spTree>
    <p:extLst>
      <p:ext uri="{BB962C8B-B14F-4D97-AF65-F5344CB8AC3E}">
        <p14:creationId xmlns:p14="http://schemas.microsoft.com/office/powerpoint/2010/main" val="4081841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B18BD-1B08-4602-9CF3-871A7444CA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B0CCC57-91E8-470E-A943-CDB8688FEE6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958B5B9-5D21-453A-B3AA-6E8C73E6BA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E225EA7-933A-41CF-B077-AE4FCFB95579}"/>
              </a:ext>
            </a:extLst>
          </p:cNvPr>
          <p:cNvSpPr>
            <a:spLocks noGrp="1"/>
          </p:cNvSpPr>
          <p:nvPr>
            <p:ph type="dt" sz="half" idx="10"/>
          </p:nvPr>
        </p:nvSpPr>
        <p:spPr/>
        <p:txBody>
          <a:bodyPr/>
          <a:lstStyle/>
          <a:p>
            <a:fld id="{1A933F8A-A3B5-4F26-857F-35FAFC16903D}" type="datetimeFigureOut">
              <a:rPr lang="en-US" smtClean="0"/>
              <a:t>7/8/2020</a:t>
            </a:fld>
            <a:endParaRPr lang="en-US"/>
          </a:p>
        </p:txBody>
      </p:sp>
      <p:sp>
        <p:nvSpPr>
          <p:cNvPr id="6" name="Footer Placeholder 5">
            <a:extLst>
              <a:ext uri="{FF2B5EF4-FFF2-40B4-BE49-F238E27FC236}">
                <a16:creationId xmlns:a16="http://schemas.microsoft.com/office/drawing/2014/main" id="{AD13C570-39E8-48E5-BECC-E4534E33466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82DD860-67DB-4E78-8C35-A41CD8FD5B48}"/>
              </a:ext>
            </a:extLst>
          </p:cNvPr>
          <p:cNvSpPr>
            <a:spLocks noGrp="1"/>
          </p:cNvSpPr>
          <p:nvPr>
            <p:ph type="sldNum" sz="quarter" idx="12"/>
          </p:nvPr>
        </p:nvSpPr>
        <p:spPr/>
        <p:txBody>
          <a:bodyPr/>
          <a:lstStyle/>
          <a:p>
            <a:fld id="{9AECEE88-F5FA-4EA5-8565-40647652573F}" type="slidenum">
              <a:rPr lang="en-US" smtClean="0"/>
              <a:t>‹#›</a:t>
            </a:fld>
            <a:endParaRPr lang="en-US"/>
          </a:p>
        </p:txBody>
      </p:sp>
    </p:spTree>
    <p:extLst>
      <p:ext uri="{BB962C8B-B14F-4D97-AF65-F5344CB8AC3E}">
        <p14:creationId xmlns:p14="http://schemas.microsoft.com/office/powerpoint/2010/main" val="28838322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7FBCFF-C72A-458A-8847-677982AE102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9C29E3C-13EF-4B78-BE8A-8A725D8CFB4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1004713-19AE-441E-8C96-1322A91BFC6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C082B30-791D-4295-B9D4-903D0BF39EB7}"/>
              </a:ext>
            </a:extLst>
          </p:cNvPr>
          <p:cNvSpPr>
            <a:spLocks noGrp="1"/>
          </p:cNvSpPr>
          <p:nvPr>
            <p:ph type="dt" sz="half" idx="10"/>
          </p:nvPr>
        </p:nvSpPr>
        <p:spPr/>
        <p:txBody>
          <a:bodyPr/>
          <a:lstStyle/>
          <a:p>
            <a:fld id="{1A933F8A-A3B5-4F26-857F-35FAFC16903D}" type="datetimeFigureOut">
              <a:rPr lang="en-US" smtClean="0"/>
              <a:t>7/8/2020</a:t>
            </a:fld>
            <a:endParaRPr lang="en-US"/>
          </a:p>
        </p:txBody>
      </p:sp>
      <p:sp>
        <p:nvSpPr>
          <p:cNvPr id="6" name="Footer Placeholder 5">
            <a:extLst>
              <a:ext uri="{FF2B5EF4-FFF2-40B4-BE49-F238E27FC236}">
                <a16:creationId xmlns:a16="http://schemas.microsoft.com/office/drawing/2014/main" id="{F517EA76-BD48-4FAD-A15B-ACC395FD5EC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0815782-66DF-4B3A-8FA9-EEF6C163F952}"/>
              </a:ext>
            </a:extLst>
          </p:cNvPr>
          <p:cNvSpPr>
            <a:spLocks noGrp="1"/>
          </p:cNvSpPr>
          <p:nvPr>
            <p:ph type="sldNum" sz="quarter" idx="12"/>
          </p:nvPr>
        </p:nvSpPr>
        <p:spPr/>
        <p:txBody>
          <a:bodyPr/>
          <a:lstStyle/>
          <a:p>
            <a:fld id="{9AECEE88-F5FA-4EA5-8565-40647652573F}" type="slidenum">
              <a:rPr lang="en-US" smtClean="0"/>
              <a:t>‹#›</a:t>
            </a:fld>
            <a:endParaRPr lang="en-US"/>
          </a:p>
        </p:txBody>
      </p:sp>
    </p:spTree>
    <p:extLst>
      <p:ext uri="{BB962C8B-B14F-4D97-AF65-F5344CB8AC3E}">
        <p14:creationId xmlns:p14="http://schemas.microsoft.com/office/powerpoint/2010/main" val="2766206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A361C6F-CEDE-4607-9187-69DDBE50C04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695CE1B-6D97-41CA-94B4-EC1859F4629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3E3442-6186-4287-952E-512C05C8748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933F8A-A3B5-4F26-857F-35FAFC16903D}" type="datetimeFigureOut">
              <a:rPr lang="en-US" smtClean="0"/>
              <a:t>7/8/2020</a:t>
            </a:fld>
            <a:endParaRPr lang="en-US"/>
          </a:p>
        </p:txBody>
      </p:sp>
      <p:sp>
        <p:nvSpPr>
          <p:cNvPr id="5" name="Footer Placeholder 4">
            <a:extLst>
              <a:ext uri="{FF2B5EF4-FFF2-40B4-BE49-F238E27FC236}">
                <a16:creationId xmlns:a16="http://schemas.microsoft.com/office/drawing/2014/main" id="{48A77BEC-5DE0-457C-A16A-DC8DB66EACE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F9E123D-0EBF-4ABC-927B-0152F8D7759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ECEE88-F5FA-4EA5-8565-40647652573F}" type="slidenum">
              <a:rPr lang="en-US" smtClean="0"/>
              <a:t>‹#›</a:t>
            </a:fld>
            <a:endParaRPr lang="en-US"/>
          </a:p>
        </p:txBody>
      </p:sp>
    </p:spTree>
    <p:extLst>
      <p:ext uri="{BB962C8B-B14F-4D97-AF65-F5344CB8AC3E}">
        <p14:creationId xmlns:p14="http://schemas.microsoft.com/office/powerpoint/2010/main" val="42047392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myedmondsnews.com/2012/11/washingtons-new-marijuana-law-what-parents-of-teens-need-to-know/marijuana-art/" TargetMode="External"/><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hyperlink" Target="https://creativecommons.org/licenses/by/3.0/"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ideo" Target="https://www.youtube.com/embed/LiBvFZFrTCQ?feature=oembed" TargetMode="External"/><Relationship Id="rId4" Type="http://schemas.openxmlformats.org/officeDocument/2006/relationships/image" Target="../media/image4.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526E0BFB-CDF1-4990-8C11-AC849311E0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close up of a single marijuana leaf from a plant &#10;">
            <a:extLst>
              <a:ext uri="{FF2B5EF4-FFF2-40B4-BE49-F238E27FC236}">
                <a16:creationId xmlns:a16="http://schemas.microsoft.com/office/drawing/2014/main" id="{FCD748E7-5A7F-40EA-B042-E7E0AFAC17A4}"/>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13818" t="9091"/>
          <a:stretch/>
        </p:blipFill>
        <p:spPr>
          <a:xfrm>
            <a:off x="-2" y="10"/>
            <a:ext cx="8668512" cy="6857990"/>
          </a:xfrm>
          <a:prstGeom prst="rect">
            <a:avLst/>
          </a:prstGeom>
        </p:spPr>
      </p:pic>
      <p:sp>
        <p:nvSpPr>
          <p:cNvPr id="13" name="Rectangle 12">
            <a:extLst>
              <a:ext uri="{FF2B5EF4-FFF2-40B4-BE49-F238E27FC236}">
                <a16:creationId xmlns:a16="http://schemas.microsoft.com/office/drawing/2014/main" id="{6069A1F8-9BEB-4786-9694-FC48B2D75D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788244" y="0"/>
            <a:ext cx="9403756" cy="6858000"/>
          </a:xfrm>
          <a:prstGeom prst="rect">
            <a:avLst/>
          </a:prstGeom>
          <a:gradFill>
            <a:gsLst>
              <a:gs pos="58000">
                <a:schemeClr val="bg1"/>
              </a:gs>
              <a:gs pos="30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04B4876-B71F-4E27-8BC6-96DF00E3E37D}"/>
              </a:ext>
            </a:extLst>
          </p:cNvPr>
          <p:cNvSpPr>
            <a:spLocks noGrp="1"/>
          </p:cNvSpPr>
          <p:nvPr>
            <p:ph type="ctrTitle"/>
          </p:nvPr>
        </p:nvSpPr>
        <p:spPr>
          <a:xfrm>
            <a:off x="7848600" y="1122363"/>
            <a:ext cx="4023360" cy="3204134"/>
          </a:xfrm>
        </p:spPr>
        <p:txBody>
          <a:bodyPr anchor="b">
            <a:normAutofit/>
          </a:bodyPr>
          <a:lstStyle/>
          <a:p>
            <a:pPr algn="l"/>
            <a:r>
              <a:rPr lang="en-US" sz="4800" dirty="0">
                <a:latin typeface="Times New Roman" panose="02020603050405020304" pitchFamily="18" charset="0"/>
                <a:cs typeface="Times New Roman" panose="02020603050405020304" pitchFamily="18" charset="0"/>
              </a:rPr>
              <a:t>Party Safe: Know Your Drugs and Alcohol</a:t>
            </a:r>
          </a:p>
        </p:txBody>
      </p:sp>
      <p:sp>
        <p:nvSpPr>
          <p:cNvPr id="3" name="Subtitle 2">
            <a:extLst>
              <a:ext uri="{FF2B5EF4-FFF2-40B4-BE49-F238E27FC236}">
                <a16:creationId xmlns:a16="http://schemas.microsoft.com/office/drawing/2014/main" id="{C51F831E-44E4-42DC-A74A-0695636CFC7A}"/>
              </a:ext>
            </a:extLst>
          </p:cNvPr>
          <p:cNvSpPr>
            <a:spLocks noGrp="1"/>
          </p:cNvSpPr>
          <p:nvPr>
            <p:ph type="subTitle" idx="1"/>
          </p:nvPr>
        </p:nvSpPr>
        <p:spPr>
          <a:xfrm>
            <a:off x="7848600" y="4872922"/>
            <a:ext cx="4023360" cy="1208141"/>
          </a:xfrm>
        </p:spPr>
        <p:txBody>
          <a:bodyPr>
            <a:normAutofit/>
          </a:bodyPr>
          <a:lstStyle/>
          <a:p>
            <a:pPr algn="l"/>
            <a:r>
              <a:rPr lang="en-US" sz="3200" u="sng" dirty="0">
                <a:latin typeface="Times New Roman" panose="02020603050405020304" pitchFamily="18" charset="0"/>
                <a:cs typeface="Times New Roman" panose="02020603050405020304" pitchFamily="18" charset="0"/>
              </a:rPr>
              <a:t>Part 2: Cannabis </a:t>
            </a:r>
          </a:p>
        </p:txBody>
      </p:sp>
      <p:sp>
        <p:nvSpPr>
          <p:cNvPr id="15" name="Rectangle 14">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130540"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7" name="Rectangle 16">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51648" y="4546920"/>
            <a:ext cx="402336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17CFFC11-9AA3-48F4-A2EE-82740010E684}"/>
              </a:ext>
            </a:extLst>
          </p:cNvPr>
          <p:cNvSpPr txBox="1"/>
          <p:nvPr/>
        </p:nvSpPr>
        <p:spPr>
          <a:xfrm>
            <a:off x="6481694" y="6657945"/>
            <a:ext cx="2186816" cy="200055"/>
          </a:xfrm>
          <a:prstGeom prst="rect">
            <a:avLst/>
          </a:prstGeom>
          <a:solidFill>
            <a:srgbClr val="000000"/>
          </a:solidFill>
        </p:spPr>
        <p:txBody>
          <a:bodyPr wrap="none" rtlCol="0">
            <a:spAutoFit/>
          </a:bodyPr>
          <a:lstStyle/>
          <a:p>
            <a:pPr algn="r">
              <a:spcAft>
                <a:spcPts val="600"/>
              </a:spcAft>
            </a:pPr>
            <a:r>
              <a:rPr lang="en-US" sz="700">
                <a:solidFill>
                  <a:srgbClr val="FFFFFF"/>
                </a:solidFill>
                <a:hlinkClick r:id="rId3" tooltip="http://myedmondsnews.com/2012/11/washingtons-new-marijuana-law-what-parents-of-teens-need-to-know/marijuana-art/">
                  <a:extLst>
                    <a:ext uri="{A12FA001-AC4F-418D-AE19-62706E023703}">
                      <ahyp:hlinkClr xmlns:ahyp="http://schemas.microsoft.com/office/drawing/2018/hyperlinkcolor" val="tx"/>
                    </a:ext>
                  </a:extLst>
                </a:hlinkClick>
              </a:rPr>
              <a:t>This Photo</a:t>
            </a:r>
            <a:r>
              <a:rPr lang="en-US" sz="700">
                <a:solidFill>
                  <a:srgbClr val="FFFFFF"/>
                </a:solidFill>
              </a:rPr>
              <a:t> by Unknown Author is licensed under </a:t>
            </a:r>
            <a:r>
              <a:rPr lang="en-US" sz="700">
                <a:solidFill>
                  <a:srgbClr val="FFFFFF"/>
                </a:solidFill>
                <a:hlinkClick r:id="rId4" tooltip="https://creativecommons.org/licenses/by/3.0/">
                  <a:extLst>
                    <a:ext uri="{A12FA001-AC4F-418D-AE19-62706E023703}">
                      <ahyp:hlinkClr xmlns:ahyp="http://schemas.microsoft.com/office/drawing/2018/hyperlinkcolor" val="tx"/>
                    </a:ext>
                  </a:extLst>
                </a:hlinkClick>
              </a:rPr>
              <a:t>CC BY</a:t>
            </a:r>
            <a:endParaRPr lang="en-US" sz="700">
              <a:solidFill>
                <a:srgbClr val="FFFFFF"/>
              </a:solidFill>
            </a:endParaRPr>
          </a:p>
        </p:txBody>
      </p:sp>
    </p:spTree>
    <p:extLst>
      <p:ext uri="{BB962C8B-B14F-4D97-AF65-F5344CB8AC3E}">
        <p14:creationId xmlns:p14="http://schemas.microsoft.com/office/powerpoint/2010/main" val="2748946362"/>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0CE541-FD29-48E2-B1B9-9578E25AE0AA}"/>
              </a:ext>
            </a:extLst>
          </p:cNvPr>
          <p:cNvSpPr>
            <a:spLocks noGrp="1"/>
          </p:cNvSpPr>
          <p:nvPr>
            <p:ph type="title"/>
          </p:nvPr>
        </p:nvSpPr>
        <p:spPr>
          <a:xfrm>
            <a:off x="838200" y="365126"/>
            <a:ext cx="10515600" cy="681080"/>
          </a:xfrm>
        </p:spPr>
        <p:txBody>
          <a:bodyPr>
            <a:normAutofit/>
          </a:bodyPr>
          <a:lstStyle/>
          <a:p>
            <a:r>
              <a:rPr lang="en-US" sz="3200" b="1" dirty="0">
                <a:latin typeface="Times New Roman" panose="02020603050405020304" pitchFamily="18" charset="0"/>
                <a:cs typeface="Times New Roman" panose="02020603050405020304" pitchFamily="18" charset="0"/>
              </a:rPr>
              <a:t>Be Smart: Reduce Your Risk</a:t>
            </a:r>
          </a:p>
        </p:txBody>
      </p:sp>
      <p:sp>
        <p:nvSpPr>
          <p:cNvPr id="3" name="Content Placeholder 2">
            <a:extLst>
              <a:ext uri="{FF2B5EF4-FFF2-40B4-BE49-F238E27FC236}">
                <a16:creationId xmlns:a16="http://schemas.microsoft.com/office/drawing/2014/main" id="{1A22B704-AC74-4FEB-B013-642D48F55A7F}"/>
              </a:ext>
            </a:extLst>
          </p:cNvPr>
          <p:cNvSpPr>
            <a:spLocks noGrp="1"/>
          </p:cNvSpPr>
          <p:nvPr>
            <p:ph idx="1"/>
          </p:nvPr>
        </p:nvSpPr>
        <p:spPr>
          <a:xfrm>
            <a:off x="838200" y="1046206"/>
            <a:ext cx="10515600" cy="5535826"/>
          </a:xfrm>
        </p:spPr>
        <p:txBody>
          <a:bodyPr>
            <a:normAutofit fontScale="62500" lnSpcReduction="20000"/>
          </a:bodyPr>
          <a:lstStyle/>
          <a:p>
            <a:pPr marL="0" indent="0">
              <a:buNone/>
            </a:pPr>
            <a:r>
              <a:rPr lang="en-US" sz="3200" dirty="0">
                <a:latin typeface="Times New Roman" panose="02020603050405020304" pitchFamily="18" charset="0"/>
                <a:cs typeface="Times New Roman" panose="02020603050405020304" pitchFamily="18" charset="0"/>
              </a:rPr>
              <a:t>If you choose to smoke cannabis, lower your risk of negative consequences.</a:t>
            </a:r>
          </a:p>
          <a:p>
            <a:pPr marL="0" indent="0">
              <a:buNone/>
            </a:pPr>
            <a:endParaRPr lang="en-US" sz="3200" dirty="0">
              <a:latin typeface="Times New Roman" panose="02020603050405020304" pitchFamily="18" charset="0"/>
              <a:cs typeface="Times New Roman" panose="02020603050405020304" pitchFamily="18" charset="0"/>
            </a:endParaRPr>
          </a:p>
          <a:p>
            <a:r>
              <a:rPr lang="en-US" sz="2900" dirty="0">
                <a:latin typeface="Times New Roman" panose="02020603050405020304" pitchFamily="18" charset="0"/>
                <a:cs typeface="Times New Roman" panose="02020603050405020304" pitchFamily="18" charset="0"/>
              </a:rPr>
              <a:t>Don’t smoke before (or instead of) doing important things, such as homework or studying for an exam.</a:t>
            </a:r>
          </a:p>
          <a:p>
            <a:r>
              <a:rPr lang="en-US" sz="2900" dirty="0">
                <a:latin typeface="Times New Roman" panose="02020603050405020304" pitchFamily="18" charset="0"/>
                <a:cs typeface="Times New Roman" panose="02020603050405020304" pitchFamily="18" charset="0"/>
              </a:rPr>
              <a:t>Don’t smoke daily.</a:t>
            </a:r>
          </a:p>
          <a:p>
            <a:r>
              <a:rPr lang="en-US" sz="2900" dirty="0">
                <a:latin typeface="Times New Roman" panose="02020603050405020304" pitchFamily="18" charset="0"/>
                <a:cs typeface="Times New Roman" panose="02020603050405020304" pitchFamily="18" charset="0"/>
              </a:rPr>
              <a:t>Develop other tools for dealing with stress, boredom and sadness, such as playing sports, using relaxation techniques or talking to a friend.</a:t>
            </a:r>
          </a:p>
          <a:p>
            <a:r>
              <a:rPr lang="en-US" sz="2900" dirty="0">
                <a:latin typeface="Times New Roman" panose="02020603050405020304" pitchFamily="18" charset="0"/>
                <a:cs typeface="Times New Roman" panose="02020603050405020304" pitchFamily="18" charset="0"/>
              </a:rPr>
              <a:t>Minimize lung problems by using a vaporizer to reduce the harm to your lungs that results from inhaling smoke.</a:t>
            </a:r>
          </a:p>
          <a:p>
            <a:r>
              <a:rPr lang="en-US" sz="2900" dirty="0">
                <a:latin typeface="Times New Roman" panose="02020603050405020304" pitchFamily="18" charset="0"/>
                <a:cs typeface="Times New Roman" panose="02020603050405020304" pitchFamily="18" charset="0"/>
              </a:rPr>
              <a:t>If you share pipes, bongs, or vaporizers with others, wipe them with alcohol swabs between uses to prevent transmitting cold viruses to and other germs to each other.</a:t>
            </a:r>
          </a:p>
          <a:p>
            <a:r>
              <a:rPr lang="en-US" sz="2900" dirty="0">
                <a:latin typeface="Times New Roman" panose="02020603050405020304" pitchFamily="18" charset="0"/>
                <a:cs typeface="Times New Roman" panose="02020603050405020304" pitchFamily="18" charset="0"/>
              </a:rPr>
              <a:t>Know your limits: If you are new to smoking, don’t start with large amounts. You may have a bad reaction. Also, if you’re a new smoker, don’t smoke before doing things tat require clear thinking and calm feelings, such as giving a presentation or talking to strangers. You don’t know how you will react, and you could have a bad experience.</a:t>
            </a:r>
          </a:p>
          <a:p>
            <a:r>
              <a:rPr lang="en-US" sz="2900" dirty="0">
                <a:latin typeface="Times New Roman" panose="02020603050405020304" pitchFamily="18" charset="0"/>
                <a:cs typeface="Times New Roman" panose="02020603050405020304" pitchFamily="18" charset="0"/>
              </a:rPr>
              <a:t>Don’t smoke cannabis in situations in which you could get yourself or your friends in trouble, such as in your dorm room or on a public street.</a:t>
            </a:r>
          </a:p>
          <a:p>
            <a:r>
              <a:rPr lang="en-US" sz="2900" dirty="0">
                <a:latin typeface="Times New Roman" panose="02020603050405020304" pitchFamily="18" charset="0"/>
                <a:cs typeface="Times New Roman" panose="02020603050405020304" pitchFamily="18" charset="0"/>
              </a:rPr>
              <a:t>When using edible forms, remember that it is hard to know  how strong the effect will get- some people experience discomfort and fear or even panic attacks or psychotic symptoms when they ingest edibles because the levels of THC may be unexpectedly high.</a:t>
            </a:r>
          </a:p>
          <a:p>
            <a:r>
              <a:rPr lang="en-US" sz="2900" dirty="0">
                <a:latin typeface="Times New Roman" panose="02020603050405020304" pitchFamily="18" charset="0"/>
                <a:cs typeface="Times New Roman" panose="02020603050405020304" pitchFamily="18" charset="0"/>
              </a:rPr>
              <a:t>If you use cannabis in any form, don’t drive or preform other tasks that could be dangerous, because even though you may not be able to sense it your motor skills and coordination are impaired.   </a:t>
            </a:r>
          </a:p>
        </p:txBody>
      </p:sp>
    </p:spTree>
    <p:extLst>
      <p:ext uri="{BB962C8B-B14F-4D97-AF65-F5344CB8AC3E}">
        <p14:creationId xmlns:p14="http://schemas.microsoft.com/office/powerpoint/2010/main" val="27452525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253F8-F59D-4FAC-B9D7-1A4834C1DB30}"/>
              </a:ext>
            </a:extLst>
          </p:cNvPr>
          <p:cNvSpPr>
            <a:spLocks noGrp="1"/>
          </p:cNvSpPr>
          <p:nvPr>
            <p:ph type="title"/>
          </p:nvPr>
        </p:nvSpPr>
        <p:spPr>
          <a:xfrm>
            <a:off x="838200" y="365125"/>
            <a:ext cx="10515600" cy="969405"/>
          </a:xfrm>
        </p:spPr>
        <p:txBody>
          <a:bodyPr>
            <a:normAutofit/>
          </a:bodyPr>
          <a:lstStyle/>
          <a:p>
            <a:r>
              <a:rPr lang="en-US" sz="4000" b="1" dirty="0">
                <a:latin typeface="Times New Roman" panose="02020603050405020304" pitchFamily="18" charset="0"/>
                <a:cs typeface="Times New Roman" panose="02020603050405020304" pitchFamily="18" charset="0"/>
              </a:rPr>
              <a:t>Cannabis as Medicine: Does It Really Work?</a:t>
            </a:r>
          </a:p>
        </p:txBody>
      </p:sp>
      <p:sp>
        <p:nvSpPr>
          <p:cNvPr id="3" name="Content Placeholder 2">
            <a:extLst>
              <a:ext uri="{FF2B5EF4-FFF2-40B4-BE49-F238E27FC236}">
                <a16:creationId xmlns:a16="http://schemas.microsoft.com/office/drawing/2014/main" id="{3739FA7C-7428-426B-AB6E-F198E0DF8021}"/>
              </a:ext>
            </a:extLst>
          </p:cNvPr>
          <p:cNvSpPr>
            <a:spLocks noGrp="1"/>
          </p:cNvSpPr>
          <p:nvPr>
            <p:ph idx="1"/>
          </p:nvPr>
        </p:nvSpPr>
        <p:spPr>
          <a:xfrm>
            <a:off x="838200" y="1210962"/>
            <a:ext cx="10515600" cy="5346357"/>
          </a:xfrm>
        </p:spPr>
        <p:txBody>
          <a:bodyPr>
            <a:normAutofit/>
          </a:bodyPr>
          <a:lstStyle/>
          <a:p>
            <a:pPr marL="0" indent="0">
              <a:buNone/>
            </a:pPr>
            <a:r>
              <a:rPr lang="en-US" sz="2000" dirty="0">
                <a:latin typeface="Times New Roman" panose="02020603050405020304" pitchFamily="18" charset="0"/>
                <a:cs typeface="Times New Roman" panose="02020603050405020304" pitchFamily="18" charset="0"/>
              </a:rPr>
              <a:t>Some people have a medical marijuana card (or a “215 card”), a card that gives them permission to use cannabis as a medicine, which is purchased from licensed distributors of cannabis and cannabis edibles. There are legitimate reasons for using cannabis as medicine, including chronic pain, low appetite caused by AIDS or cancer and high ocular pressure caused by glaucoma. Other uses for cannabis, such as treating depression, anxiety, insomnia, are less cut and dry. In some cases, cannabis may make the problems it is supposed to treat worse:</a:t>
            </a:r>
          </a:p>
          <a:p>
            <a:pPr marL="0" indent="0">
              <a:buNone/>
            </a:pPr>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Cannabis may increase the risk of developing depression, schizophrenia, and psychotic symptoms.</a:t>
            </a:r>
          </a:p>
          <a:p>
            <a:r>
              <a:rPr lang="en-US" sz="2000" dirty="0">
                <a:latin typeface="Times New Roman" panose="02020603050405020304" pitchFamily="18" charset="0"/>
                <a:cs typeface="Times New Roman" panose="02020603050405020304" pitchFamily="18" charset="0"/>
              </a:rPr>
              <a:t>Cannabis use can interfere with the action of some antidepressant medications or make the medication’s side effects worse.</a:t>
            </a:r>
          </a:p>
          <a:p>
            <a:r>
              <a:rPr lang="en-US" sz="2000" dirty="0">
                <a:latin typeface="Times New Roman" panose="02020603050405020304" pitchFamily="18" charset="0"/>
                <a:cs typeface="Times New Roman" panose="02020603050405020304" pitchFamily="18" charset="0"/>
              </a:rPr>
              <a:t>Cannabis can interfere with natural sleep </a:t>
            </a:r>
          </a:p>
          <a:p>
            <a:r>
              <a:rPr lang="en-US" sz="2000" dirty="0">
                <a:latin typeface="Times New Roman" panose="02020603050405020304" pitchFamily="18" charset="0"/>
                <a:cs typeface="Times New Roman" panose="02020603050405020304" pitchFamily="18" charset="0"/>
              </a:rPr>
              <a:t>Cannabis may cause severe anxiety, paranoia, and edginess in some people.</a:t>
            </a:r>
          </a:p>
          <a:p>
            <a:r>
              <a:rPr lang="en-US" sz="2000" dirty="0">
                <a:latin typeface="Times New Roman" panose="02020603050405020304" pitchFamily="18" charset="0"/>
                <a:cs typeface="Times New Roman" panose="02020603050405020304" pitchFamily="18" charset="0"/>
              </a:rPr>
              <a:t>Cannabis can cause “</a:t>
            </a:r>
            <a:r>
              <a:rPr lang="en-US" sz="2000" dirty="0" err="1">
                <a:latin typeface="Times New Roman" panose="02020603050405020304" pitchFamily="18" charset="0"/>
                <a:cs typeface="Times New Roman" panose="02020603050405020304" pitchFamily="18" charset="0"/>
              </a:rPr>
              <a:t>amotivational</a:t>
            </a:r>
            <a:r>
              <a:rPr lang="en-US" sz="2000" dirty="0">
                <a:latin typeface="Times New Roman" panose="02020603050405020304" pitchFamily="18" charset="0"/>
                <a:cs typeface="Times New Roman" panose="02020603050405020304" pitchFamily="18" charset="0"/>
              </a:rPr>
              <a:t> syndrome” (apathy, social withdrawal, poor overall functioning), which can make depression worse.  </a:t>
            </a:r>
          </a:p>
        </p:txBody>
      </p:sp>
    </p:spTree>
    <p:extLst>
      <p:ext uri="{BB962C8B-B14F-4D97-AF65-F5344CB8AC3E}">
        <p14:creationId xmlns:p14="http://schemas.microsoft.com/office/powerpoint/2010/main" val="8500017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253F8-F59D-4FAC-B9D7-1A4834C1DB30}"/>
              </a:ext>
            </a:extLst>
          </p:cNvPr>
          <p:cNvSpPr>
            <a:spLocks noGrp="1"/>
          </p:cNvSpPr>
          <p:nvPr>
            <p:ph type="title"/>
          </p:nvPr>
        </p:nvSpPr>
        <p:spPr>
          <a:xfrm>
            <a:off x="838200" y="365125"/>
            <a:ext cx="10515600" cy="969405"/>
          </a:xfrm>
        </p:spPr>
        <p:txBody>
          <a:bodyPr>
            <a:normAutofit/>
          </a:bodyPr>
          <a:lstStyle/>
          <a:p>
            <a:r>
              <a:rPr lang="en-US" sz="3200" b="1" dirty="0">
                <a:latin typeface="Times New Roman" panose="02020603050405020304" pitchFamily="18" charset="0"/>
                <a:cs typeface="Times New Roman" panose="02020603050405020304" pitchFamily="18" charset="0"/>
              </a:rPr>
              <a:t>Want to Learn More? Here is Some Suggested Reading </a:t>
            </a:r>
          </a:p>
        </p:txBody>
      </p:sp>
      <p:sp>
        <p:nvSpPr>
          <p:cNvPr id="3" name="Content Placeholder 2">
            <a:extLst>
              <a:ext uri="{FF2B5EF4-FFF2-40B4-BE49-F238E27FC236}">
                <a16:creationId xmlns:a16="http://schemas.microsoft.com/office/drawing/2014/main" id="{3739FA7C-7428-426B-AB6E-F198E0DF8021}"/>
              </a:ext>
            </a:extLst>
          </p:cNvPr>
          <p:cNvSpPr>
            <a:spLocks noGrp="1"/>
          </p:cNvSpPr>
          <p:nvPr>
            <p:ph idx="1"/>
          </p:nvPr>
        </p:nvSpPr>
        <p:spPr>
          <a:xfrm>
            <a:off x="838200" y="1334530"/>
            <a:ext cx="10515600" cy="5222789"/>
          </a:xfrm>
        </p:spPr>
        <p:txBody>
          <a:bodyPr>
            <a:normAutofit/>
          </a:bodyPr>
          <a:lstStyle/>
          <a:p>
            <a:pPr marL="0" indent="0">
              <a:buNone/>
            </a:pPr>
            <a:r>
              <a:rPr lang="en-US" sz="2000" b="1" dirty="0"/>
              <a:t>* </a:t>
            </a:r>
            <a:r>
              <a:rPr lang="en-US" sz="2000" b="1" dirty="0">
                <a:latin typeface="Times New Roman" panose="02020603050405020304" pitchFamily="18" charset="0"/>
                <a:cs typeface="Times New Roman" panose="02020603050405020304" pitchFamily="18" charset="0"/>
              </a:rPr>
              <a:t>Ben Amar, M., &amp; Potvin, S.: Cannabis and psychosis: what is the link? ] Psychoactive Drugs, 2007; 39(2):131-142.</a:t>
            </a:r>
          </a:p>
          <a:p>
            <a:pPr marL="0" indent="0">
              <a:buNone/>
            </a:pPr>
            <a:r>
              <a:rPr lang="en-US" sz="2000" b="1" dirty="0">
                <a:latin typeface="Times New Roman" panose="02020603050405020304" pitchFamily="18" charset="0"/>
                <a:cs typeface="Times New Roman" panose="02020603050405020304" pitchFamily="18" charset="0"/>
              </a:rPr>
              <a:t>* Campbell, F.A., et al: Are cannabinoids an effective and safe treatment option in the management of pain? A qualitative systematic review. </a:t>
            </a:r>
            <a:r>
              <a:rPr lang="en-US" sz="2000" b="1" dirty="0" err="1">
                <a:latin typeface="Times New Roman" panose="02020603050405020304" pitchFamily="18" charset="0"/>
                <a:cs typeface="Times New Roman" panose="02020603050405020304" pitchFamily="18" charset="0"/>
              </a:rPr>
              <a:t>BMj</a:t>
            </a:r>
            <a:r>
              <a:rPr lang="en-US" sz="2000" b="1" dirty="0">
                <a:latin typeface="Times New Roman" panose="02020603050405020304" pitchFamily="18" charset="0"/>
                <a:cs typeface="Times New Roman" panose="02020603050405020304" pitchFamily="18" charset="0"/>
              </a:rPr>
              <a:t>, 2001; 323:13</a:t>
            </a:r>
          </a:p>
          <a:p>
            <a:pPr marL="0" indent="0">
              <a:buNone/>
            </a:pPr>
            <a:r>
              <a:rPr lang="en-US" sz="2000" b="1" dirty="0">
                <a:latin typeface="Times New Roman" panose="02020603050405020304" pitchFamily="18" charset="0"/>
                <a:cs typeface="Times New Roman" panose="02020603050405020304" pitchFamily="18" charset="0"/>
              </a:rPr>
              <a:t>* “Glaucoma and Marijuana Use,” nei.nih.gov,  Mar. 17, 2009.</a:t>
            </a:r>
          </a:p>
          <a:p>
            <a:pPr marL="0" indent="0">
              <a:buNone/>
            </a:pPr>
            <a:r>
              <a:rPr lang="en-US" sz="2000" b="1" dirty="0">
                <a:latin typeface="Times New Roman" panose="02020603050405020304" pitchFamily="18" charset="0"/>
                <a:cs typeface="Times New Roman" panose="02020603050405020304" pitchFamily="18" charset="0"/>
              </a:rPr>
              <a:t>* National Institute on Drug Abuse: An Update from the National Institute on Drug Abuse, December, 2011.http://www.drugabuse.gov/tib/marijuana.html.</a:t>
            </a:r>
          </a:p>
          <a:p>
            <a:pPr marL="0" indent="0">
              <a:buNone/>
            </a:pPr>
            <a:r>
              <a:rPr lang="en-US" sz="2000" b="1" dirty="0">
                <a:latin typeface="Times New Roman" panose="02020603050405020304" pitchFamily="18" charset="0"/>
                <a:cs typeface="Times New Roman" panose="02020603050405020304" pitchFamily="18" charset="0"/>
              </a:rPr>
              <a:t>* Tan, W.C, et al.: Marijuana and </a:t>
            </a:r>
            <a:r>
              <a:rPr lang="en-US" sz="2000" b="1" dirty="0" err="1">
                <a:latin typeface="Times New Roman" panose="02020603050405020304" pitchFamily="18" charset="0"/>
                <a:cs typeface="Times New Roman" panose="02020603050405020304" pitchFamily="18" charset="0"/>
              </a:rPr>
              <a:t>cnronic</a:t>
            </a:r>
            <a:r>
              <a:rPr lang="en-US" sz="2000" b="1" dirty="0">
                <a:latin typeface="Times New Roman" panose="02020603050405020304" pitchFamily="18" charset="0"/>
                <a:cs typeface="Times New Roman" panose="02020603050405020304" pitchFamily="18" charset="0"/>
              </a:rPr>
              <a:t> obstructive lung disease: a population-based study. Canadian Med Assoc Journal, 2009; 180(8).</a:t>
            </a:r>
          </a:p>
          <a:p>
            <a:pPr marL="0" indent="0">
              <a:buNone/>
            </a:pP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Tashkin</a:t>
            </a:r>
            <a:r>
              <a:rPr lang="en-US" sz="2000" b="1" dirty="0">
                <a:latin typeface="Times New Roman" panose="02020603050405020304" pitchFamily="18" charset="0"/>
                <a:cs typeface="Times New Roman" panose="02020603050405020304" pitchFamily="18" charset="0"/>
              </a:rPr>
              <a:t>, D.P., et </a:t>
            </a:r>
            <a:r>
              <a:rPr lang="en-US" sz="2000" b="1" dirty="0" err="1">
                <a:latin typeface="Times New Roman" panose="02020603050405020304" pitchFamily="18" charset="0"/>
                <a:cs typeface="Times New Roman" panose="02020603050405020304" pitchFamily="18" charset="0"/>
              </a:rPr>
              <a:t>al.:Respiratory</a:t>
            </a:r>
            <a:r>
              <a:rPr lang="en-US" sz="2000" b="1" dirty="0">
                <a:latin typeface="Times New Roman" panose="02020603050405020304" pitchFamily="18" charset="0"/>
                <a:cs typeface="Times New Roman" panose="02020603050405020304" pitchFamily="18" charset="0"/>
              </a:rPr>
              <a:t> and immunologic consequences of marijuana </a:t>
            </a:r>
            <a:r>
              <a:rPr lang="en-US" sz="2000" b="1" dirty="0" err="1">
                <a:latin typeface="Times New Roman" panose="02020603050405020304" pitchFamily="18" charset="0"/>
                <a:cs typeface="Times New Roman" panose="02020603050405020304" pitchFamily="18" charset="0"/>
              </a:rPr>
              <a:t>smoking.J</a:t>
            </a:r>
            <a:r>
              <a:rPr lang="en-US" sz="2000" b="1" dirty="0">
                <a:latin typeface="Times New Roman" panose="02020603050405020304" pitchFamily="18" charset="0"/>
                <a:cs typeface="Times New Roman" panose="02020603050405020304" pitchFamily="18" charset="0"/>
              </a:rPr>
              <a:t> Clin </a:t>
            </a:r>
            <a:r>
              <a:rPr lang="en-US" sz="2000" b="1" dirty="0" err="1">
                <a:latin typeface="Times New Roman" panose="02020603050405020304" pitchFamily="18" charset="0"/>
                <a:cs typeface="Times New Roman" panose="02020603050405020304" pitchFamily="18" charset="0"/>
              </a:rPr>
              <a:t>Pharmacol</a:t>
            </a:r>
            <a:r>
              <a:rPr lang="en-US" sz="2000" b="1" dirty="0">
                <a:latin typeface="Times New Roman" panose="02020603050405020304" pitchFamily="18" charset="0"/>
                <a:cs typeface="Times New Roman" panose="02020603050405020304" pitchFamily="18" charset="0"/>
              </a:rPr>
              <a:t>, 2002 42(11Suppl): 71S-81S</a:t>
            </a:r>
          </a:p>
          <a:p>
            <a:pPr marL="0" indent="0">
              <a:buNone/>
            </a:pP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Tetrault</a:t>
            </a:r>
            <a:r>
              <a:rPr lang="en-US" sz="2000" b="1" dirty="0">
                <a:latin typeface="Times New Roman" panose="02020603050405020304" pitchFamily="18" charset="0"/>
                <a:cs typeface="Times New Roman" panose="02020603050405020304" pitchFamily="18" charset="0"/>
              </a:rPr>
              <a:t>, J.M., et al.: Effects of marijuana smoking on pulmonary function and respiratory complications. Arch intern Med, 2007; 167(3): 221-228 </a:t>
            </a:r>
          </a:p>
        </p:txBody>
      </p:sp>
    </p:spTree>
    <p:extLst>
      <p:ext uri="{BB962C8B-B14F-4D97-AF65-F5344CB8AC3E}">
        <p14:creationId xmlns:p14="http://schemas.microsoft.com/office/powerpoint/2010/main" val="12522898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38B810-0AC8-4149-8916-D8EF5F709BAA}"/>
              </a:ext>
            </a:extLst>
          </p:cNvPr>
          <p:cNvSpPr>
            <a:spLocks noGrp="1"/>
          </p:cNvSpPr>
          <p:nvPr>
            <p:ph type="title"/>
          </p:nvPr>
        </p:nvSpPr>
        <p:spPr>
          <a:xfrm>
            <a:off x="838200" y="365126"/>
            <a:ext cx="10515600" cy="1039132"/>
          </a:xfrm>
        </p:spPr>
        <p:txBody>
          <a:bodyPr>
            <a:normAutofit fontScale="90000"/>
          </a:bodyPr>
          <a:lstStyle/>
          <a:p>
            <a:br>
              <a:rPr lang="en-US" dirty="0"/>
            </a:br>
            <a:r>
              <a:rPr lang="en-US" b="1" dirty="0">
                <a:latin typeface="Times New Roman" panose="02020603050405020304" pitchFamily="18" charset="0"/>
                <a:cs typeface="Times New Roman" panose="02020603050405020304" pitchFamily="18" charset="0"/>
              </a:rPr>
              <a:t>Cannabis (a.k.a. Marijuana, Weed)</a:t>
            </a:r>
            <a:br>
              <a:rPr lang="en-US" b="1" dirty="0">
                <a:latin typeface="Times New Roman" panose="02020603050405020304" pitchFamily="18" charset="0"/>
                <a:cs typeface="Times New Roman" panose="02020603050405020304" pitchFamily="18" charset="0"/>
              </a:rPr>
            </a:br>
            <a:endParaRPr lang="en-US" sz="28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3B04EF2A-824A-4124-99E7-D24D6E08884A}"/>
              </a:ext>
            </a:extLst>
          </p:cNvPr>
          <p:cNvSpPr>
            <a:spLocks noGrp="1"/>
          </p:cNvSpPr>
          <p:nvPr>
            <p:ph idx="1"/>
          </p:nvPr>
        </p:nvSpPr>
        <p:spPr>
          <a:xfrm>
            <a:off x="838200" y="1404258"/>
            <a:ext cx="10515600" cy="5088616"/>
          </a:xfrm>
        </p:spPr>
        <p:txBody>
          <a:bodyPr>
            <a:normAutofit lnSpcReduction="10000"/>
          </a:bodyPr>
          <a:lstStyle/>
          <a:p>
            <a:pPr marL="0" indent="0">
              <a:buNone/>
            </a:pPr>
            <a:r>
              <a:rPr lang="en-US" sz="2000" dirty="0">
                <a:latin typeface="Times New Roman" panose="02020603050405020304" pitchFamily="18" charset="0"/>
                <a:cs typeface="Times New Roman" panose="02020603050405020304" pitchFamily="18" charset="0"/>
              </a:rPr>
              <a:t>People Who Say They Smoke Cannabis Say They Do It…</a:t>
            </a:r>
          </a:p>
          <a:p>
            <a:pPr marL="0" indent="0">
              <a:buNone/>
            </a:pPr>
            <a:endParaRPr lang="en-US" sz="2000" dirty="0">
              <a:latin typeface="Times New Roman" panose="02020603050405020304" pitchFamily="18" charset="0"/>
              <a:cs typeface="Times New Roman" panose="02020603050405020304" pitchFamily="18" charset="0"/>
            </a:endParaRPr>
          </a:p>
          <a:p>
            <a:r>
              <a:rPr lang="en-US" sz="1800" dirty="0">
                <a:latin typeface="Times New Roman" panose="02020603050405020304" pitchFamily="18" charset="0"/>
                <a:cs typeface="Times New Roman" panose="02020603050405020304" pitchFamily="18" charset="0"/>
              </a:rPr>
              <a:t>To reduce anxiety </a:t>
            </a:r>
          </a:p>
          <a:p>
            <a:r>
              <a:rPr lang="en-US" sz="1800" dirty="0">
                <a:latin typeface="Times New Roman" panose="02020603050405020304" pitchFamily="18" charset="0"/>
                <a:cs typeface="Times New Roman" panose="02020603050405020304" pitchFamily="18" charset="0"/>
              </a:rPr>
              <a:t>To be more socially relaxed or sexual </a:t>
            </a:r>
          </a:p>
          <a:p>
            <a:r>
              <a:rPr lang="en-US" sz="1800" dirty="0">
                <a:latin typeface="Times New Roman" panose="02020603050405020304" pitchFamily="18" charset="0"/>
                <a:cs typeface="Times New Roman" panose="02020603050405020304" pitchFamily="18" charset="0"/>
              </a:rPr>
              <a:t>To reduce depression</a:t>
            </a:r>
          </a:p>
          <a:p>
            <a:r>
              <a:rPr lang="en-US" sz="1800" dirty="0">
                <a:latin typeface="Times New Roman" panose="02020603050405020304" pitchFamily="18" charset="0"/>
                <a:cs typeface="Times New Roman" panose="02020603050405020304" pitchFamily="18" charset="0"/>
              </a:rPr>
              <a:t>To reduce physical pain					</a:t>
            </a:r>
          </a:p>
          <a:p>
            <a:r>
              <a:rPr lang="en-US" sz="1800" dirty="0">
                <a:latin typeface="Times New Roman" panose="02020603050405020304" pitchFamily="18" charset="0"/>
                <a:cs typeface="Times New Roman" panose="02020603050405020304" pitchFamily="18" charset="0"/>
              </a:rPr>
              <a:t>To address insomnia</a:t>
            </a:r>
          </a:p>
          <a:p>
            <a:r>
              <a:rPr lang="en-US" sz="1800" dirty="0">
                <a:latin typeface="Times New Roman" panose="02020603050405020304" pitchFamily="18" charset="0"/>
                <a:cs typeface="Times New Roman" panose="02020603050405020304" pitchFamily="18" charset="0"/>
              </a:rPr>
              <a:t>To increase appetite and reduce nausea </a:t>
            </a:r>
          </a:p>
          <a:p>
            <a:r>
              <a:rPr lang="en-US" sz="1800" dirty="0">
                <a:latin typeface="Times New Roman" panose="02020603050405020304" pitchFamily="18" charset="0"/>
                <a:cs typeface="Times New Roman" panose="02020603050405020304" pitchFamily="18" charset="0"/>
              </a:rPr>
              <a:t>To reduce eye pressure associated with glaucoma </a:t>
            </a:r>
          </a:p>
          <a:p>
            <a:r>
              <a:rPr lang="en-US" sz="1800" dirty="0">
                <a:latin typeface="Times New Roman" panose="02020603050405020304" pitchFamily="18" charset="0"/>
                <a:cs typeface="Times New Roman" panose="02020603050405020304" pitchFamily="18" charset="0"/>
              </a:rPr>
              <a:t>Because they like how it feels</a:t>
            </a:r>
          </a:p>
          <a:p>
            <a:pPr marL="0" indent="0">
              <a:buNone/>
            </a:pPr>
            <a:endParaRPr lang="en-US" sz="1600" dirty="0">
              <a:latin typeface="Times New Roman" panose="02020603050405020304" pitchFamily="18" charset="0"/>
              <a:cs typeface="Times New Roman" panose="02020603050405020304" pitchFamily="18" charset="0"/>
            </a:endParaRPr>
          </a:p>
          <a:p>
            <a:pPr marL="0" indent="0">
              <a:buNone/>
            </a:pPr>
            <a:r>
              <a:rPr lang="en-US" sz="1800" dirty="0">
                <a:latin typeface="Times New Roman" panose="02020603050405020304" pitchFamily="18" charset="0"/>
                <a:cs typeface="Times New Roman" panose="02020603050405020304" pitchFamily="18" charset="0"/>
              </a:rPr>
              <a:t>Pot may serve some of the purposes listed here, but sometimes it can have unwarranted effects or worsen the problems the smoker is trying to address with cannabis. Of course, some people smoke cannabis safety without major issues. But other smokers in ways that cause negative consequences to their academics or job, to relationships or to their mental and physical well-being. So if you choose to use cannabis, know the risk. Ask yourself what you can do to make smarter choices. Read on for some tips about how to do that.</a:t>
            </a:r>
          </a:p>
        </p:txBody>
      </p:sp>
      <p:pic>
        <p:nvPicPr>
          <p:cNvPr id="1026" name="Picture 2" descr="House Shake .5g Pre-rolled Joint - Clean Green Patient Services">
            <a:extLst>
              <a:ext uri="{FF2B5EF4-FFF2-40B4-BE49-F238E27FC236}">
                <a16:creationId xmlns:a16="http://schemas.microsoft.com/office/drawing/2014/main" id="{C0A89FDF-FB06-4E09-B571-6A169A038C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76051" y="1939332"/>
            <a:ext cx="3584479" cy="26848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796580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E8A8EAB8-D2FF-444D-B34B-7D32F106AD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1">
            <a:extLst>
              <a:ext uri="{FF2B5EF4-FFF2-40B4-BE49-F238E27FC236}">
                <a16:creationId xmlns:a16="http://schemas.microsoft.com/office/drawing/2014/main" id="{8E2DE70C-AAD6-4C38-A370-92EB2DA01996}"/>
              </a:ext>
            </a:extLst>
          </p:cNvPr>
          <p:cNvSpPr>
            <a:spLocks noGrp="1"/>
          </p:cNvSpPr>
          <p:nvPr>
            <p:ph type="title"/>
          </p:nvPr>
        </p:nvSpPr>
        <p:spPr>
          <a:xfrm>
            <a:off x="838200" y="448721"/>
            <a:ext cx="4707671" cy="1225650"/>
          </a:xfrm>
        </p:spPr>
        <p:txBody>
          <a:bodyPr anchor="b">
            <a:normAutofit/>
          </a:bodyPr>
          <a:lstStyle/>
          <a:p>
            <a:r>
              <a:rPr lang="en-US" sz="3500" b="1">
                <a:solidFill>
                  <a:schemeClr val="bg1"/>
                </a:solidFill>
                <a:latin typeface="Times New Roman" panose="02020603050405020304" pitchFamily="18" charset="0"/>
                <a:cs typeface="Times New Roman" panose="02020603050405020304" pitchFamily="18" charset="0"/>
              </a:rPr>
              <a:t>Do You Have a Problem with Cannabis </a:t>
            </a:r>
          </a:p>
        </p:txBody>
      </p:sp>
      <p:cxnSp>
        <p:nvCxnSpPr>
          <p:cNvPr id="73" name="Straight Connector 72">
            <a:extLst>
              <a:ext uri="{FF2B5EF4-FFF2-40B4-BE49-F238E27FC236}">
                <a16:creationId xmlns:a16="http://schemas.microsoft.com/office/drawing/2014/main" id="{EEA38897-7BA3-4408-8083-3235339C4A6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1873" y="1749756"/>
            <a:ext cx="4718304"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78E835B7-FD58-46F5-91CA-70467A48A553}"/>
              </a:ext>
            </a:extLst>
          </p:cNvPr>
          <p:cNvSpPr>
            <a:spLocks noGrp="1"/>
          </p:cNvSpPr>
          <p:nvPr>
            <p:ph idx="1"/>
          </p:nvPr>
        </p:nvSpPr>
        <p:spPr>
          <a:xfrm>
            <a:off x="897769" y="1909192"/>
            <a:ext cx="4586513" cy="3647710"/>
          </a:xfrm>
        </p:spPr>
        <p:txBody>
          <a:bodyPr>
            <a:normAutofit/>
          </a:bodyPr>
          <a:lstStyle/>
          <a:p>
            <a:pPr marL="0" indent="0">
              <a:buNone/>
            </a:pPr>
            <a:r>
              <a:rPr lang="en-US" dirty="0">
                <a:solidFill>
                  <a:schemeClr val="bg1"/>
                </a:solidFill>
                <a:latin typeface="Times New Roman" panose="02020603050405020304" pitchFamily="18" charset="0"/>
                <a:cs typeface="Times New Roman" panose="02020603050405020304" pitchFamily="18" charset="0"/>
              </a:rPr>
              <a:t>It can be hard to judge whether your cannabis use is “normal” or problematic, especially if your friends seem to smoke as much or more than you do. Read on to figure out if you might have a problem</a:t>
            </a:r>
          </a:p>
        </p:txBody>
      </p:sp>
      <p:cxnSp>
        <p:nvCxnSpPr>
          <p:cNvPr id="75" name="Straight Connector 74">
            <a:extLst>
              <a:ext uri="{FF2B5EF4-FFF2-40B4-BE49-F238E27FC236}">
                <a16:creationId xmlns:a16="http://schemas.microsoft.com/office/drawing/2014/main" id="{F11AD06B-AB20-4097-8606-5DA00DBACE8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4027" y="5707672"/>
            <a:ext cx="4713997"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2050" name="Picture 2" descr="Mr. PotHead Picture #117591194 | Blingee.com">
            <a:extLst>
              <a:ext uri="{FF2B5EF4-FFF2-40B4-BE49-F238E27FC236}">
                <a16:creationId xmlns:a16="http://schemas.microsoft.com/office/drawing/2014/main" id="{9B82B051-3C30-45D2-94B9-BECAADC175A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10072" b="1"/>
          <a:stretch/>
        </p:blipFill>
        <p:spPr bwMode="auto">
          <a:xfrm>
            <a:off x="6525453" y="10"/>
            <a:ext cx="5666547" cy="68579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386472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E09E387-74CA-4020-ABC1-F3EB6DAA2C78}"/>
              </a:ext>
            </a:extLst>
          </p:cNvPr>
          <p:cNvSpPr>
            <a:spLocks noGrp="1"/>
          </p:cNvSpPr>
          <p:nvPr>
            <p:ph idx="1"/>
          </p:nvPr>
        </p:nvSpPr>
        <p:spPr>
          <a:xfrm>
            <a:off x="221063" y="361740"/>
            <a:ext cx="11706329" cy="6280219"/>
          </a:xfrm>
        </p:spPr>
        <p:txBody>
          <a:bodyPr>
            <a:normAutofit lnSpcReduction="10000"/>
          </a:bodyPr>
          <a:lstStyle/>
          <a:p>
            <a:pPr marL="0" indent="0">
              <a:buNone/>
            </a:pPr>
            <a:r>
              <a:rPr lang="en-US" u="sng" dirty="0">
                <a:latin typeface="Times New Roman" panose="02020603050405020304" pitchFamily="18" charset="0"/>
                <a:cs typeface="Times New Roman" panose="02020603050405020304" pitchFamily="18" charset="0"/>
              </a:rPr>
              <a:t>Cannabis: Short-Term Risk </a:t>
            </a:r>
          </a:p>
          <a:p>
            <a:pPr marL="0" indent="0">
              <a:buNone/>
            </a:pPr>
            <a:r>
              <a:rPr lang="en-US" b="1" dirty="0">
                <a:latin typeface="Times New Roman" panose="02020603050405020304" pitchFamily="18" charset="0"/>
                <a:cs typeface="Times New Roman" panose="02020603050405020304" pitchFamily="18" charset="0"/>
              </a:rPr>
              <a:t>FACT:</a:t>
            </a: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Many college students say they made bad decisions while smoking cannabis.</a:t>
            </a:r>
            <a:r>
              <a:rPr lang="en-US" dirty="0">
                <a:latin typeface="Times New Roman" panose="02020603050405020304" pitchFamily="18" charset="0"/>
                <a:cs typeface="Times New Roman" panose="02020603050405020304" pitchFamily="18" charset="0"/>
              </a:rPr>
              <a:t> </a:t>
            </a:r>
            <a:r>
              <a:rPr lang="en-US" u="sng" dirty="0">
                <a:latin typeface="Times New Roman" panose="02020603050405020304" pitchFamily="18" charset="0"/>
                <a:cs typeface="Times New Roman" panose="02020603050405020304" pitchFamily="18" charset="0"/>
              </a:rPr>
              <a:t>WHY SHOULD YOU CARE? </a:t>
            </a:r>
            <a:r>
              <a:rPr lang="en-US" dirty="0">
                <a:latin typeface="Times New Roman" panose="02020603050405020304" pitchFamily="18" charset="0"/>
                <a:cs typeface="Times New Roman" panose="02020603050405020304" pitchFamily="18" charset="0"/>
              </a:rPr>
              <a:t>Pot can impair your judgment, making it more likely you’ll do something you would not normally do, such as skip class, have unwanted sex, or goof off instead of studying for an exam. You may have regrets later </a:t>
            </a:r>
          </a:p>
          <a:p>
            <a:pPr marL="0" indent="0">
              <a:buNone/>
            </a:pPr>
            <a:r>
              <a:rPr lang="en-US" b="1" dirty="0">
                <a:latin typeface="Times New Roman" panose="02020603050405020304" pitchFamily="18" charset="0"/>
                <a:cs typeface="Times New Roman" panose="02020603050405020304" pitchFamily="18" charset="0"/>
              </a:rPr>
              <a:t>FACT:</a:t>
            </a: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Heavy pot smokers (those who smoke a large to moderate amount daily and/or have smoked daily for an extended period) have lower grades and worse short- term memory. They are also more likely to skip class and drop out of school.</a:t>
            </a:r>
            <a:r>
              <a:rPr lang="en-US" dirty="0">
                <a:latin typeface="Times New Roman" panose="02020603050405020304" pitchFamily="18" charset="0"/>
                <a:cs typeface="Times New Roman" panose="02020603050405020304" pitchFamily="18" charset="0"/>
              </a:rPr>
              <a:t> </a:t>
            </a:r>
            <a:r>
              <a:rPr lang="en-US" u="sng" dirty="0">
                <a:latin typeface="Times New Roman" panose="02020603050405020304" pitchFamily="18" charset="0"/>
                <a:cs typeface="Times New Roman" panose="02020603050405020304" pitchFamily="18" charset="0"/>
              </a:rPr>
              <a:t>WHY SHOULD YOU CARE? </a:t>
            </a:r>
            <a:r>
              <a:rPr lang="en-US" dirty="0">
                <a:latin typeface="Times New Roman" panose="02020603050405020304" pitchFamily="18" charset="0"/>
                <a:cs typeface="Times New Roman" panose="02020603050405020304" pitchFamily="18" charset="0"/>
              </a:rPr>
              <a:t>Even though part of college is having fun and relaxing with friends, its also about learning and preparing for the future. It’s not fun being on academic probation or, worse , flunking out. Cannabis not only interferes with retaining information and short-term memory but can also lower your motivation for school and other things as well. </a:t>
            </a:r>
            <a:r>
              <a:rPr lang="en-US" dirty="0" err="1">
                <a:latin typeface="Times New Roman" panose="02020603050405020304" pitchFamily="18" charset="0"/>
                <a:cs typeface="Times New Roman" panose="02020603050405020304" pitchFamily="18" charset="0"/>
              </a:rPr>
              <a:t>Whats</a:t>
            </a:r>
            <a:r>
              <a:rPr lang="en-US" dirty="0">
                <a:latin typeface="Times New Roman" panose="02020603050405020304" pitchFamily="18" charset="0"/>
                <a:cs typeface="Times New Roman" panose="02020603050405020304" pitchFamily="18" charset="0"/>
              </a:rPr>
              <a:t> more, heavy cannabis use during pre-adolescence and early adolescence can cause long- term problems with thinking and memory</a:t>
            </a:r>
            <a:r>
              <a:rPr lang="en-US" dirty="0"/>
              <a:t>. </a:t>
            </a:r>
          </a:p>
        </p:txBody>
      </p:sp>
      <p:sp>
        <p:nvSpPr>
          <p:cNvPr id="2" name="Title 1">
            <a:extLst>
              <a:ext uri="{FF2B5EF4-FFF2-40B4-BE49-F238E27FC236}">
                <a16:creationId xmlns:a16="http://schemas.microsoft.com/office/drawing/2014/main" id="{CA211CA8-4096-45B7-A4BE-551682560B3C}"/>
              </a:ext>
            </a:extLst>
          </p:cNvPr>
          <p:cNvSpPr>
            <a:spLocks noGrp="1"/>
          </p:cNvSpPr>
          <p:nvPr>
            <p:ph type="title"/>
          </p:nvPr>
        </p:nvSpPr>
        <p:spPr>
          <a:xfrm>
            <a:off x="838200" y="-1325563"/>
            <a:ext cx="10515600" cy="1325563"/>
          </a:xfrm>
        </p:spPr>
        <p:txBody>
          <a:bodyPr vert="horz" lIns="91440" tIns="45720" rIns="91440" bIns="45720" rtlCol="0" anchor="b">
            <a:normAutofit/>
          </a:bodyPr>
          <a:lstStyle/>
          <a:p>
            <a:r>
              <a:rPr lang="en-US" dirty="0"/>
              <a:t>Cannabis: Short-Term Risk</a:t>
            </a:r>
          </a:p>
        </p:txBody>
      </p:sp>
    </p:spTree>
    <p:extLst>
      <p:ext uri="{BB962C8B-B14F-4D97-AF65-F5344CB8AC3E}">
        <p14:creationId xmlns:p14="http://schemas.microsoft.com/office/powerpoint/2010/main" val="2316741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E09E387-74CA-4020-ABC1-F3EB6DAA2C78}"/>
              </a:ext>
            </a:extLst>
          </p:cNvPr>
          <p:cNvSpPr>
            <a:spLocks noGrp="1"/>
          </p:cNvSpPr>
          <p:nvPr>
            <p:ph idx="1"/>
          </p:nvPr>
        </p:nvSpPr>
        <p:spPr>
          <a:xfrm>
            <a:off x="221063" y="361740"/>
            <a:ext cx="11706329" cy="6280219"/>
          </a:xfrm>
        </p:spPr>
        <p:txBody>
          <a:bodyPr>
            <a:normAutofit lnSpcReduction="10000"/>
          </a:bodyPr>
          <a:lstStyle/>
          <a:p>
            <a:pPr marL="0" indent="0">
              <a:buNone/>
            </a:pPr>
            <a:r>
              <a:rPr lang="en-US" u="sng" dirty="0">
                <a:latin typeface="Times New Roman" panose="02020603050405020304" pitchFamily="18" charset="0"/>
                <a:cs typeface="Times New Roman" panose="02020603050405020304" pitchFamily="18" charset="0"/>
              </a:rPr>
              <a:t>Cannabis: Short-Term Risk </a:t>
            </a:r>
          </a:p>
          <a:p>
            <a:pPr marL="0" indent="0">
              <a:buNone/>
            </a:pPr>
            <a:r>
              <a:rPr lang="en-US" b="1" dirty="0">
                <a:latin typeface="Times New Roman" panose="02020603050405020304" pitchFamily="18" charset="0"/>
                <a:cs typeface="Times New Roman" panose="02020603050405020304" pitchFamily="18" charset="0"/>
              </a:rPr>
              <a:t>FACT:</a:t>
            </a: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Cannabis smoking can interfere with solving life’s problems.</a:t>
            </a:r>
          </a:p>
          <a:p>
            <a:pPr marL="0" indent="0">
              <a:buNone/>
            </a:pPr>
            <a:r>
              <a:rPr lang="en-US" u="sng" dirty="0">
                <a:latin typeface="Times New Roman" panose="02020603050405020304" pitchFamily="18" charset="0"/>
                <a:cs typeface="Times New Roman" panose="02020603050405020304" pitchFamily="18" charset="0"/>
              </a:rPr>
              <a:t>WHY SHOULD I CARE? </a:t>
            </a:r>
            <a:r>
              <a:rPr lang="en-US" dirty="0">
                <a:latin typeface="Times New Roman" panose="02020603050405020304" pitchFamily="18" charset="0"/>
                <a:cs typeface="Times New Roman" panose="02020603050405020304" pitchFamily="18" charset="0"/>
              </a:rPr>
              <a:t>Because cannabis can make people feel more relaxed and care-free and less motivated, it may make situations that are not OK feel more tolerable. This may seem desirable in the short term or in situations you can't control, but think about it: if you aren’t doing anything to solve your problems, you may never come up with solutions or other coping tools to deal wit them. One definition of “mental health” is having multiple tools to solve problems. If numbing out with cannabis is your only tool, you may not be doing what's best for your mental well-being.</a:t>
            </a:r>
          </a:p>
          <a:p>
            <a:pPr marL="0" indent="0">
              <a:buNone/>
            </a:pPr>
            <a:r>
              <a:rPr lang="en-US" b="1" dirty="0">
                <a:latin typeface="Times New Roman" panose="02020603050405020304" pitchFamily="18" charset="0"/>
                <a:cs typeface="Times New Roman" panose="02020603050405020304" pitchFamily="18" charset="0"/>
              </a:rPr>
              <a:t>FACT: Smoking cannabis can make you eat more</a:t>
            </a:r>
          </a:p>
          <a:p>
            <a:pPr marL="0" indent="0">
              <a:buNone/>
            </a:pPr>
            <a:r>
              <a:rPr lang="en-US" u="sng" dirty="0">
                <a:latin typeface="Times New Roman" panose="02020603050405020304" pitchFamily="18" charset="0"/>
                <a:cs typeface="Times New Roman" panose="02020603050405020304" pitchFamily="18" charset="0"/>
              </a:rPr>
              <a:t>WHY SHOULD I CARE? </a:t>
            </a:r>
            <a:r>
              <a:rPr lang="en-US" dirty="0">
                <a:latin typeface="Times New Roman" panose="02020603050405020304" pitchFamily="18" charset="0"/>
                <a:cs typeface="Times New Roman" panose="02020603050405020304" pitchFamily="18" charset="0"/>
              </a:rPr>
              <a:t>Maybe this is not a problem for you, especially if you normally have a low appetite due to health issues. However, if you are concerned about gaining weight, cannabis can increase your appetite and decrease your ability to resist eating high-calorie snacks (“the munchies”). </a:t>
            </a:r>
          </a:p>
        </p:txBody>
      </p:sp>
      <p:sp>
        <p:nvSpPr>
          <p:cNvPr id="2" name="Title 1">
            <a:extLst>
              <a:ext uri="{FF2B5EF4-FFF2-40B4-BE49-F238E27FC236}">
                <a16:creationId xmlns:a16="http://schemas.microsoft.com/office/drawing/2014/main" id="{D10BFE44-3A03-4BB9-BA25-107196FDC8FD}"/>
              </a:ext>
            </a:extLst>
          </p:cNvPr>
          <p:cNvSpPr>
            <a:spLocks noGrp="1"/>
          </p:cNvSpPr>
          <p:nvPr>
            <p:ph type="title"/>
          </p:nvPr>
        </p:nvSpPr>
        <p:spPr>
          <a:xfrm>
            <a:off x="838200" y="-1325563"/>
            <a:ext cx="10515600" cy="1325563"/>
          </a:xfrm>
        </p:spPr>
        <p:txBody>
          <a:bodyPr vert="horz" lIns="91440" tIns="45720" rIns="91440" bIns="45720" rtlCol="0" anchor="b">
            <a:normAutofit/>
          </a:bodyPr>
          <a:lstStyle/>
          <a:p>
            <a:r>
              <a:rPr lang="en-US" dirty="0"/>
              <a:t>Cannabis: Short-Term Risk</a:t>
            </a:r>
          </a:p>
        </p:txBody>
      </p:sp>
    </p:spTree>
    <p:extLst>
      <p:ext uri="{BB962C8B-B14F-4D97-AF65-F5344CB8AC3E}">
        <p14:creationId xmlns:p14="http://schemas.microsoft.com/office/powerpoint/2010/main" val="7904437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E09E387-74CA-4020-ABC1-F3EB6DAA2C78}"/>
              </a:ext>
            </a:extLst>
          </p:cNvPr>
          <p:cNvSpPr>
            <a:spLocks noGrp="1"/>
          </p:cNvSpPr>
          <p:nvPr>
            <p:ph idx="1"/>
          </p:nvPr>
        </p:nvSpPr>
        <p:spPr>
          <a:xfrm>
            <a:off x="221063" y="361740"/>
            <a:ext cx="11706329" cy="6280219"/>
          </a:xfrm>
        </p:spPr>
        <p:txBody>
          <a:bodyPr>
            <a:normAutofit/>
          </a:bodyPr>
          <a:lstStyle/>
          <a:p>
            <a:pPr marL="0" indent="0">
              <a:buNone/>
            </a:pPr>
            <a:r>
              <a:rPr lang="en-US" u="sng" dirty="0">
                <a:latin typeface="Times New Roman" panose="02020603050405020304" pitchFamily="18" charset="0"/>
                <a:cs typeface="Times New Roman" panose="02020603050405020304" pitchFamily="18" charset="0"/>
              </a:rPr>
              <a:t>Cannabis: Short-Term Risk </a:t>
            </a:r>
          </a:p>
          <a:p>
            <a:pPr marL="0" indent="0">
              <a:buNone/>
            </a:pPr>
            <a:r>
              <a:rPr lang="en-US" b="1" dirty="0">
                <a:latin typeface="Times New Roman" panose="02020603050405020304" pitchFamily="18" charset="0"/>
                <a:cs typeface="Times New Roman" panose="02020603050405020304" pitchFamily="18" charset="0"/>
              </a:rPr>
              <a:t>FACT:</a:t>
            </a: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Smoking cannabis impairs your ability to drive.</a:t>
            </a:r>
          </a:p>
          <a:p>
            <a:pPr marL="0" indent="0">
              <a:buNone/>
            </a:pPr>
            <a:r>
              <a:rPr lang="en-US" u="sng" dirty="0">
                <a:latin typeface="Times New Roman" panose="02020603050405020304" pitchFamily="18" charset="0"/>
                <a:cs typeface="Times New Roman" panose="02020603050405020304" pitchFamily="18" charset="0"/>
              </a:rPr>
              <a:t>WHY SHOULD I CARE? </a:t>
            </a:r>
            <a:r>
              <a:rPr lang="en-US" dirty="0">
                <a:latin typeface="Times New Roman" panose="02020603050405020304" pitchFamily="18" charset="0"/>
                <a:cs typeface="Times New Roman" panose="02020603050405020304" pitchFamily="18" charset="0"/>
              </a:rPr>
              <a:t>If your smoking cannabis and driving or riding with a driver who has been smoking, you could get in legal trouble, crash your car, get hurt or killed or hurt or kill someone else. It’s a myth that cannabis does not impair driving ability. Some </a:t>
            </a:r>
            <a:r>
              <a:rPr lang="en-US" dirty="0" err="1">
                <a:latin typeface="Times New Roman" panose="02020603050405020304" pitchFamily="18" charset="0"/>
                <a:cs typeface="Times New Roman" panose="02020603050405020304" pitchFamily="18" charset="0"/>
              </a:rPr>
              <a:t>popele</a:t>
            </a:r>
            <a:r>
              <a:rPr lang="en-US" dirty="0">
                <a:latin typeface="Times New Roman" panose="02020603050405020304" pitchFamily="18" charset="0"/>
                <a:cs typeface="Times New Roman" panose="02020603050405020304" pitchFamily="18" charset="0"/>
              </a:rPr>
              <a:t> even believe they drive better after smoking cannabis, but studies show this is not true. (Watch this video to see first-hand)</a:t>
            </a:r>
          </a:p>
        </p:txBody>
      </p:sp>
      <p:sp>
        <p:nvSpPr>
          <p:cNvPr id="2" name="Title 1">
            <a:extLst>
              <a:ext uri="{FF2B5EF4-FFF2-40B4-BE49-F238E27FC236}">
                <a16:creationId xmlns:a16="http://schemas.microsoft.com/office/drawing/2014/main" id="{009B57D0-2379-4FDF-BA3E-385D7FFDF1D2}"/>
              </a:ext>
            </a:extLst>
          </p:cNvPr>
          <p:cNvSpPr>
            <a:spLocks noGrp="1"/>
          </p:cNvSpPr>
          <p:nvPr>
            <p:ph type="title"/>
          </p:nvPr>
        </p:nvSpPr>
        <p:spPr>
          <a:xfrm>
            <a:off x="838200" y="-1325563"/>
            <a:ext cx="10515600" cy="1325563"/>
          </a:xfrm>
        </p:spPr>
        <p:txBody>
          <a:bodyPr vert="horz" lIns="91440" tIns="45720" rIns="91440" bIns="45720" rtlCol="0" anchor="b">
            <a:normAutofit/>
          </a:bodyPr>
          <a:lstStyle/>
          <a:p>
            <a:r>
              <a:rPr lang="en-US" dirty="0"/>
              <a:t>Cannabis: Short-Term Risk</a:t>
            </a:r>
          </a:p>
        </p:txBody>
      </p:sp>
    </p:spTree>
    <p:extLst>
      <p:ext uri="{BB962C8B-B14F-4D97-AF65-F5344CB8AC3E}">
        <p14:creationId xmlns:p14="http://schemas.microsoft.com/office/powerpoint/2010/main" val="22607492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A6321C-6922-4EDF-9566-54A706D78320}"/>
              </a:ext>
            </a:extLst>
          </p:cNvPr>
          <p:cNvSpPr>
            <a:spLocks noGrp="1"/>
          </p:cNvSpPr>
          <p:nvPr>
            <p:ph type="title"/>
          </p:nvPr>
        </p:nvSpPr>
        <p:spPr/>
        <p:txBody>
          <a:bodyPr/>
          <a:lstStyle/>
          <a:p>
            <a:pPr algn="ctr"/>
            <a:r>
              <a:rPr lang="en-US" b="1" dirty="0">
                <a:solidFill>
                  <a:schemeClr val="bg1"/>
                </a:solidFill>
                <a:latin typeface="Times New Roman" panose="02020603050405020304" pitchFamily="18" charset="0"/>
                <a:cs typeface="Times New Roman" panose="02020603050405020304" pitchFamily="18" charset="0"/>
              </a:rPr>
              <a:t>“</a:t>
            </a:r>
            <a:r>
              <a:rPr lang="en-US" b="1" dirty="0" err="1">
                <a:solidFill>
                  <a:schemeClr val="bg1"/>
                </a:solidFill>
                <a:latin typeface="Times New Roman" panose="02020603050405020304" pitchFamily="18" charset="0"/>
                <a:cs typeface="Times New Roman" panose="02020603050405020304" pitchFamily="18" charset="0"/>
              </a:rPr>
              <a:t>DWHigh</a:t>
            </a:r>
            <a:r>
              <a:rPr lang="en-US" b="1" dirty="0">
                <a:solidFill>
                  <a:schemeClr val="bg1"/>
                </a:solidFill>
                <a:latin typeface="Times New Roman" panose="02020603050405020304" pitchFamily="18" charset="0"/>
                <a:cs typeface="Times New Roman" panose="02020603050405020304" pitchFamily="18" charset="0"/>
              </a:rPr>
              <a:t>”– Does cannabis make you a dangerous driver?</a:t>
            </a:r>
          </a:p>
        </p:txBody>
      </p:sp>
      <p:pic>
        <p:nvPicPr>
          <p:cNvPr id="4" name="Online Media 3" title="&quot;DWHigh: Marijuana and Driving&quot; (Full Story)">
            <a:hlinkClick r:id="" action="ppaction://media"/>
            <a:extLst>
              <a:ext uri="{FF2B5EF4-FFF2-40B4-BE49-F238E27FC236}">
                <a16:creationId xmlns:a16="http://schemas.microsoft.com/office/drawing/2014/main" id="{077CE41C-550E-46D0-88B9-A6D887DA0BA8}"/>
              </a:ext>
            </a:extLst>
          </p:cNvPr>
          <p:cNvPicPr>
            <a:picLocks noGrp="1" noRot="1" noChangeAspect="1"/>
          </p:cNvPicPr>
          <p:nvPr>
            <p:ph idx="1"/>
            <a:videoFile r:link="rId1"/>
          </p:nvPr>
        </p:nvPicPr>
        <p:blipFill>
          <a:blip r:embed="rId4"/>
          <a:stretch>
            <a:fillRect/>
          </a:stretch>
        </p:blipFill>
        <p:spPr>
          <a:xfrm>
            <a:off x="2228850" y="1825625"/>
            <a:ext cx="7735888" cy="4351338"/>
          </a:xfrm>
          <a:prstGeom prst="rect">
            <a:avLst/>
          </a:prstGeom>
        </p:spPr>
      </p:pic>
    </p:spTree>
    <p:extLst>
      <p:ext uri="{BB962C8B-B14F-4D97-AF65-F5344CB8AC3E}">
        <p14:creationId xmlns:p14="http://schemas.microsoft.com/office/powerpoint/2010/main" val="27321174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E09E387-74CA-4020-ABC1-F3EB6DAA2C78}"/>
              </a:ext>
            </a:extLst>
          </p:cNvPr>
          <p:cNvSpPr>
            <a:spLocks noGrp="1"/>
          </p:cNvSpPr>
          <p:nvPr>
            <p:ph idx="1"/>
          </p:nvPr>
        </p:nvSpPr>
        <p:spPr>
          <a:xfrm>
            <a:off x="221063" y="361740"/>
            <a:ext cx="11706329" cy="6280219"/>
          </a:xfrm>
        </p:spPr>
        <p:txBody>
          <a:bodyPr>
            <a:normAutofit fontScale="92500" lnSpcReduction="20000"/>
          </a:bodyPr>
          <a:lstStyle/>
          <a:p>
            <a:pPr marL="0" indent="0">
              <a:buNone/>
            </a:pPr>
            <a:r>
              <a:rPr lang="en-US" b="1" dirty="0">
                <a:latin typeface="Times New Roman" panose="02020603050405020304" pitchFamily="18" charset="0"/>
                <a:cs typeface="Times New Roman" panose="02020603050405020304" pitchFamily="18" charset="0"/>
              </a:rPr>
              <a:t>ABUSE </a:t>
            </a:r>
            <a:r>
              <a:rPr lang="en-US" dirty="0">
                <a:latin typeface="Times New Roman" panose="02020603050405020304" pitchFamily="18" charset="0"/>
                <a:cs typeface="Times New Roman" panose="02020603050405020304" pitchFamily="18" charset="0"/>
              </a:rPr>
              <a:t>(Cannabis abuse occurs when you use it in ways that cause negative consequences)</a:t>
            </a:r>
          </a:p>
          <a:p>
            <a:pPr marL="0" indent="0">
              <a:buNone/>
            </a:pPr>
            <a:endParaRPr lang="en-US" dirty="0">
              <a:latin typeface="Times New Roman" panose="02020603050405020304" pitchFamily="18" charset="0"/>
              <a:cs typeface="Times New Roman" panose="02020603050405020304" pitchFamily="18" charset="0"/>
            </a:endParaRPr>
          </a:p>
          <a:p>
            <a:r>
              <a:rPr lang="en-US" sz="2200" dirty="0">
                <a:latin typeface="Times New Roman" panose="02020603050405020304" pitchFamily="18" charset="0"/>
                <a:cs typeface="Times New Roman" panose="02020603050405020304" pitchFamily="18" charset="0"/>
              </a:rPr>
              <a:t>You usually smoke to get very high.</a:t>
            </a:r>
          </a:p>
          <a:p>
            <a:r>
              <a:rPr lang="en-US" sz="2200" dirty="0">
                <a:latin typeface="Times New Roman" panose="02020603050405020304" pitchFamily="18" charset="0"/>
                <a:cs typeface="Times New Roman" panose="02020603050405020304" pitchFamily="18" charset="0"/>
              </a:rPr>
              <a:t>You have a hard time stopping after smoking a small amount.</a:t>
            </a:r>
          </a:p>
          <a:p>
            <a:r>
              <a:rPr lang="en-US" sz="2200" dirty="0">
                <a:latin typeface="Times New Roman" panose="02020603050405020304" pitchFamily="18" charset="0"/>
                <a:cs typeface="Times New Roman" panose="02020603050405020304" pitchFamily="18" charset="0"/>
              </a:rPr>
              <a:t>You have had negative consequences from smoking (e.g., legal issues, health issues, unwanted sex, relationship problems, missing class or work, doing poorly in school) but continue smoking in the same ways that have been causing the problems.</a:t>
            </a:r>
          </a:p>
          <a:p>
            <a:r>
              <a:rPr lang="en-US" sz="2200" dirty="0">
                <a:latin typeface="Times New Roman" panose="02020603050405020304" pitchFamily="18" charset="0"/>
                <a:cs typeface="Times New Roman" panose="02020603050405020304" pitchFamily="18" charset="0"/>
              </a:rPr>
              <a:t>You have trouble remembering what you did while smoking.</a:t>
            </a:r>
          </a:p>
          <a:p>
            <a:r>
              <a:rPr lang="en-US" sz="2200" dirty="0">
                <a:latin typeface="Times New Roman" panose="02020603050405020304" pitchFamily="18" charset="0"/>
                <a:cs typeface="Times New Roman" panose="02020603050405020304" pitchFamily="18" charset="0"/>
              </a:rPr>
              <a:t>You feel guilty about your smoking or regretful about things you have done because of smoking.</a:t>
            </a:r>
          </a:p>
          <a:p>
            <a:r>
              <a:rPr lang="en-US" sz="2200" dirty="0">
                <a:latin typeface="Times New Roman" panose="02020603050405020304" pitchFamily="18" charset="0"/>
                <a:cs typeface="Times New Roman" panose="02020603050405020304" pitchFamily="18" charset="0"/>
              </a:rPr>
              <a:t>Others have expressed concern or annoyance about your smoking.</a:t>
            </a:r>
          </a:p>
          <a:p>
            <a:r>
              <a:rPr lang="en-US" sz="2200" dirty="0">
                <a:latin typeface="Times New Roman" panose="02020603050405020304" pitchFamily="18" charset="0"/>
                <a:cs typeface="Times New Roman" panose="02020603050405020304" pitchFamily="18" charset="0"/>
              </a:rPr>
              <a:t>You often smoke alone or “sneak” cannabis.</a:t>
            </a:r>
          </a:p>
          <a:p>
            <a:r>
              <a:rPr lang="en-US" sz="2200" dirty="0">
                <a:latin typeface="Times New Roman" panose="02020603050405020304" pitchFamily="18" charset="0"/>
                <a:cs typeface="Times New Roman" panose="02020603050405020304" pitchFamily="18" charset="0"/>
              </a:rPr>
              <a:t>You smoke cannabis when its not smart or safe(e.g., before an exam, before driving).</a:t>
            </a:r>
          </a:p>
          <a:p>
            <a:r>
              <a:rPr lang="en-US" sz="2200" dirty="0">
                <a:latin typeface="Times New Roman" panose="02020603050405020304" pitchFamily="18" charset="0"/>
                <a:cs typeface="Times New Roman" panose="02020603050405020304" pitchFamily="18" charset="0"/>
              </a:rPr>
              <a:t>You sometimes stay high for several days in a row or smoke first thing in the morning.</a:t>
            </a:r>
          </a:p>
          <a:p>
            <a:r>
              <a:rPr lang="en-US" sz="2200" dirty="0">
                <a:latin typeface="Times New Roman" panose="02020603050405020304" pitchFamily="18" charset="0"/>
                <a:cs typeface="Times New Roman" panose="02020603050405020304" pitchFamily="18" charset="0"/>
              </a:rPr>
              <a:t>You need to smoke to fall asleep or relax and don’t have any healthier tools(e.g., relaxation exercises, physical activity) for these purposes.</a:t>
            </a:r>
          </a:p>
          <a:p>
            <a:endParaRPr lang="en-US" sz="2200" dirty="0">
              <a:latin typeface="Times New Roman" panose="02020603050405020304" pitchFamily="18" charset="0"/>
              <a:cs typeface="Times New Roman" panose="02020603050405020304" pitchFamily="18" charset="0"/>
            </a:endParaRPr>
          </a:p>
          <a:p>
            <a:pPr marL="0" indent="0">
              <a:buNone/>
            </a:pPr>
            <a:r>
              <a:rPr lang="en-US" sz="2600" dirty="0">
                <a:latin typeface="Times New Roman" panose="02020603050405020304" pitchFamily="18" charset="0"/>
                <a:cs typeface="Times New Roman" panose="02020603050405020304" pitchFamily="18" charset="0"/>
              </a:rPr>
              <a:t>If more than few of these apply to you, you may have a problem with cannabis. You might want to consider talking to a trusted friend or relative or a counselor to get help. </a:t>
            </a:r>
          </a:p>
        </p:txBody>
      </p:sp>
      <p:sp>
        <p:nvSpPr>
          <p:cNvPr id="2" name="Title 1">
            <a:extLst>
              <a:ext uri="{FF2B5EF4-FFF2-40B4-BE49-F238E27FC236}">
                <a16:creationId xmlns:a16="http://schemas.microsoft.com/office/drawing/2014/main" id="{B38121B9-3E7A-4248-AEE6-358DFB53E48C}"/>
              </a:ext>
            </a:extLst>
          </p:cNvPr>
          <p:cNvSpPr>
            <a:spLocks noGrp="1"/>
          </p:cNvSpPr>
          <p:nvPr>
            <p:ph type="title"/>
          </p:nvPr>
        </p:nvSpPr>
        <p:spPr>
          <a:xfrm>
            <a:off x="838200" y="-1325563"/>
            <a:ext cx="10515600" cy="1325563"/>
          </a:xfrm>
        </p:spPr>
        <p:txBody>
          <a:bodyPr vert="horz" lIns="91440" tIns="45720" rIns="91440" bIns="45720" rtlCol="0" anchor="b">
            <a:normAutofit/>
          </a:bodyPr>
          <a:lstStyle/>
          <a:p>
            <a:r>
              <a:rPr lang="en-US" dirty="0"/>
              <a:t>Cannabis ABUSE</a:t>
            </a:r>
          </a:p>
        </p:txBody>
      </p:sp>
    </p:spTree>
    <p:extLst>
      <p:ext uri="{BB962C8B-B14F-4D97-AF65-F5344CB8AC3E}">
        <p14:creationId xmlns:p14="http://schemas.microsoft.com/office/powerpoint/2010/main" val="8960047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E09E387-74CA-4020-ABC1-F3EB6DAA2C78}"/>
              </a:ext>
            </a:extLst>
          </p:cNvPr>
          <p:cNvSpPr>
            <a:spLocks noGrp="1"/>
          </p:cNvSpPr>
          <p:nvPr>
            <p:ph idx="1"/>
          </p:nvPr>
        </p:nvSpPr>
        <p:spPr>
          <a:xfrm>
            <a:off x="221063" y="361740"/>
            <a:ext cx="11706329" cy="6280219"/>
          </a:xfrm>
        </p:spPr>
        <p:txBody>
          <a:bodyPr>
            <a:normAutofit fontScale="85000" lnSpcReduction="10000"/>
          </a:bodyPr>
          <a:lstStyle/>
          <a:p>
            <a:pPr marL="0" indent="0">
              <a:buNone/>
            </a:pPr>
            <a:r>
              <a:rPr lang="en-US" sz="2600" b="1" dirty="0">
                <a:latin typeface="Times New Roman" panose="02020603050405020304" pitchFamily="18" charset="0"/>
                <a:cs typeface="Times New Roman" panose="02020603050405020304" pitchFamily="18" charset="0"/>
              </a:rPr>
              <a:t>Addiction</a:t>
            </a:r>
          </a:p>
          <a:p>
            <a:pPr marL="0" indent="0">
              <a:buNone/>
            </a:pPr>
            <a:r>
              <a:rPr lang="en-US" sz="1600" dirty="0">
                <a:latin typeface="Times New Roman" panose="02020603050405020304" pitchFamily="18" charset="0"/>
                <a:cs typeface="Times New Roman" panose="02020603050405020304" pitchFamily="18" charset="0"/>
              </a:rPr>
              <a:t>Many people do not believe that cannabis can be physically addictive. However, it can be for some people, and others may develop a psychological “addiction”. Physical addiction is more likely in heavy cannabis users (defined as those who smoke every day and/or smoke large quantities over an amount of time). How do you know of you are addicted?</a:t>
            </a:r>
          </a:p>
          <a:p>
            <a:pPr marL="0" indent="0">
              <a:buNone/>
            </a:pPr>
            <a:endParaRPr lang="en-US" sz="1600" dirty="0">
              <a:latin typeface="Times New Roman" panose="02020603050405020304" pitchFamily="18" charset="0"/>
              <a:cs typeface="Times New Roman" panose="02020603050405020304" pitchFamily="18" charset="0"/>
            </a:endParaRPr>
          </a:p>
          <a:p>
            <a:pPr marL="0" indent="0">
              <a:buNone/>
            </a:pPr>
            <a:r>
              <a:rPr lang="en-US" sz="1600" u="sng" dirty="0">
                <a:latin typeface="Times New Roman" panose="02020603050405020304" pitchFamily="18" charset="0"/>
                <a:cs typeface="Times New Roman" panose="02020603050405020304" pitchFamily="18" charset="0"/>
              </a:rPr>
              <a:t>PHYSICAL</a:t>
            </a:r>
            <a:r>
              <a:rPr lang="en-US" sz="1600" dirty="0">
                <a:latin typeface="Times New Roman" panose="02020603050405020304" pitchFamily="18" charset="0"/>
                <a:cs typeface="Times New Roman" panose="02020603050405020304" pitchFamily="18" charset="0"/>
              </a:rPr>
              <a:t> cannabis addiction occurs when you have developed a higher tolerance AND when you have withdrawal symptoms after stopping smoking.</a:t>
            </a:r>
          </a:p>
          <a:p>
            <a:r>
              <a:rPr lang="en-US" sz="1600" dirty="0">
                <a:latin typeface="Times New Roman" panose="02020603050405020304" pitchFamily="18" charset="0"/>
                <a:cs typeface="Times New Roman" panose="02020603050405020304" pitchFamily="18" charset="0"/>
              </a:rPr>
              <a:t>You need to smoke more to get the same effects you used to get from smoking less(e.g., it takes more cannabis for you to feel high, you can “handle” more cannabis than before)</a:t>
            </a:r>
          </a:p>
          <a:p>
            <a:r>
              <a:rPr lang="en-US" sz="1600" dirty="0">
                <a:latin typeface="Times New Roman" panose="02020603050405020304" pitchFamily="18" charset="0"/>
                <a:cs typeface="Times New Roman" panose="02020603050405020304" pitchFamily="18" charset="0"/>
              </a:rPr>
              <a:t>Wen you stop smoking you experience strong cravings for cannabis, disturbed sleep, depression, aggression, strong irritability, nausea, decreased appetite and sweating.</a:t>
            </a:r>
          </a:p>
          <a:p>
            <a:endParaRPr lang="en-US" sz="1600" dirty="0">
              <a:latin typeface="Times New Roman" panose="02020603050405020304" pitchFamily="18" charset="0"/>
              <a:cs typeface="Times New Roman" panose="02020603050405020304" pitchFamily="18" charset="0"/>
            </a:endParaRPr>
          </a:p>
          <a:p>
            <a:pPr marL="0" indent="0">
              <a:buNone/>
            </a:pPr>
            <a:r>
              <a:rPr lang="en-US" sz="1600" u="sng" dirty="0">
                <a:latin typeface="Times New Roman" panose="02020603050405020304" pitchFamily="18" charset="0"/>
                <a:cs typeface="Times New Roman" panose="02020603050405020304" pitchFamily="18" charset="0"/>
              </a:rPr>
              <a:t>PSYCHOLOGICAL</a:t>
            </a:r>
            <a:r>
              <a:rPr lang="en-US" sz="1600" dirty="0">
                <a:latin typeface="Times New Roman" panose="02020603050405020304" pitchFamily="18" charset="0"/>
                <a:cs typeface="Times New Roman" panose="02020603050405020304" pitchFamily="18" charset="0"/>
              </a:rPr>
              <a:t> cannabis addiction occurs when you believe you cannot function without cannabis and you structure your life around cannabis use to the detriment of other areas in your life.</a:t>
            </a:r>
          </a:p>
          <a:p>
            <a:r>
              <a:rPr lang="en-US" sz="1600" dirty="0">
                <a:latin typeface="Times New Roman" panose="02020603050405020304" pitchFamily="18" charset="0"/>
                <a:cs typeface="Times New Roman" panose="02020603050405020304" pitchFamily="18" charset="0"/>
              </a:rPr>
              <a:t>You avoid social situations where you know you won’t be able to smoke cannabis</a:t>
            </a:r>
          </a:p>
          <a:p>
            <a:r>
              <a:rPr lang="en-US" sz="1600" dirty="0">
                <a:latin typeface="Times New Roman" panose="02020603050405020304" pitchFamily="18" charset="0"/>
                <a:cs typeface="Times New Roman" panose="02020603050405020304" pitchFamily="18" charset="0"/>
              </a:rPr>
              <a:t>You avoid people who don’t smoke cannabis and/or disapprove of your smoking.</a:t>
            </a:r>
          </a:p>
          <a:p>
            <a:r>
              <a:rPr lang="en-US" sz="1600" dirty="0">
                <a:latin typeface="Times New Roman" panose="02020603050405020304" pitchFamily="18" charset="0"/>
                <a:cs typeface="Times New Roman" panose="02020603050405020304" pitchFamily="18" charset="0"/>
              </a:rPr>
              <a:t>You can’t relax or sleep without smoking cannabis.</a:t>
            </a:r>
          </a:p>
          <a:p>
            <a:r>
              <a:rPr lang="en-US" sz="1600" dirty="0">
                <a:latin typeface="Times New Roman" panose="02020603050405020304" pitchFamily="18" charset="0"/>
                <a:cs typeface="Times New Roman" panose="02020603050405020304" pitchFamily="18" charset="0"/>
              </a:rPr>
              <a:t>You feel bored if you aren’t high and thus avoid any “down” time without smoking.</a:t>
            </a:r>
          </a:p>
          <a:p>
            <a:r>
              <a:rPr lang="en-US" sz="1600" dirty="0">
                <a:latin typeface="Times New Roman" panose="02020603050405020304" pitchFamily="18" charset="0"/>
                <a:cs typeface="Times New Roman" panose="02020603050405020304" pitchFamily="18" charset="0"/>
              </a:rPr>
              <a:t>You spend a lot of your time smoking cannabis, planning your schedule so you can smoke and obtain cannabis.</a:t>
            </a:r>
          </a:p>
          <a:p>
            <a:r>
              <a:rPr lang="en-US" sz="1600" dirty="0">
                <a:latin typeface="Times New Roman" panose="02020603050405020304" pitchFamily="18" charset="0"/>
                <a:cs typeface="Times New Roman" panose="02020603050405020304" pitchFamily="18" charset="0"/>
              </a:rPr>
              <a:t>You are ignoring negative consequences caused by your cannabis smoking and continuing to smoke in the same way you have been to cause the problems.</a:t>
            </a:r>
          </a:p>
          <a:p>
            <a:r>
              <a:rPr lang="en-US" sz="1600" dirty="0">
                <a:latin typeface="Times New Roman" panose="02020603050405020304" pitchFamily="18" charset="0"/>
                <a:cs typeface="Times New Roman" panose="02020603050405020304" pitchFamily="18" charset="0"/>
              </a:rPr>
              <a:t>You use cannabis in inappropriate situations (e.g., before class, before an important meeting), even though you know you shouldn’t.</a:t>
            </a:r>
          </a:p>
          <a:p>
            <a:r>
              <a:rPr lang="en-US" sz="1600" dirty="0">
                <a:latin typeface="Times New Roman" panose="02020603050405020304" pitchFamily="18" charset="0"/>
                <a:cs typeface="Times New Roman" panose="02020603050405020304" pitchFamily="18" charset="0"/>
              </a:rPr>
              <a:t>You have tried to quit or cut back on smoking cannabis but have been unsuccessful in doing so.</a:t>
            </a:r>
          </a:p>
          <a:p>
            <a:pPr marL="0" indent="0">
              <a:buNone/>
            </a:pPr>
            <a:endParaRPr lang="en-US" sz="1700" dirty="0">
              <a:latin typeface="Times New Roman" panose="02020603050405020304" pitchFamily="18" charset="0"/>
              <a:cs typeface="Times New Roman" panose="02020603050405020304" pitchFamily="18" charset="0"/>
            </a:endParaRPr>
          </a:p>
          <a:p>
            <a:pPr marL="0" indent="0">
              <a:buNone/>
            </a:pPr>
            <a:r>
              <a:rPr lang="en-US" sz="1700" dirty="0">
                <a:latin typeface="Times New Roman" panose="02020603050405020304" pitchFamily="18" charset="0"/>
                <a:cs typeface="Times New Roman" panose="02020603050405020304" pitchFamily="18" charset="0"/>
              </a:rPr>
              <a:t>If you have more than a couple of the symptoms of cannabis addiction, you should consider speaking to a doctor or counselor to get help.</a:t>
            </a:r>
          </a:p>
          <a:p>
            <a:endParaRPr lang="en-US" sz="1600" dirty="0">
              <a:latin typeface="Times New Roman" panose="02020603050405020304" pitchFamily="18" charset="0"/>
              <a:cs typeface="Times New Roman" panose="02020603050405020304" pitchFamily="18" charset="0"/>
            </a:endParaRPr>
          </a:p>
        </p:txBody>
      </p:sp>
      <p:sp>
        <p:nvSpPr>
          <p:cNvPr id="2" name="Title 1">
            <a:extLst>
              <a:ext uri="{FF2B5EF4-FFF2-40B4-BE49-F238E27FC236}">
                <a16:creationId xmlns:a16="http://schemas.microsoft.com/office/drawing/2014/main" id="{A303DB15-C6D3-4B11-9A07-A5988568D1B1}"/>
              </a:ext>
            </a:extLst>
          </p:cNvPr>
          <p:cNvSpPr>
            <a:spLocks noGrp="1"/>
          </p:cNvSpPr>
          <p:nvPr>
            <p:ph type="title"/>
          </p:nvPr>
        </p:nvSpPr>
        <p:spPr>
          <a:xfrm>
            <a:off x="838200" y="-1325563"/>
            <a:ext cx="10515600" cy="1325563"/>
          </a:xfrm>
        </p:spPr>
        <p:txBody>
          <a:bodyPr vert="horz" lIns="91440" tIns="45720" rIns="91440" bIns="45720" rtlCol="0" anchor="b">
            <a:normAutofit/>
          </a:bodyPr>
          <a:lstStyle/>
          <a:p>
            <a:r>
              <a:rPr lang="en-US" dirty="0"/>
              <a:t>Cannabis ADDICTION</a:t>
            </a:r>
          </a:p>
        </p:txBody>
      </p:sp>
    </p:spTree>
    <p:extLst>
      <p:ext uri="{BB962C8B-B14F-4D97-AF65-F5344CB8AC3E}">
        <p14:creationId xmlns:p14="http://schemas.microsoft.com/office/powerpoint/2010/main" val="7294483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188</TotalTime>
  <Words>4193</Words>
  <Application>Microsoft Office PowerPoint</Application>
  <PresentationFormat>Widescreen</PresentationFormat>
  <Paragraphs>630</Paragraphs>
  <Slides>12</Slides>
  <Notes>1</Notes>
  <HiddenSlides>0</HiddenSlides>
  <MMClips>1</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Times New Roman</vt:lpstr>
      <vt:lpstr>Office Theme</vt:lpstr>
      <vt:lpstr>Party Safe: Know Your Drugs and Alcohol</vt:lpstr>
      <vt:lpstr> Cannabis (a.k.a. Marijuana, Weed) </vt:lpstr>
      <vt:lpstr>Do You Have a Problem with Cannabis </vt:lpstr>
      <vt:lpstr>Cannabis: Short-Term Risk</vt:lpstr>
      <vt:lpstr>Cannabis: Short-Term Risk</vt:lpstr>
      <vt:lpstr>Cannabis: Short-Term Risk</vt:lpstr>
      <vt:lpstr>“DWHigh”– Does cannabis make you a dangerous driver?</vt:lpstr>
      <vt:lpstr>Cannabis ABUSE</vt:lpstr>
      <vt:lpstr>Cannabis ADDICTION</vt:lpstr>
      <vt:lpstr>Be Smart: Reduce Your Risk</vt:lpstr>
      <vt:lpstr>Cannabis as Medicine: Does It Really Work?</vt:lpstr>
      <vt:lpstr>Want to Learn More? Here is Some Suggested Reading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Party Safe: Know Your Drugs and Alcohol</dc:title>
  <dc:creator>Mathew Hernandez</dc:creator>
  <cp:lastModifiedBy>Jennifer Sanford</cp:lastModifiedBy>
  <cp:revision>22</cp:revision>
  <dcterms:created xsi:type="dcterms:W3CDTF">2020-04-28T23:33:16Z</dcterms:created>
  <dcterms:modified xsi:type="dcterms:W3CDTF">2020-07-08T20:44:51Z</dcterms:modified>
</cp:coreProperties>
</file>