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6" r:id="rId1"/>
  </p:sldMasterIdLst>
  <p:sldIdLst>
    <p:sldId id="256" r:id="rId2"/>
    <p:sldId id="257" r:id="rId3"/>
    <p:sldId id="258" r:id="rId4"/>
    <p:sldId id="259" r:id="rId5"/>
    <p:sldId id="271" r:id="rId6"/>
    <p:sldId id="261" r:id="rId7"/>
    <p:sldId id="262" r:id="rId8"/>
    <p:sldId id="263" r:id="rId9"/>
    <p:sldId id="264" r:id="rId10"/>
    <p:sldId id="265" r:id="rId11"/>
    <p:sldId id="266" r:id="rId12"/>
    <p:sldId id="267" r:id="rId13"/>
    <p:sldId id="268" r:id="rId14"/>
    <p:sldId id="269" r:id="rId15"/>
    <p:sldId id="272" r:id="rId16"/>
    <p:sldId id="273" r:id="rId17"/>
    <p:sldId id="274" r:id="rId18"/>
    <p:sldId id="275" r:id="rId19"/>
    <p:sldId id="276" r:id="rId20"/>
    <p:sldId id="27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59" autoAdjust="0"/>
    <p:restoredTop sz="86478" autoAdjust="0"/>
  </p:normalViewPr>
  <p:slideViewPr>
    <p:cSldViewPr snapToGrid="0">
      <p:cViewPr varScale="1">
        <p:scale>
          <a:sx n="74" d="100"/>
          <a:sy n="74" d="100"/>
        </p:scale>
        <p:origin x="88" y="145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2E1FB00-F4B0-41BD-9B3D-FB95FC11FF89}" type="datetimeFigureOut">
              <a:rPr lang="en-US" smtClean="0"/>
              <a:t>7/8/2020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35F39715-CE68-4A05-8341-75FEBC793AC2}"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28745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E1FB00-F4B0-41BD-9B3D-FB95FC11FF89}" type="datetimeFigureOut">
              <a:rPr lang="en-US" smtClean="0"/>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F39715-CE68-4A05-8341-75FEBC793AC2}"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11970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E1FB00-F4B0-41BD-9B3D-FB95FC11FF89}" type="datetimeFigureOut">
              <a:rPr lang="en-US" smtClean="0"/>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F39715-CE68-4A05-8341-75FEBC793AC2}"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7945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E1FB00-F4B0-41BD-9B3D-FB95FC11FF89}" type="datetimeFigureOut">
              <a:rPr lang="en-US" smtClean="0"/>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F39715-CE68-4A05-8341-75FEBC793AC2}"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5731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2E1FB00-F4B0-41BD-9B3D-FB95FC11FF89}" type="datetimeFigureOut">
              <a:rPr lang="en-US" smtClean="0"/>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F39715-CE68-4A05-8341-75FEBC793AC2}"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8522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2E1FB00-F4B0-41BD-9B3D-FB95FC11FF89}" type="datetimeFigureOut">
              <a:rPr lang="en-US" smtClean="0"/>
              <a:t>7/8/2020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F39715-CE68-4A05-8341-75FEBC793AC2}"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5251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E1FB00-F4B0-41BD-9B3D-FB95FC11FF89}" type="datetimeFigureOut">
              <a:rPr lang="en-US" smtClean="0"/>
              <a:t>7/8/2020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F39715-CE68-4A05-8341-75FEBC793AC2}"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40041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2E1FB00-F4B0-41BD-9B3D-FB95FC11FF89}" type="datetimeFigureOut">
              <a:rPr lang="en-US" smtClean="0"/>
              <a:t>7/8/2020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F39715-CE68-4A05-8341-75FEBC793AC2}"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47635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E1FB00-F4B0-41BD-9B3D-FB95FC11FF89}" type="datetimeFigureOut">
              <a:rPr lang="en-US" smtClean="0"/>
              <a:t>7/8/2020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F39715-CE68-4A05-8341-75FEBC793AC2}" type="slidenum">
              <a:rPr lang="en-US" smtClean="0"/>
              <a:t>‹#›</a:t>
            </a:fld>
            <a:endParaRPr lang="en-US" dirty="0"/>
          </a:p>
        </p:txBody>
      </p:sp>
    </p:spTree>
    <p:extLst>
      <p:ext uri="{BB962C8B-B14F-4D97-AF65-F5344CB8AC3E}">
        <p14:creationId xmlns:p14="http://schemas.microsoft.com/office/powerpoint/2010/main" val="842841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2E1FB00-F4B0-41BD-9B3D-FB95FC11FF89}" type="datetimeFigureOut">
              <a:rPr lang="en-US" smtClean="0"/>
              <a:t>7/8/2020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F39715-CE68-4A05-8341-75FEBC793AC2}" type="slidenum">
              <a:rPr lang="en-US" smtClean="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6063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62E1FB00-F4B0-41BD-9B3D-FB95FC11FF89}" type="datetimeFigureOut">
              <a:rPr lang="en-US" smtClean="0"/>
              <a:t>7/8/2020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35F39715-CE68-4A05-8341-75FEBC793AC2}"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37350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2E1FB00-F4B0-41BD-9B3D-FB95FC11FF89}" type="datetimeFigureOut">
              <a:rPr lang="en-US" smtClean="0"/>
              <a:t>7/8/2020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5F39715-CE68-4A05-8341-75FEBC793AC2}" type="slidenum">
              <a:rPr lang="en-US" smtClean="0"/>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3776277"/>
      </p:ext>
    </p:extLst>
  </p:cSld>
  <p:clrMap bg1="lt1" tx1="dk1" bg2="lt2" tx2="dk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ideo" Target="https://www.youtube.com/embed/xzTDczjOm-w" TargetMode="Externa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https://www.youtube.com/embed/vUfsgsFtgFs" TargetMode="External"/><Relationship Id="rId1" Type="http://schemas.openxmlformats.org/officeDocument/2006/relationships/video" Target="https://www.youtube.com/embed/0MEWPr_A8TM" TargetMode="Externa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ideo" Target="https://www.youtube.com/embed/YefMpOWi4lU"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ideo" Target="https://www.youtube.com/embed/vVsXO9brK7M" TargetMode="Externa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https://www.youtube.com/embed/TIXIwdhOmSM" TargetMode="External"/><Relationship Id="rId1" Type="http://schemas.openxmlformats.org/officeDocument/2006/relationships/video" Target="https://www.youtube.com/embed/_jF6u4GJQ-U" TargetMode="Externa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video" Target="https://www.youtube.com/embed/6JpqxHCDctw" TargetMode="External"/><Relationship Id="rId1" Type="http://schemas.openxmlformats.org/officeDocument/2006/relationships/video" Target="https://www.youtube.com/embed/TIXIwdhOmSM"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ideo" Target="https://www.youtube.com/embed/ilry-1-ucnA"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C416C-7A42-4742-9FCA-3AF668E2450B}"/>
              </a:ext>
            </a:extLst>
          </p:cNvPr>
          <p:cNvSpPr>
            <a:spLocks noGrp="1"/>
          </p:cNvSpPr>
          <p:nvPr>
            <p:ph type="ctrTitle"/>
          </p:nvPr>
        </p:nvSpPr>
        <p:spPr>
          <a:xfrm>
            <a:off x="3225974" y="848319"/>
            <a:ext cx="7824652" cy="4175166"/>
          </a:xfrm>
        </p:spPr>
        <p:txBody>
          <a:bodyPr anchor="ctr">
            <a:normAutofit/>
          </a:bodyPr>
          <a:lstStyle/>
          <a:p>
            <a:pPr algn="r"/>
            <a:r>
              <a:rPr lang="en-US" sz="9600" dirty="0"/>
              <a:t>Happiness and well being </a:t>
            </a:r>
          </a:p>
        </p:txBody>
      </p:sp>
    </p:spTree>
    <p:extLst>
      <p:ext uri="{BB962C8B-B14F-4D97-AF65-F5344CB8AC3E}">
        <p14:creationId xmlns:p14="http://schemas.microsoft.com/office/powerpoint/2010/main" val="3344435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FD43B-D2FA-410F-AD7D-51C6741AF7E7}"/>
              </a:ext>
            </a:extLst>
          </p:cNvPr>
          <p:cNvSpPr>
            <a:spLocks noGrp="1"/>
          </p:cNvSpPr>
          <p:nvPr>
            <p:ph type="title"/>
          </p:nvPr>
        </p:nvSpPr>
        <p:spPr/>
        <p:txBody>
          <a:bodyPr/>
          <a:lstStyle/>
          <a:p>
            <a:r>
              <a:rPr lang="en-US" dirty="0"/>
              <a:t>Aspects of well-being: </a:t>
            </a:r>
            <a:br>
              <a:rPr lang="en-US" dirty="0"/>
            </a:br>
            <a:r>
              <a:rPr lang="en-US" dirty="0"/>
              <a:t>Environmental </a:t>
            </a:r>
          </a:p>
        </p:txBody>
      </p:sp>
      <p:sp>
        <p:nvSpPr>
          <p:cNvPr id="3" name="Content Placeholder 2">
            <a:extLst>
              <a:ext uri="{FF2B5EF4-FFF2-40B4-BE49-F238E27FC236}">
                <a16:creationId xmlns:a16="http://schemas.microsoft.com/office/drawing/2014/main" id="{187F6569-656E-42B2-994A-682433607C0F}"/>
              </a:ext>
            </a:extLst>
          </p:cNvPr>
          <p:cNvSpPr>
            <a:spLocks noGrp="1"/>
          </p:cNvSpPr>
          <p:nvPr>
            <p:ph idx="1"/>
          </p:nvPr>
        </p:nvSpPr>
        <p:spPr/>
        <p:txBody>
          <a:bodyPr/>
          <a:lstStyle/>
          <a:p>
            <a:pPr marL="0" indent="0">
              <a:buNone/>
            </a:pPr>
            <a:r>
              <a:rPr lang="en-US" dirty="0"/>
              <a:t>Advocate for sustainable change, contributions to the health of the planet, and living a “green” lifestyle.</a:t>
            </a:r>
          </a:p>
        </p:txBody>
      </p:sp>
    </p:spTree>
    <p:extLst>
      <p:ext uri="{BB962C8B-B14F-4D97-AF65-F5344CB8AC3E}">
        <p14:creationId xmlns:p14="http://schemas.microsoft.com/office/powerpoint/2010/main" val="3540961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63184-7745-496D-87FA-2E7967FDF73E}"/>
              </a:ext>
            </a:extLst>
          </p:cNvPr>
          <p:cNvSpPr>
            <a:spLocks noGrp="1"/>
          </p:cNvSpPr>
          <p:nvPr>
            <p:ph type="title"/>
          </p:nvPr>
        </p:nvSpPr>
        <p:spPr/>
        <p:txBody>
          <a:bodyPr/>
          <a:lstStyle/>
          <a:p>
            <a:r>
              <a:rPr lang="en-US" dirty="0"/>
              <a:t>Aspects of well-being: </a:t>
            </a:r>
            <a:br>
              <a:rPr lang="en-US" dirty="0"/>
            </a:br>
            <a:r>
              <a:rPr lang="en-US" dirty="0"/>
              <a:t>Intellectual </a:t>
            </a:r>
          </a:p>
        </p:txBody>
      </p:sp>
      <p:sp>
        <p:nvSpPr>
          <p:cNvPr id="3" name="Content Placeholder 2">
            <a:extLst>
              <a:ext uri="{FF2B5EF4-FFF2-40B4-BE49-F238E27FC236}">
                <a16:creationId xmlns:a16="http://schemas.microsoft.com/office/drawing/2014/main" id="{A29CDDB7-9D42-4A18-9108-937EFCEEBB33}"/>
              </a:ext>
            </a:extLst>
          </p:cNvPr>
          <p:cNvSpPr>
            <a:spLocks noGrp="1"/>
          </p:cNvSpPr>
          <p:nvPr>
            <p:ph idx="1"/>
          </p:nvPr>
        </p:nvSpPr>
        <p:spPr/>
        <p:txBody>
          <a:bodyPr/>
          <a:lstStyle/>
          <a:p>
            <a:r>
              <a:rPr lang="en-US" dirty="0"/>
              <a:t>Openness to new ideas</a:t>
            </a:r>
          </a:p>
          <a:p>
            <a:r>
              <a:rPr lang="en-US" dirty="0"/>
              <a:t>A capacity to question and think critically</a:t>
            </a:r>
          </a:p>
          <a:p>
            <a:r>
              <a:rPr lang="en-US" dirty="0"/>
              <a:t>Motivation to master new skills</a:t>
            </a:r>
          </a:p>
        </p:txBody>
      </p:sp>
    </p:spTree>
    <p:extLst>
      <p:ext uri="{BB962C8B-B14F-4D97-AF65-F5344CB8AC3E}">
        <p14:creationId xmlns:p14="http://schemas.microsoft.com/office/powerpoint/2010/main" val="1908580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6E8BE-F9F9-4A5F-9065-7BA9BB0FA6F7}"/>
              </a:ext>
            </a:extLst>
          </p:cNvPr>
          <p:cNvSpPr>
            <a:spLocks noGrp="1"/>
          </p:cNvSpPr>
          <p:nvPr>
            <p:ph type="title"/>
          </p:nvPr>
        </p:nvSpPr>
        <p:spPr/>
        <p:txBody>
          <a:bodyPr/>
          <a:lstStyle/>
          <a:p>
            <a:r>
              <a:rPr lang="en-US" dirty="0"/>
              <a:t>Aspects of well-being: </a:t>
            </a:r>
            <a:br>
              <a:rPr lang="en-US" dirty="0"/>
            </a:br>
            <a:r>
              <a:rPr lang="en-US" dirty="0"/>
              <a:t>Financial </a:t>
            </a:r>
          </a:p>
        </p:txBody>
      </p:sp>
      <p:sp>
        <p:nvSpPr>
          <p:cNvPr id="3" name="Content Placeholder 2">
            <a:extLst>
              <a:ext uri="{FF2B5EF4-FFF2-40B4-BE49-F238E27FC236}">
                <a16:creationId xmlns:a16="http://schemas.microsoft.com/office/drawing/2014/main" id="{37EFF71E-DC82-4877-91DB-BC737B6AE734}"/>
              </a:ext>
            </a:extLst>
          </p:cNvPr>
          <p:cNvSpPr>
            <a:spLocks noGrp="1"/>
          </p:cNvSpPr>
          <p:nvPr>
            <p:ph idx="1"/>
          </p:nvPr>
        </p:nvSpPr>
        <p:spPr/>
        <p:txBody>
          <a:bodyPr/>
          <a:lstStyle/>
          <a:p>
            <a:pPr marL="0" indent="0">
              <a:buNone/>
            </a:pPr>
            <a:r>
              <a:rPr lang="en-US" dirty="0"/>
              <a:t>Adopting smart fiscal management practices and being prepared for all possible expenses: short-term, long term, and emergency </a:t>
            </a:r>
          </a:p>
        </p:txBody>
      </p:sp>
    </p:spTree>
    <p:extLst>
      <p:ext uri="{BB962C8B-B14F-4D97-AF65-F5344CB8AC3E}">
        <p14:creationId xmlns:p14="http://schemas.microsoft.com/office/powerpoint/2010/main" val="2975638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308AD-38D4-435F-A95F-551AF2CFAD1A}"/>
              </a:ext>
            </a:extLst>
          </p:cNvPr>
          <p:cNvSpPr>
            <a:spLocks noGrp="1"/>
          </p:cNvSpPr>
          <p:nvPr>
            <p:ph type="title"/>
          </p:nvPr>
        </p:nvSpPr>
        <p:spPr/>
        <p:txBody>
          <a:bodyPr/>
          <a:lstStyle/>
          <a:p>
            <a:r>
              <a:rPr lang="en-US" dirty="0"/>
              <a:t>Aspects of well-being: </a:t>
            </a:r>
            <a:br>
              <a:rPr lang="en-US" dirty="0"/>
            </a:br>
            <a:r>
              <a:rPr lang="en-US" dirty="0"/>
              <a:t>Occupational</a:t>
            </a:r>
          </a:p>
        </p:txBody>
      </p:sp>
      <p:sp>
        <p:nvSpPr>
          <p:cNvPr id="3" name="Content Placeholder 2">
            <a:extLst>
              <a:ext uri="{FF2B5EF4-FFF2-40B4-BE49-F238E27FC236}">
                <a16:creationId xmlns:a16="http://schemas.microsoft.com/office/drawing/2014/main" id="{546101A4-F269-4963-A1F0-DF3FA81C2DF5}"/>
              </a:ext>
            </a:extLst>
          </p:cNvPr>
          <p:cNvSpPr>
            <a:spLocks noGrp="1"/>
          </p:cNvSpPr>
          <p:nvPr>
            <p:ph idx="1"/>
          </p:nvPr>
        </p:nvSpPr>
        <p:spPr/>
        <p:txBody>
          <a:bodyPr/>
          <a:lstStyle/>
          <a:p>
            <a:r>
              <a:rPr lang="en-US" dirty="0"/>
              <a:t>Gaining personal fulfillment from employment</a:t>
            </a:r>
          </a:p>
          <a:p>
            <a:r>
              <a:rPr lang="en-US" dirty="0"/>
              <a:t>Maintaining a sense of balance </a:t>
            </a:r>
          </a:p>
          <a:p>
            <a:r>
              <a:rPr lang="en-US" dirty="0"/>
              <a:t>Utilizing talents </a:t>
            </a:r>
          </a:p>
        </p:txBody>
      </p:sp>
    </p:spTree>
    <p:extLst>
      <p:ext uri="{BB962C8B-B14F-4D97-AF65-F5344CB8AC3E}">
        <p14:creationId xmlns:p14="http://schemas.microsoft.com/office/powerpoint/2010/main" val="1873641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0BFD5-D664-4022-A859-190433C3BD03}"/>
              </a:ext>
            </a:extLst>
          </p:cNvPr>
          <p:cNvSpPr>
            <a:spLocks noGrp="1"/>
          </p:cNvSpPr>
          <p:nvPr>
            <p:ph type="title"/>
          </p:nvPr>
        </p:nvSpPr>
        <p:spPr/>
        <p:txBody>
          <a:bodyPr>
            <a:normAutofit/>
          </a:bodyPr>
          <a:lstStyle/>
          <a:p>
            <a:r>
              <a:rPr lang="en-US" dirty="0"/>
              <a:t>The 5 Most Important Components of Happiness are:</a:t>
            </a:r>
          </a:p>
        </p:txBody>
      </p:sp>
      <p:sp>
        <p:nvSpPr>
          <p:cNvPr id="3" name="Content Placeholder 2">
            <a:extLst>
              <a:ext uri="{FF2B5EF4-FFF2-40B4-BE49-F238E27FC236}">
                <a16:creationId xmlns:a16="http://schemas.microsoft.com/office/drawing/2014/main" id="{4EEEE0FE-1C3C-4AA1-992C-549F05103529}"/>
              </a:ext>
            </a:extLst>
          </p:cNvPr>
          <p:cNvSpPr>
            <a:spLocks noGrp="1"/>
          </p:cNvSpPr>
          <p:nvPr>
            <p:ph idx="1"/>
          </p:nvPr>
        </p:nvSpPr>
        <p:spPr>
          <a:xfrm>
            <a:off x="838200" y="1825625"/>
            <a:ext cx="10515600" cy="4463664"/>
          </a:xfrm>
        </p:spPr>
        <p:txBody>
          <a:bodyPr>
            <a:normAutofit/>
          </a:bodyPr>
          <a:lstStyle/>
          <a:p>
            <a:pPr marL="0" indent="0">
              <a:buNone/>
            </a:pPr>
            <a:r>
              <a:rPr lang="en-US" dirty="0"/>
              <a:t>1.  </a:t>
            </a:r>
            <a:r>
              <a:rPr lang="en-US" b="1" dirty="0"/>
              <a:t>Expressing our Virtues </a:t>
            </a:r>
            <a:r>
              <a:rPr lang="en-US" dirty="0"/>
              <a:t>(such as wisdom, compassion, sense of justice)</a:t>
            </a:r>
          </a:p>
          <a:p>
            <a:pPr marL="0" indent="0">
              <a:buNone/>
            </a:pPr>
            <a:endParaRPr lang="en-US" dirty="0"/>
          </a:p>
          <a:p>
            <a:pPr marL="0" indent="0">
              <a:buNone/>
            </a:pPr>
            <a:endParaRPr lang="en-US" dirty="0"/>
          </a:p>
          <a:p>
            <a:pPr marL="514350" indent="-514350">
              <a:buAutoNum type="arabicPeriod"/>
            </a:pPr>
            <a:endParaRPr lang="en-US" dirty="0"/>
          </a:p>
          <a:p>
            <a:pPr marL="0" indent="0">
              <a:buNone/>
            </a:pPr>
            <a:endParaRPr lang="en-US" dirty="0"/>
          </a:p>
        </p:txBody>
      </p:sp>
      <p:pic>
        <p:nvPicPr>
          <p:cNvPr id="4" name="Online Media 3">
            <a:hlinkClick r:id="" action="ppaction://media"/>
            <a:extLst>
              <a:ext uri="{FF2B5EF4-FFF2-40B4-BE49-F238E27FC236}">
                <a16:creationId xmlns:a16="http://schemas.microsoft.com/office/drawing/2014/main" id="{DA97FB79-8D7E-4AB9-BF23-523EF9B1140E}"/>
              </a:ext>
            </a:extLst>
          </p:cNvPr>
          <p:cNvPicPr>
            <a:picLocks noRot="1" noChangeAspect="1"/>
          </p:cNvPicPr>
          <p:nvPr>
            <a:videoFile r:link="rId1"/>
          </p:nvPr>
        </p:nvPicPr>
        <p:blipFill>
          <a:blip r:embed="rId3"/>
          <a:stretch>
            <a:fillRect/>
          </a:stretch>
        </p:blipFill>
        <p:spPr>
          <a:xfrm>
            <a:off x="1725283" y="2416475"/>
            <a:ext cx="5874588" cy="3304456"/>
          </a:xfrm>
          <a:prstGeom prst="rect">
            <a:avLst/>
          </a:prstGeom>
        </p:spPr>
      </p:pic>
      <p:sp>
        <p:nvSpPr>
          <p:cNvPr id="5" name="TextBox 4">
            <a:extLst>
              <a:ext uri="{FF2B5EF4-FFF2-40B4-BE49-F238E27FC236}">
                <a16:creationId xmlns:a16="http://schemas.microsoft.com/office/drawing/2014/main" id="{4A0BC04C-D4F3-47F7-9695-3FB63F2293E2}"/>
              </a:ext>
            </a:extLst>
          </p:cNvPr>
          <p:cNvSpPr txBox="1"/>
          <p:nvPr/>
        </p:nvSpPr>
        <p:spPr>
          <a:xfrm>
            <a:off x="7966494" y="3429000"/>
            <a:ext cx="2937294" cy="369332"/>
          </a:xfrm>
          <a:prstGeom prst="rect">
            <a:avLst/>
          </a:prstGeom>
          <a:noFill/>
        </p:spPr>
        <p:txBody>
          <a:bodyPr wrap="square" rtlCol="0">
            <a:spAutoFit/>
          </a:bodyPr>
          <a:lstStyle/>
          <a:p>
            <a:r>
              <a:rPr lang="en-US" dirty="0"/>
              <a:t>Watch this, it’s good!</a:t>
            </a:r>
          </a:p>
        </p:txBody>
      </p:sp>
      <p:sp>
        <p:nvSpPr>
          <p:cNvPr id="6" name="Arrow: Curved Left 5">
            <a:extLst>
              <a:ext uri="{FF2B5EF4-FFF2-40B4-BE49-F238E27FC236}">
                <a16:creationId xmlns:a16="http://schemas.microsoft.com/office/drawing/2014/main" id="{A4286568-1D29-4DD1-813C-F91ACF5F6178}"/>
              </a:ext>
            </a:extLst>
          </p:cNvPr>
          <p:cNvSpPr/>
          <p:nvPr/>
        </p:nvSpPr>
        <p:spPr>
          <a:xfrm>
            <a:off x="8566030" y="3798332"/>
            <a:ext cx="1086928" cy="115323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220618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16BD2-BFFD-45CC-8681-DA83EA18FDA3}"/>
              </a:ext>
            </a:extLst>
          </p:cNvPr>
          <p:cNvSpPr>
            <a:spLocks noGrp="1"/>
          </p:cNvSpPr>
          <p:nvPr>
            <p:ph type="title"/>
          </p:nvPr>
        </p:nvSpPr>
        <p:spPr/>
        <p:txBody>
          <a:bodyPr/>
          <a:lstStyle/>
          <a:p>
            <a:r>
              <a:rPr lang="en-US" dirty="0"/>
              <a:t>components of happiness, </a:t>
            </a:r>
            <a:r>
              <a:rPr lang="en-US" dirty="0" err="1"/>
              <a:t>cont</a:t>
            </a:r>
            <a:r>
              <a:rPr lang="en-US" dirty="0"/>
              <a:t>…</a:t>
            </a:r>
          </a:p>
        </p:txBody>
      </p:sp>
      <p:sp>
        <p:nvSpPr>
          <p:cNvPr id="3" name="Content Placeholder 2">
            <a:extLst>
              <a:ext uri="{FF2B5EF4-FFF2-40B4-BE49-F238E27FC236}">
                <a16:creationId xmlns:a16="http://schemas.microsoft.com/office/drawing/2014/main" id="{526EF91F-4067-4468-B67E-39C662E496AF}"/>
              </a:ext>
            </a:extLst>
          </p:cNvPr>
          <p:cNvSpPr>
            <a:spLocks noGrp="1"/>
          </p:cNvSpPr>
          <p:nvPr>
            <p:ph idx="1"/>
          </p:nvPr>
        </p:nvSpPr>
        <p:spPr>
          <a:xfrm>
            <a:off x="1451579" y="2015732"/>
            <a:ext cx="9603275" cy="3841604"/>
          </a:xfrm>
        </p:spPr>
        <p:txBody>
          <a:bodyPr/>
          <a:lstStyle/>
          <a:p>
            <a:pPr marL="0" indent="0">
              <a:buNone/>
            </a:pPr>
            <a:r>
              <a:rPr lang="en-US" dirty="0"/>
              <a:t>2.  </a:t>
            </a:r>
            <a:r>
              <a:rPr lang="en-US" b="1" dirty="0"/>
              <a:t>Engagement or flow</a:t>
            </a:r>
            <a:r>
              <a:rPr lang="en-US" dirty="0"/>
              <a:t>– being in the zone; being IN the experience just for the sake of it, not for the outcome or sense of accomplishment </a:t>
            </a:r>
          </a:p>
          <a:p>
            <a:endParaRPr lang="en-US" dirty="0"/>
          </a:p>
        </p:txBody>
      </p:sp>
      <p:pic>
        <p:nvPicPr>
          <p:cNvPr id="4" name="Online Media 3">
            <a:hlinkClick r:id="" action="ppaction://media"/>
            <a:extLst>
              <a:ext uri="{FF2B5EF4-FFF2-40B4-BE49-F238E27FC236}">
                <a16:creationId xmlns:a16="http://schemas.microsoft.com/office/drawing/2014/main" id="{427CA80D-2100-42D1-9263-F2845468BE08}"/>
              </a:ext>
            </a:extLst>
          </p:cNvPr>
          <p:cNvPicPr>
            <a:picLocks noRot="1" noChangeAspect="1"/>
          </p:cNvPicPr>
          <p:nvPr>
            <a:videoFile r:link="rId1"/>
          </p:nvPr>
        </p:nvPicPr>
        <p:blipFill>
          <a:blip r:embed="rId4"/>
          <a:stretch>
            <a:fillRect/>
          </a:stretch>
        </p:blipFill>
        <p:spPr>
          <a:xfrm>
            <a:off x="1802920" y="3227357"/>
            <a:ext cx="3528205" cy="1869656"/>
          </a:xfrm>
          <a:prstGeom prst="rect">
            <a:avLst/>
          </a:prstGeom>
        </p:spPr>
      </p:pic>
      <p:sp>
        <p:nvSpPr>
          <p:cNvPr id="5" name="TextBox 4">
            <a:extLst>
              <a:ext uri="{FF2B5EF4-FFF2-40B4-BE49-F238E27FC236}">
                <a16:creationId xmlns:a16="http://schemas.microsoft.com/office/drawing/2014/main" id="{8CB0C9CC-57AE-413F-8000-C34DDD844996}"/>
              </a:ext>
            </a:extLst>
          </p:cNvPr>
          <p:cNvSpPr txBox="1"/>
          <p:nvPr/>
        </p:nvSpPr>
        <p:spPr>
          <a:xfrm>
            <a:off x="1649082" y="5281679"/>
            <a:ext cx="3838754" cy="369332"/>
          </a:xfrm>
          <a:prstGeom prst="rect">
            <a:avLst/>
          </a:prstGeom>
          <a:noFill/>
        </p:spPr>
        <p:txBody>
          <a:bodyPr wrap="square" rtlCol="0">
            <a:spAutoFit/>
          </a:bodyPr>
          <a:lstStyle/>
          <a:p>
            <a:r>
              <a:rPr lang="en-US" dirty="0"/>
              <a:t>Mihaly Csikszentmihalyi Flow Theory</a:t>
            </a:r>
          </a:p>
        </p:txBody>
      </p:sp>
      <p:pic>
        <p:nvPicPr>
          <p:cNvPr id="6" name="Online Media 5">
            <a:hlinkClick r:id="" action="ppaction://media"/>
            <a:extLst>
              <a:ext uri="{FF2B5EF4-FFF2-40B4-BE49-F238E27FC236}">
                <a16:creationId xmlns:a16="http://schemas.microsoft.com/office/drawing/2014/main" id="{9B890160-6B0C-4A40-A616-EAFC1C00EA9D}"/>
              </a:ext>
            </a:extLst>
          </p:cNvPr>
          <p:cNvPicPr>
            <a:picLocks noRot="1" noChangeAspect="1"/>
          </p:cNvPicPr>
          <p:nvPr>
            <a:videoFile r:link="rId2"/>
          </p:nvPr>
        </p:nvPicPr>
        <p:blipFill>
          <a:blip r:embed="rId4"/>
          <a:stretch>
            <a:fillRect/>
          </a:stretch>
        </p:blipFill>
        <p:spPr>
          <a:xfrm>
            <a:off x="6938514" y="3227357"/>
            <a:ext cx="3450566" cy="1940943"/>
          </a:xfrm>
          <a:prstGeom prst="rect">
            <a:avLst/>
          </a:prstGeom>
        </p:spPr>
      </p:pic>
      <p:sp>
        <p:nvSpPr>
          <p:cNvPr id="7" name="TextBox 6">
            <a:extLst>
              <a:ext uri="{FF2B5EF4-FFF2-40B4-BE49-F238E27FC236}">
                <a16:creationId xmlns:a16="http://schemas.microsoft.com/office/drawing/2014/main" id="{9D0B3D6E-C253-4B0E-A087-4B37F1DDAE47}"/>
              </a:ext>
            </a:extLst>
          </p:cNvPr>
          <p:cNvSpPr txBox="1"/>
          <p:nvPr/>
        </p:nvSpPr>
        <p:spPr>
          <a:xfrm>
            <a:off x="6834997" y="5281679"/>
            <a:ext cx="3801907" cy="369332"/>
          </a:xfrm>
          <a:prstGeom prst="rect">
            <a:avLst/>
          </a:prstGeom>
          <a:noFill/>
        </p:spPr>
        <p:txBody>
          <a:bodyPr wrap="square" rtlCol="0">
            <a:spAutoFit/>
          </a:bodyPr>
          <a:lstStyle/>
          <a:p>
            <a:r>
              <a:rPr lang="en-US" dirty="0"/>
              <a:t>Clip on Flow from a News Channel</a:t>
            </a:r>
          </a:p>
        </p:txBody>
      </p:sp>
    </p:spTree>
    <p:extLst>
      <p:ext uri="{BB962C8B-B14F-4D97-AF65-F5344CB8AC3E}">
        <p14:creationId xmlns:p14="http://schemas.microsoft.com/office/powerpoint/2010/main" val="15203870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18395-D14D-4EC2-8E50-F8F30494DADD}"/>
              </a:ext>
            </a:extLst>
          </p:cNvPr>
          <p:cNvSpPr>
            <a:spLocks noGrp="1"/>
          </p:cNvSpPr>
          <p:nvPr>
            <p:ph type="title"/>
          </p:nvPr>
        </p:nvSpPr>
        <p:spPr/>
        <p:txBody>
          <a:bodyPr/>
          <a:lstStyle/>
          <a:p>
            <a:r>
              <a:rPr lang="en-US" dirty="0"/>
              <a:t>components of happiness, </a:t>
            </a:r>
            <a:r>
              <a:rPr lang="en-US" dirty="0" err="1"/>
              <a:t>cont</a:t>
            </a:r>
            <a:r>
              <a:rPr lang="en-US" dirty="0"/>
              <a:t>…</a:t>
            </a:r>
          </a:p>
        </p:txBody>
      </p:sp>
      <p:sp>
        <p:nvSpPr>
          <p:cNvPr id="3" name="Content Placeholder 2">
            <a:extLst>
              <a:ext uri="{FF2B5EF4-FFF2-40B4-BE49-F238E27FC236}">
                <a16:creationId xmlns:a16="http://schemas.microsoft.com/office/drawing/2014/main" id="{1BE80F36-BB99-4325-967D-B372EF92426B}"/>
              </a:ext>
            </a:extLst>
          </p:cNvPr>
          <p:cNvSpPr>
            <a:spLocks noGrp="1"/>
          </p:cNvSpPr>
          <p:nvPr>
            <p:ph idx="1"/>
          </p:nvPr>
        </p:nvSpPr>
        <p:spPr/>
        <p:txBody>
          <a:bodyPr/>
          <a:lstStyle/>
          <a:p>
            <a:pPr marL="0" indent="0">
              <a:buNone/>
            </a:pPr>
            <a:r>
              <a:rPr lang="en-US" dirty="0"/>
              <a:t>3.  </a:t>
            </a:r>
            <a:r>
              <a:rPr lang="en-US" b="1" dirty="0"/>
              <a:t>Living in the Moment</a:t>
            </a:r>
            <a:r>
              <a:rPr lang="en-US" dirty="0"/>
              <a:t>– taking time to smell the roses</a:t>
            </a:r>
          </a:p>
        </p:txBody>
      </p:sp>
      <p:pic>
        <p:nvPicPr>
          <p:cNvPr id="4" name="Online Media 3">
            <a:hlinkClick r:id="" action="ppaction://media"/>
            <a:extLst>
              <a:ext uri="{FF2B5EF4-FFF2-40B4-BE49-F238E27FC236}">
                <a16:creationId xmlns:a16="http://schemas.microsoft.com/office/drawing/2014/main" id="{CD31C193-374A-45F3-87C6-34028EC5A633}"/>
              </a:ext>
            </a:extLst>
          </p:cNvPr>
          <p:cNvPicPr>
            <a:picLocks noRot="1" noChangeAspect="1"/>
          </p:cNvPicPr>
          <p:nvPr>
            <a:videoFile r:link="rId1"/>
          </p:nvPr>
        </p:nvPicPr>
        <p:blipFill>
          <a:blip r:embed="rId3"/>
          <a:stretch>
            <a:fillRect/>
          </a:stretch>
        </p:blipFill>
        <p:spPr>
          <a:xfrm>
            <a:off x="1777042" y="2579424"/>
            <a:ext cx="5420264" cy="3048899"/>
          </a:xfrm>
          <a:prstGeom prst="rect">
            <a:avLst/>
          </a:prstGeom>
        </p:spPr>
      </p:pic>
      <p:sp>
        <p:nvSpPr>
          <p:cNvPr id="5" name="TextBox 4">
            <a:extLst>
              <a:ext uri="{FF2B5EF4-FFF2-40B4-BE49-F238E27FC236}">
                <a16:creationId xmlns:a16="http://schemas.microsoft.com/office/drawing/2014/main" id="{0E726A1A-70A8-4845-9D0A-1B9E10D691BE}"/>
              </a:ext>
            </a:extLst>
          </p:cNvPr>
          <p:cNvSpPr txBox="1"/>
          <p:nvPr/>
        </p:nvSpPr>
        <p:spPr>
          <a:xfrm>
            <a:off x="7686135" y="3144002"/>
            <a:ext cx="2225615" cy="646331"/>
          </a:xfrm>
          <a:prstGeom prst="rect">
            <a:avLst/>
          </a:prstGeom>
          <a:noFill/>
        </p:spPr>
        <p:txBody>
          <a:bodyPr wrap="square" rtlCol="0">
            <a:spAutoFit/>
          </a:bodyPr>
          <a:lstStyle/>
          <a:p>
            <a:r>
              <a:rPr lang="en-US" dirty="0"/>
              <a:t>8 Ways to Enter The Present Moment</a:t>
            </a:r>
          </a:p>
        </p:txBody>
      </p:sp>
      <p:sp>
        <p:nvSpPr>
          <p:cNvPr id="6" name="Arrow: Curved Left 5">
            <a:extLst>
              <a:ext uri="{FF2B5EF4-FFF2-40B4-BE49-F238E27FC236}">
                <a16:creationId xmlns:a16="http://schemas.microsoft.com/office/drawing/2014/main" id="{B5944E74-976B-4AE2-9C5C-30A8D3C6D860}"/>
              </a:ext>
            </a:extLst>
          </p:cNvPr>
          <p:cNvSpPr/>
          <p:nvPr/>
        </p:nvSpPr>
        <p:spPr>
          <a:xfrm>
            <a:off x="8402128" y="3873260"/>
            <a:ext cx="948906" cy="12680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61804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60CA9-13F1-452F-B892-2E8AB521B2E7}"/>
              </a:ext>
            </a:extLst>
          </p:cNvPr>
          <p:cNvSpPr>
            <a:spLocks noGrp="1"/>
          </p:cNvSpPr>
          <p:nvPr>
            <p:ph type="title"/>
          </p:nvPr>
        </p:nvSpPr>
        <p:spPr/>
        <p:txBody>
          <a:bodyPr/>
          <a:lstStyle/>
          <a:p>
            <a:r>
              <a:rPr lang="en-US" dirty="0"/>
              <a:t>components of happiness, </a:t>
            </a:r>
            <a:r>
              <a:rPr lang="en-US" dirty="0" err="1"/>
              <a:t>cont</a:t>
            </a:r>
            <a:r>
              <a:rPr lang="en-US" dirty="0"/>
              <a:t>…</a:t>
            </a:r>
          </a:p>
        </p:txBody>
      </p:sp>
      <p:sp>
        <p:nvSpPr>
          <p:cNvPr id="3" name="Content Placeholder 2">
            <a:extLst>
              <a:ext uri="{FF2B5EF4-FFF2-40B4-BE49-F238E27FC236}">
                <a16:creationId xmlns:a16="http://schemas.microsoft.com/office/drawing/2014/main" id="{D161B5CF-821E-400B-BFE7-4325070D8D4E}"/>
              </a:ext>
            </a:extLst>
          </p:cNvPr>
          <p:cNvSpPr>
            <a:spLocks noGrp="1"/>
          </p:cNvSpPr>
          <p:nvPr>
            <p:ph idx="1"/>
          </p:nvPr>
        </p:nvSpPr>
        <p:spPr/>
        <p:txBody>
          <a:bodyPr/>
          <a:lstStyle/>
          <a:p>
            <a:pPr marL="0" indent="0">
              <a:buNone/>
            </a:pPr>
            <a:r>
              <a:rPr lang="en-US" dirty="0"/>
              <a:t>4. Having </a:t>
            </a:r>
            <a:r>
              <a:rPr lang="en-US" b="1" dirty="0"/>
              <a:t>Meaning in Life</a:t>
            </a:r>
            <a:r>
              <a:rPr lang="en-US" dirty="0"/>
              <a:t>: Finding purpose in life</a:t>
            </a:r>
          </a:p>
          <a:p>
            <a:pPr marL="0" indent="0">
              <a:buNone/>
            </a:pPr>
            <a:endParaRPr lang="en-US" dirty="0"/>
          </a:p>
        </p:txBody>
      </p:sp>
      <p:pic>
        <p:nvPicPr>
          <p:cNvPr id="4" name="Online Media 3">
            <a:hlinkClick r:id="" action="ppaction://media"/>
            <a:extLst>
              <a:ext uri="{FF2B5EF4-FFF2-40B4-BE49-F238E27FC236}">
                <a16:creationId xmlns:a16="http://schemas.microsoft.com/office/drawing/2014/main" id="{C3C8589D-07A6-4AD4-AB90-8872D1F5A5B1}"/>
              </a:ext>
            </a:extLst>
          </p:cNvPr>
          <p:cNvPicPr>
            <a:picLocks noRot="1" noChangeAspect="1"/>
          </p:cNvPicPr>
          <p:nvPr>
            <a:videoFile r:link="rId1"/>
          </p:nvPr>
        </p:nvPicPr>
        <p:blipFill>
          <a:blip r:embed="rId3"/>
          <a:stretch>
            <a:fillRect/>
          </a:stretch>
        </p:blipFill>
        <p:spPr>
          <a:xfrm>
            <a:off x="2087592" y="2571750"/>
            <a:ext cx="5532408" cy="3111980"/>
          </a:xfrm>
          <a:prstGeom prst="rect">
            <a:avLst/>
          </a:prstGeom>
        </p:spPr>
      </p:pic>
      <p:sp>
        <p:nvSpPr>
          <p:cNvPr id="5" name="TextBox 4">
            <a:extLst>
              <a:ext uri="{FF2B5EF4-FFF2-40B4-BE49-F238E27FC236}">
                <a16:creationId xmlns:a16="http://schemas.microsoft.com/office/drawing/2014/main" id="{7CF5F756-FFA1-4AD7-8174-A4D175BEFB10}"/>
              </a:ext>
            </a:extLst>
          </p:cNvPr>
          <p:cNvSpPr txBox="1"/>
          <p:nvPr/>
        </p:nvSpPr>
        <p:spPr>
          <a:xfrm>
            <a:off x="8134709" y="2691442"/>
            <a:ext cx="2920145" cy="923330"/>
          </a:xfrm>
          <a:prstGeom prst="rect">
            <a:avLst/>
          </a:prstGeom>
          <a:noFill/>
        </p:spPr>
        <p:txBody>
          <a:bodyPr wrap="square" rtlCol="0">
            <a:spAutoFit/>
          </a:bodyPr>
          <a:lstStyle/>
          <a:p>
            <a:r>
              <a:rPr lang="en-US" dirty="0"/>
              <a:t>How to know your life purpose in 5 minutes. </a:t>
            </a:r>
            <a:r>
              <a:rPr lang="en-US" dirty="0" err="1"/>
              <a:t>TEDxMalibu</a:t>
            </a:r>
            <a:r>
              <a:rPr lang="en-US" dirty="0"/>
              <a:t> (10 mins)</a:t>
            </a:r>
          </a:p>
        </p:txBody>
      </p:sp>
    </p:spTree>
    <p:extLst>
      <p:ext uri="{BB962C8B-B14F-4D97-AF65-F5344CB8AC3E}">
        <p14:creationId xmlns:p14="http://schemas.microsoft.com/office/powerpoint/2010/main" val="36453089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C3AE7-BBBF-4E79-9C35-53DEFD6D4485}"/>
              </a:ext>
            </a:extLst>
          </p:cNvPr>
          <p:cNvSpPr>
            <a:spLocks noGrp="1"/>
          </p:cNvSpPr>
          <p:nvPr>
            <p:ph type="title"/>
          </p:nvPr>
        </p:nvSpPr>
        <p:spPr/>
        <p:txBody>
          <a:bodyPr/>
          <a:lstStyle/>
          <a:p>
            <a:r>
              <a:rPr lang="en-US" dirty="0"/>
              <a:t>components of happiness, </a:t>
            </a:r>
            <a:r>
              <a:rPr lang="en-US" dirty="0" err="1"/>
              <a:t>cont</a:t>
            </a:r>
            <a:r>
              <a:rPr lang="en-US" dirty="0"/>
              <a:t>…</a:t>
            </a:r>
          </a:p>
        </p:txBody>
      </p:sp>
      <p:sp>
        <p:nvSpPr>
          <p:cNvPr id="3" name="Content Placeholder 2">
            <a:extLst>
              <a:ext uri="{FF2B5EF4-FFF2-40B4-BE49-F238E27FC236}">
                <a16:creationId xmlns:a16="http://schemas.microsoft.com/office/drawing/2014/main" id="{A0B7A6CC-ADD5-471B-836E-F5DBB7198DEE}"/>
              </a:ext>
            </a:extLst>
          </p:cNvPr>
          <p:cNvSpPr>
            <a:spLocks noGrp="1"/>
          </p:cNvSpPr>
          <p:nvPr>
            <p:ph idx="1"/>
          </p:nvPr>
        </p:nvSpPr>
        <p:spPr/>
        <p:txBody>
          <a:bodyPr/>
          <a:lstStyle/>
          <a:p>
            <a:pPr marL="0" indent="0">
              <a:buNone/>
            </a:pPr>
            <a:r>
              <a:rPr lang="en-US" dirty="0"/>
              <a:t>5. Having </a:t>
            </a:r>
            <a:r>
              <a:rPr lang="en-US" b="1" dirty="0"/>
              <a:t>gratitude or appreciation &amp; expressing it </a:t>
            </a:r>
            <a:r>
              <a:rPr lang="en-US" dirty="0"/>
              <a:t>to ourselves &amp; those we feel grateful for. </a:t>
            </a:r>
          </a:p>
          <a:p>
            <a:pPr marL="0" indent="0">
              <a:buNone/>
            </a:pPr>
            <a:endParaRPr lang="en-US" dirty="0"/>
          </a:p>
        </p:txBody>
      </p:sp>
      <p:pic>
        <p:nvPicPr>
          <p:cNvPr id="4" name="Online Media 3">
            <a:hlinkClick r:id="" action="ppaction://media"/>
            <a:extLst>
              <a:ext uri="{FF2B5EF4-FFF2-40B4-BE49-F238E27FC236}">
                <a16:creationId xmlns:a16="http://schemas.microsoft.com/office/drawing/2014/main" id="{1C035D0D-4E48-44AE-AE35-401AE63CAEA7}"/>
              </a:ext>
            </a:extLst>
          </p:cNvPr>
          <p:cNvPicPr>
            <a:picLocks noRot="1" noChangeAspect="1"/>
          </p:cNvPicPr>
          <p:nvPr>
            <a:videoFile r:link="rId1"/>
          </p:nvPr>
        </p:nvPicPr>
        <p:blipFill>
          <a:blip r:embed="rId4"/>
          <a:stretch>
            <a:fillRect/>
          </a:stretch>
        </p:blipFill>
        <p:spPr>
          <a:xfrm>
            <a:off x="1451579" y="2883788"/>
            <a:ext cx="3832822" cy="2155962"/>
          </a:xfrm>
          <a:prstGeom prst="rect">
            <a:avLst/>
          </a:prstGeom>
        </p:spPr>
      </p:pic>
      <p:sp>
        <p:nvSpPr>
          <p:cNvPr id="5" name="TextBox 4">
            <a:extLst>
              <a:ext uri="{FF2B5EF4-FFF2-40B4-BE49-F238E27FC236}">
                <a16:creationId xmlns:a16="http://schemas.microsoft.com/office/drawing/2014/main" id="{6086D060-199B-47AD-8441-1FD2BEED1163}"/>
              </a:ext>
            </a:extLst>
          </p:cNvPr>
          <p:cNvSpPr txBox="1"/>
          <p:nvPr/>
        </p:nvSpPr>
        <p:spPr>
          <a:xfrm>
            <a:off x="1451579" y="5281679"/>
            <a:ext cx="3456851" cy="369332"/>
          </a:xfrm>
          <a:prstGeom prst="rect">
            <a:avLst/>
          </a:prstGeom>
          <a:noFill/>
        </p:spPr>
        <p:txBody>
          <a:bodyPr wrap="square" rtlCol="0">
            <a:spAutoFit/>
          </a:bodyPr>
          <a:lstStyle/>
          <a:p>
            <a:r>
              <a:rPr lang="en-US" dirty="0"/>
              <a:t>The Power of Gratitude (6 mins)</a:t>
            </a:r>
          </a:p>
        </p:txBody>
      </p:sp>
      <p:pic>
        <p:nvPicPr>
          <p:cNvPr id="6" name="Online Media 5">
            <a:hlinkClick r:id="" action="ppaction://media"/>
            <a:extLst>
              <a:ext uri="{FF2B5EF4-FFF2-40B4-BE49-F238E27FC236}">
                <a16:creationId xmlns:a16="http://schemas.microsoft.com/office/drawing/2014/main" id="{958467BE-4A5B-44D2-A34B-8B5C69725AD5}"/>
              </a:ext>
            </a:extLst>
          </p:cNvPr>
          <p:cNvPicPr>
            <a:picLocks noRot="1" noChangeAspect="1"/>
          </p:cNvPicPr>
          <p:nvPr>
            <a:videoFile r:link="rId2"/>
          </p:nvPr>
        </p:nvPicPr>
        <p:blipFill>
          <a:blip r:embed="rId4"/>
          <a:stretch>
            <a:fillRect/>
          </a:stretch>
        </p:blipFill>
        <p:spPr>
          <a:xfrm>
            <a:off x="6452742" y="2883788"/>
            <a:ext cx="3832821" cy="2155962"/>
          </a:xfrm>
          <a:prstGeom prst="rect">
            <a:avLst/>
          </a:prstGeom>
        </p:spPr>
      </p:pic>
      <p:sp>
        <p:nvSpPr>
          <p:cNvPr id="7" name="TextBox 6">
            <a:extLst>
              <a:ext uri="{FF2B5EF4-FFF2-40B4-BE49-F238E27FC236}">
                <a16:creationId xmlns:a16="http://schemas.microsoft.com/office/drawing/2014/main" id="{22756393-61F3-4C22-8BBB-DE82BFCDA78B}"/>
              </a:ext>
            </a:extLst>
          </p:cNvPr>
          <p:cNvSpPr txBox="1"/>
          <p:nvPr/>
        </p:nvSpPr>
        <p:spPr>
          <a:xfrm>
            <a:off x="6538822" y="5171810"/>
            <a:ext cx="3519577" cy="646331"/>
          </a:xfrm>
          <a:prstGeom prst="rect">
            <a:avLst/>
          </a:prstGeom>
          <a:noFill/>
        </p:spPr>
        <p:txBody>
          <a:bodyPr wrap="square" rtlCol="0">
            <a:spAutoFit/>
          </a:bodyPr>
          <a:lstStyle/>
          <a:p>
            <a:r>
              <a:rPr lang="en-US" dirty="0"/>
              <a:t>Gratitude Meditation with Deepak Chopra (3 mins)</a:t>
            </a:r>
          </a:p>
        </p:txBody>
      </p:sp>
    </p:spTree>
    <p:extLst>
      <p:ext uri="{BB962C8B-B14F-4D97-AF65-F5344CB8AC3E}">
        <p14:creationId xmlns:p14="http://schemas.microsoft.com/office/powerpoint/2010/main" val="1250053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655A3-2BE2-4585-A324-E1D44FB8D43E}"/>
              </a:ext>
            </a:extLst>
          </p:cNvPr>
          <p:cNvSpPr>
            <a:spLocks noGrp="1"/>
          </p:cNvSpPr>
          <p:nvPr>
            <p:ph type="title"/>
          </p:nvPr>
        </p:nvSpPr>
        <p:spPr/>
        <p:txBody>
          <a:bodyPr/>
          <a:lstStyle/>
          <a:p>
            <a:r>
              <a:rPr lang="en-US" dirty="0"/>
              <a:t>More tips for plugging into your happiness</a:t>
            </a:r>
          </a:p>
        </p:txBody>
      </p:sp>
      <p:pic>
        <p:nvPicPr>
          <p:cNvPr id="5" name="Online Media 4">
            <a:hlinkClick r:id="" action="ppaction://media"/>
            <a:extLst>
              <a:ext uri="{FF2B5EF4-FFF2-40B4-BE49-F238E27FC236}">
                <a16:creationId xmlns:a16="http://schemas.microsoft.com/office/drawing/2014/main" id="{D2CE15BD-364C-41C5-AD03-A6A3561ABCC2}"/>
              </a:ext>
            </a:extLst>
          </p:cNvPr>
          <p:cNvPicPr>
            <a:picLocks noGrp="1" noRot="1" noChangeAspect="1"/>
          </p:cNvPicPr>
          <p:nvPr>
            <p:ph sz="half" idx="1"/>
            <a:videoFile r:link="rId1"/>
          </p:nvPr>
        </p:nvPicPr>
        <p:blipFill>
          <a:blip r:embed="rId4"/>
          <a:stretch>
            <a:fillRect/>
          </a:stretch>
        </p:blipFill>
        <p:spPr>
          <a:xfrm>
            <a:off x="1555387" y="2852259"/>
            <a:ext cx="4222843" cy="2375349"/>
          </a:xfrm>
          <a:prstGeom prst="rect">
            <a:avLst/>
          </a:prstGeom>
        </p:spPr>
      </p:pic>
      <p:pic>
        <p:nvPicPr>
          <p:cNvPr id="7" name="Online Media 6">
            <a:hlinkClick r:id="" action="ppaction://media"/>
            <a:extLst>
              <a:ext uri="{FF2B5EF4-FFF2-40B4-BE49-F238E27FC236}">
                <a16:creationId xmlns:a16="http://schemas.microsoft.com/office/drawing/2014/main" id="{D3516D12-5BDA-4A04-9DCE-925A26BCC0CB}"/>
              </a:ext>
            </a:extLst>
          </p:cNvPr>
          <p:cNvPicPr>
            <a:picLocks noGrp="1" noRot="1" noChangeAspect="1"/>
          </p:cNvPicPr>
          <p:nvPr>
            <p:ph sz="half" idx="2"/>
            <a:videoFile r:link="rId2"/>
          </p:nvPr>
        </p:nvPicPr>
        <p:blipFill>
          <a:blip r:embed="rId4"/>
          <a:stretch>
            <a:fillRect/>
          </a:stretch>
        </p:blipFill>
        <p:spPr>
          <a:xfrm>
            <a:off x="6489942" y="2139351"/>
            <a:ext cx="4222843" cy="2375349"/>
          </a:xfrm>
          <a:prstGeom prst="rect">
            <a:avLst/>
          </a:prstGeom>
        </p:spPr>
      </p:pic>
      <p:sp>
        <p:nvSpPr>
          <p:cNvPr id="6" name="TextBox 5">
            <a:extLst>
              <a:ext uri="{FF2B5EF4-FFF2-40B4-BE49-F238E27FC236}">
                <a16:creationId xmlns:a16="http://schemas.microsoft.com/office/drawing/2014/main" id="{13A776AE-FED7-439F-BFCD-C618399E209C}"/>
              </a:ext>
            </a:extLst>
          </p:cNvPr>
          <p:cNvSpPr txBox="1"/>
          <p:nvPr/>
        </p:nvSpPr>
        <p:spPr>
          <a:xfrm>
            <a:off x="1555387" y="2139351"/>
            <a:ext cx="4146673" cy="646331"/>
          </a:xfrm>
          <a:prstGeom prst="rect">
            <a:avLst/>
          </a:prstGeom>
          <a:noFill/>
        </p:spPr>
        <p:txBody>
          <a:bodyPr wrap="square" rtlCol="0">
            <a:spAutoFit/>
          </a:bodyPr>
          <a:lstStyle/>
          <a:p>
            <a:r>
              <a:rPr lang="en-US" dirty="0"/>
              <a:t>TED Talks: </a:t>
            </a:r>
            <a:r>
              <a:rPr lang="en-US" dirty="0" err="1"/>
              <a:t>Srikumar</a:t>
            </a:r>
            <a:r>
              <a:rPr lang="en-US" dirty="0"/>
              <a:t> Rao: Plug into your hard-wired happiness…</a:t>
            </a:r>
          </a:p>
        </p:txBody>
      </p:sp>
      <p:sp>
        <p:nvSpPr>
          <p:cNvPr id="8" name="TextBox 7">
            <a:extLst>
              <a:ext uri="{FF2B5EF4-FFF2-40B4-BE49-F238E27FC236}">
                <a16:creationId xmlns:a16="http://schemas.microsoft.com/office/drawing/2014/main" id="{17AF348D-E48B-47CE-B4FA-2D0B0B24B0B0}"/>
              </a:ext>
            </a:extLst>
          </p:cNvPr>
          <p:cNvSpPr txBox="1"/>
          <p:nvPr/>
        </p:nvSpPr>
        <p:spPr>
          <a:xfrm>
            <a:off x="4873925" y="5503653"/>
            <a:ext cx="1222075" cy="369332"/>
          </a:xfrm>
          <a:prstGeom prst="rect">
            <a:avLst/>
          </a:prstGeom>
          <a:noFill/>
        </p:spPr>
        <p:txBody>
          <a:bodyPr wrap="square" rtlCol="0">
            <a:spAutoFit/>
          </a:bodyPr>
          <a:lstStyle/>
          <a:p>
            <a:r>
              <a:rPr lang="en-US" dirty="0"/>
              <a:t>Part 1</a:t>
            </a:r>
          </a:p>
        </p:txBody>
      </p:sp>
      <p:sp>
        <p:nvSpPr>
          <p:cNvPr id="9" name="TextBox 8">
            <a:extLst>
              <a:ext uri="{FF2B5EF4-FFF2-40B4-BE49-F238E27FC236}">
                <a16:creationId xmlns:a16="http://schemas.microsoft.com/office/drawing/2014/main" id="{FEFBC56B-8C71-496B-8527-44B895C30F59}"/>
              </a:ext>
            </a:extLst>
          </p:cNvPr>
          <p:cNvSpPr txBox="1"/>
          <p:nvPr/>
        </p:nvSpPr>
        <p:spPr>
          <a:xfrm>
            <a:off x="9901659" y="4789857"/>
            <a:ext cx="1026787" cy="369332"/>
          </a:xfrm>
          <a:prstGeom prst="rect">
            <a:avLst/>
          </a:prstGeom>
          <a:noFill/>
        </p:spPr>
        <p:txBody>
          <a:bodyPr wrap="square" rtlCol="0">
            <a:spAutoFit/>
          </a:bodyPr>
          <a:lstStyle/>
          <a:p>
            <a:r>
              <a:rPr lang="en-US" dirty="0"/>
              <a:t>Part 2</a:t>
            </a:r>
          </a:p>
        </p:txBody>
      </p:sp>
    </p:spTree>
    <p:extLst>
      <p:ext uri="{BB962C8B-B14F-4D97-AF65-F5344CB8AC3E}">
        <p14:creationId xmlns:p14="http://schemas.microsoft.com/office/powerpoint/2010/main" val="3167461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DFB87-DB3C-4CC8-AB95-AB272BD04ACE}"/>
              </a:ext>
            </a:extLst>
          </p:cNvPr>
          <p:cNvSpPr>
            <a:spLocks noGrp="1"/>
          </p:cNvSpPr>
          <p:nvPr>
            <p:ph type="title"/>
          </p:nvPr>
        </p:nvSpPr>
        <p:spPr>
          <a:xfrm>
            <a:off x="1004552" y="1835248"/>
            <a:ext cx="4121240" cy="2442837"/>
          </a:xfrm>
        </p:spPr>
        <p:txBody>
          <a:bodyPr>
            <a:normAutofit/>
          </a:bodyPr>
          <a:lstStyle/>
          <a:p>
            <a:pPr algn="r"/>
            <a:r>
              <a:rPr lang="en-US" sz="4600" dirty="0"/>
              <a:t>Satisfaction with Life Scale </a:t>
            </a:r>
          </a:p>
        </p:txBody>
      </p:sp>
      <p:sp>
        <p:nvSpPr>
          <p:cNvPr id="3" name="Content Placeholder 2">
            <a:extLst>
              <a:ext uri="{FF2B5EF4-FFF2-40B4-BE49-F238E27FC236}">
                <a16:creationId xmlns:a16="http://schemas.microsoft.com/office/drawing/2014/main" id="{3B74B712-F83B-4EA9-B393-0CD365FA1869}"/>
              </a:ext>
            </a:extLst>
          </p:cNvPr>
          <p:cNvSpPr>
            <a:spLocks noGrp="1"/>
          </p:cNvSpPr>
          <p:nvPr>
            <p:ph idx="1"/>
          </p:nvPr>
        </p:nvSpPr>
        <p:spPr>
          <a:xfrm>
            <a:off x="5374060" y="1925393"/>
            <a:ext cx="5663134" cy="4159876"/>
          </a:xfrm>
        </p:spPr>
        <p:txBody>
          <a:bodyPr anchor="ctr">
            <a:normAutofit fontScale="92500" lnSpcReduction="20000"/>
          </a:bodyPr>
          <a:lstStyle/>
          <a:p>
            <a:pPr marL="0" indent="0">
              <a:buNone/>
            </a:pPr>
            <a:r>
              <a:rPr lang="en-US" sz="1900" dirty="0"/>
              <a:t>Rate each of these statements on a 1-7 scale (1=low agreement; 7=high agreement)</a:t>
            </a:r>
          </a:p>
          <a:p>
            <a:pPr marL="0" indent="0">
              <a:buNone/>
            </a:pPr>
            <a:r>
              <a:rPr lang="en-US" sz="1900" dirty="0"/>
              <a:t>1)  In most ways, my life is close to ideal.</a:t>
            </a:r>
          </a:p>
          <a:p>
            <a:pPr marL="0" indent="0">
              <a:buNone/>
            </a:pPr>
            <a:r>
              <a:rPr lang="en-US" sz="1900" dirty="0"/>
              <a:t>2)  The conditions of my life are excellent.</a:t>
            </a:r>
          </a:p>
          <a:p>
            <a:pPr marL="0" indent="0">
              <a:buNone/>
            </a:pPr>
            <a:r>
              <a:rPr lang="en-US" sz="1900" dirty="0"/>
              <a:t>3)  I am satisfied with my life.</a:t>
            </a:r>
          </a:p>
          <a:p>
            <a:pPr marL="0" indent="0">
              <a:buNone/>
            </a:pPr>
            <a:r>
              <a:rPr lang="en-US" sz="1900" dirty="0"/>
              <a:t>4)  So far, I have gotten the important things I want in life.</a:t>
            </a:r>
          </a:p>
          <a:p>
            <a:pPr marL="0" indent="0">
              <a:buNone/>
            </a:pPr>
            <a:r>
              <a:rPr lang="en-US" sz="1900" dirty="0"/>
              <a:t>5)  If I could live another life over, I would change almost nothing.</a:t>
            </a:r>
          </a:p>
          <a:p>
            <a:pPr marL="0" indent="0">
              <a:buNone/>
            </a:pPr>
            <a:endParaRPr lang="en-US" sz="1900" dirty="0"/>
          </a:p>
          <a:p>
            <a:pPr marL="0" indent="0">
              <a:buNone/>
            </a:pPr>
            <a:r>
              <a:rPr lang="en-US" sz="1900" dirty="0"/>
              <a:t>                                                                                         Continued…</a:t>
            </a:r>
          </a:p>
        </p:txBody>
      </p:sp>
    </p:spTree>
    <p:extLst>
      <p:ext uri="{BB962C8B-B14F-4D97-AF65-F5344CB8AC3E}">
        <p14:creationId xmlns:p14="http://schemas.microsoft.com/office/powerpoint/2010/main" val="34673854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EACBD4-BFFD-4BA6-92BB-E341D1C4EE3D}"/>
              </a:ext>
            </a:extLst>
          </p:cNvPr>
          <p:cNvSpPr>
            <a:spLocks noGrp="1"/>
          </p:cNvSpPr>
          <p:nvPr>
            <p:ph idx="1"/>
          </p:nvPr>
        </p:nvSpPr>
        <p:spPr>
          <a:xfrm>
            <a:off x="1066800" y="3060580"/>
            <a:ext cx="10058400" cy="2517260"/>
          </a:xfrm>
        </p:spPr>
        <p:txBody>
          <a:bodyPr>
            <a:normAutofit/>
          </a:bodyPr>
          <a:lstStyle/>
          <a:p>
            <a:pPr marL="0" indent="0">
              <a:buNone/>
            </a:pPr>
            <a:r>
              <a:rPr lang="en-US" sz="3600" i="1" dirty="0"/>
              <a:t>“Happiness is the meaning and the purpose of life, the whole aim and end of human existence” </a:t>
            </a:r>
            <a:r>
              <a:rPr lang="en-US" sz="3600" dirty="0"/>
              <a:t>– Aristotle </a:t>
            </a:r>
          </a:p>
        </p:txBody>
      </p:sp>
    </p:spTree>
    <p:extLst>
      <p:ext uri="{BB962C8B-B14F-4D97-AF65-F5344CB8AC3E}">
        <p14:creationId xmlns:p14="http://schemas.microsoft.com/office/powerpoint/2010/main" val="2298720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7DBA20-75A8-4D43-9048-C69433A0B4CB}"/>
              </a:ext>
            </a:extLst>
          </p:cNvPr>
          <p:cNvSpPr>
            <a:spLocks noGrp="1"/>
          </p:cNvSpPr>
          <p:nvPr>
            <p:ph idx="1"/>
          </p:nvPr>
        </p:nvSpPr>
        <p:spPr>
          <a:xfrm>
            <a:off x="533074" y="2056233"/>
            <a:ext cx="11430706" cy="4893972"/>
          </a:xfrm>
        </p:spPr>
        <p:txBody>
          <a:bodyPr numCol="2">
            <a:normAutofit/>
          </a:bodyPr>
          <a:lstStyle/>
          <a:p>
            <a:pPr marL="0" indent="0">
              <a:buNone/>
            </a:pPr>
            <a:r>
              <a:rPr lang="en-US" sz="2000" b="1" u="sng" dirty="0"/>
              <a:t>What is your total ? Diener’s scale</a:t>
            </a:r>
            <a:r>
              <a:rPr lang="en-US" sz="2000" b="1" dirty="0"/>
              <a:t>:</a:t>
            </a:r>
          </a:p>
          <a:p>
            <a:pPr marL="0" indent="0">
              <a:buNone/>
            </a:pPr>
            <a:r>
              <a:rPr lang="en-US" sz="2000" dirty="0"/>
              <a:t>31-35= you are extremely satisfied with life</a:t>
            </a:r>
          </a:p>
          <a:p>
            <a:pPr marL="0" indent="0">
              <a:buNone/>
            </a:pPr>
            <a:r>
              <a:rPr lang="en-US" sz="2000" dirty="0"/>
              <a:t>26-30= very satisfied </a:t>
            </a:r>
          </a:p>
          <a:p>
            <a:pPr marL="0" indent="0">
              <a:buNone/>
            </a:pPr>
            <a:r>
              <a:rPr lang="en-US" sz="2000" dirty="0"/>
              <a:t>21-25= slightly satisfied </a:t>
            </a:r>
          </a:p>
          <a:p>
            <a:pPr marL="0" indent="0">
              <a:buNone/>
            </a:pPr>
            <a:r>
              <a:rPr lang="en-US" sz="2000" dirty="0"/>
              <a:t>20= neutral </a:t>
            </a:r>
          </a:p>
          <a:p>
            <a:pPr marL="0" indent="0">
              <a:buNone/>
            </a:pPr>
            <a:r>
              <a:rPr lang="en-US" sz="2000" dirty="0"/>
              <a:t>15-19= slightly dissatisfied </a:t>
            </a:r>
          </a:p>
          <a:p>
            <a:pPr marL="0" indent="0">
              <a:buNone/>
            </a:pPr>
            <a:r>
              <a:rPr lang="en-US" sz="2000" dirty="0"/>
              <a:t>10-14=dissatisfied </a:t>
            </a:r>
          </a:p>
          <a:p>
            <a:pPr marL="0" indent="0">
              <a:buNone/>
            </a:pPr>
            <a:r>
              <a:rPr lang="en-US" sz="2000" dirty="0"/>
              <a:t>5-9= extremely dissatisfied </a:t>
            </a:r>
          </a:p>
          <a:p>
            <a:pPr marL="0" indent="0">
              <a:buNone/>
            </a:pPr>
            <a:endParaRPr lang="en-US" sz="2000" dirty="0"/>
          </a:p>
          <a:p>
            <a:pPr marL="0" indent="0">
              <a:buNone/>
            </a:pPr>
            <a:r>
              <a:rPr lang="en-US" sz="2000" dirty="0"/>
              <a:t>					                 Did you know that Denmark rates #1 as the happiest country? The US ranks the 23</a:t>
            </a:r>
            <a:r>
              <a:rPr lang="en-US" sz="2000" baseline="30000" dirty="0"/>
              <a:t>rd</a:t>
            </a:r>
            <a:r>
              <a:rPr lang="en-US" sz="2000" dirty="0"/>
              <a:t>. Globally, subjective well-being is most linked to; health, wealth (to a point), and level of education. </a:t>
            </a:r>
          </a:p>
        </p:txBody>
      </p:sp>
      <p:sp>
        <p:nvSpPr>
          <p:cNvPr id="2" name="TextBox 1">
            <a:extLst>
              <a:ext uri="{FF2B5EF4-FFF2-40B4-BE49-F238E27FC236}">
                <a16:creationId xmlns:a16="http://schemas.microsoft.com/office/drawing/2014/main" id="{7115DBF1-22C6-4E77-96B3-67330E2D48CF}"/>
              </a:ext>
            </a:extLst>
          </p:cNvPr>
          <p:cNvSpPr txBox="1"/>
          <p:nvPr/>
        </p:nvSpPr>
        <p:spPr>
          <a:xfrm>
            <a:off x="1358347" y="1046921"/>
            <a:ext cx="7123044" cy="369332"/>
          </a:xfrm>
          <a:prstGeom prst="rect">
            <a:avLst/>
          </a:prstGeom>
          <a:noFill/>
        </p:spPr>
        <p:txBody>
          <a:bodyPr wrap="square" rtlCol="0">
            <a:spAutoFit/>
          </a:bodyPr>
          <a:lstStyle/>
          <a:p>
            <a:r>
              <a:rPr lang="en-US" cap="all" dirty="0"/>
              <a:t>Satisfaction with Life…</a:t>
            </a:r>
          </a:p>
        </p:txBody>
      </p:sp>
    </p:spTree>
    <p:extLst>
      <p:ext uri="{BB962C8B-B14F-4D97-AF65-F5344CB8AC3E}">
        <p14:creationId xmlns:p14="http://schemas.microsoft.com/office/powerpoint/2010/main" val="2052178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D23399-F51E-47E5-A18F-D2C16B49D7F1}"/>
              </a:ext>
            </a:extLst>
          </p:cNvPr>
          <p:cNvSpPr>
            <a:spLocks noGrp="1"/>
          </p:cNvSpPr>
          <p:nvPr>
            <p:ph idx="1"/>
          </p:nvPr>
        </p:nvSpPr>
        <p:spPr>
          <a:xfrm>
            <a:off x="1285240" y="1914525"/>
            <a:ext cx="9678934" cy="3855340"/>
          </a:xfrm>
        </p:spPr>
        <p:txBody>
          <a:bodyPr anchor="t">
            <a:normAutofit/>
          </a:bodyPr>
          <a:lstStyle/>
          <a:p>
            <a:pPr marL="0" indent="0">
              <a:buNone/>
            </a:pPr>
            <a:r>
              <a:rPr lang="en-US" sz="2400" dirty="0"/>
              <a:t>To some degree, an individual’s life satisfaction is determined by genetics, but much of the rest is up to us and the way we are engaged and make meaning in our lives, as well as our various life-style choices. Life circumstances have an impact, but, for the  most part, we are fairly quick to adapt to both positive and negative events.</a:t>
            </a:r>
          </a:p>
        </p:txBody>
      </p:sp>
    </p:spTree>
    <p:extLst>
      <p:ext uri="{BB962C8B-B14F-4D97-AF65-F5344CB8AC3E}">
        <p14:creationId xmlns:p14="http://schemas.microsoft.com/office/powerpoint/2010/main" val="1390589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400F1-95DE-4DCB-A38C-C9E65054B979}"/>
              </a:ext>
            </a:extLst>
          </p:cNvPr>
          <p:cNvSpPr>
            <a:spLocks noGrp="1"/>
          </p:cNvSpPr>
          <p:nvPr>
            <p:ph type="title"/>
          </p:nvPr>
        </p:nvSpPr>
        <p:spPr/>
        <p:txBody>
          <a:bodyPr/>
          <a:lstStyle/>
          <a:p>
            <a:r>
              <a:rPr lang="en-US" dirty="0"/>
              <a:t>Harvard Medical video: what it takes to be happy</a:t>
            </a:r>
          </a:p>
        </p:txBody>
      </p:sp>
      <p:pic>
        <p:nvPicPr>
          <p:cNvPr id="4" name="Online Media 3">
            <a:hlinkClick r:id="" action="ppaction://media"/>
            <a:extLst>
              <a:ext uri="{FF2B5EF4-FFF2-40B4-BE49-F238E27FC236}">
                <a16:creationId xmlns:a16="http://schemas.microsoft.com/office/drawing/2014/main" id="{838163AE-3854-4230-BF6F-249C93D79FF7}"/>
              </a:ext>
            </a:extLst>
          </p:cNvPr>
          <p:cNvPicPr>
            <a:picLocks noGrp="1" noRot="1" noChangeAspect="1"/>
          </p:cNvPicPr>
          <p:nvPr>
            <p:ph idx="1"/>
            <a:videoFile r:link="rId1"/>
          </p:nvPr>
        </p:nvPicPr>
        <p:blipFill>
          <a:blip r:embed="rId3"/>
          <a:stretch>
            <a:fillRect/>
          </a:stretch>
        </p:blipFill>
        <p:spPr>
          <a:xfrm>
            <a:off x="3269411" y="2061789"/>
            <a:ext cx="5551441" cy="3122686"/>
          </a:xfrm>
          <a:prstGeom prst="rect">
            <a:avLst/>
          </a:prstGeom>
        </p:spPr>
      </p:pic>
    </p:spTree>
    <p:extLst>
      <p:ext uri="{BB962C8B-B14F-4D97-AF65-F5344CB8AC3E}">
        <p14:creationId xmlns:p14="http://schemas.microsoft.com/office/powerpoint/2010/main" val="3319479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2E21C-8EF0-4ED1-878D-495FD71EEE1B}"/>
              </a:ext>
            </a:extLst>
          </p:cNvPr>
          <p:cNvSpPr>
            <a:spLocks noGrp="1"/>
          </p:cNvSpPr>
          <p:nvPr>
            <p:ph type="title"/>
          </p:nvPr>
        </p:nvSpPr>
        <p:spPr/>
        <p:txBody>
          <a:bodyPr/>
          <a:lstStyle/>
          <a:p>
            <a:r>
              <a:rPr lang="en-US" dirty="0"/>
              <a:t>Aspects of well-being:  </a:t>
            </a:r>
            <a:br>
              <a:rPr lang="en-US" dirty="0"/>
            </a:br>
            <a:r>
              <a:rPr lang="en-US" dirty="0"/>
              <a:t>Emotional </a:t>
            </a:r>
          </a:p>
        </p:txBody>
      </p:sp>
      <p:sp>
        <p:nvSpPr>
          <p:cNvPr id="3" name="Content Placeholder 2">
            <a:extLst>
              <a:ext uri="{FF2B5EF4-FFF2-40B4-BE49-F238E27FC236}">
                <a16:creationId xmlns:a16="http://schemas.microsoft.com/office/drawing/2014/main" id="{110F4327-551C-4E8A-A6E1-AB1D5493B36E}"/>
              </a:ext>
            </a:extLst>
          </p:cNvPr>
          <p:cNvSpPr>
            <a:spLocks noGrp="1"/>
          </p:cNvSpPr>
          <p:nvPr>
            <p:ph idx="1"/>
          </p:nvPr>
        </p:nvSpPr>
        <p:spPr/>
        <p:txBody>
          <a:bodyPr>
            <a:normAutofit fontScale="92500" lnSpcReduction="20000"/>
          </a:bodyPr>
          <a:lstStyle/>
          <a:p>
            <a:r>
              <a:rPr lang="en-US" dirty="0"/>
              <a:t>Optimism </a:t>
            </a:r>
          </a:p>
          <a:p>
            <a:r>
              <a:rPr lang="en-US" dirty="0"/>
              <a:t>Trust</a:t>
            </a:r>
          </a:p>
          <a:p>
            <a:r>
              <a:rPr lang="en-US" dirty="0"/>
              <a:t>Self-esteem</a:t>
            </a:r>
          </a:p>
          <a:p>
            <a:r>
              <a:rPr lang="en-US" dirty="0"/>
              <a:t>Self-acceptance</a:t>
            </a:r>
          </a:p>
          <a:p>
            <a:r>
              <a:rPr lang="en-US" dirty="0"/>
              <a:t>Self-control</a:t>
            </a:r>
          </a:p>
          <a:p>
            <a:r>
              <a:rPr lang="en-US" dirty="0"/>
              <a:t>Self-confidence</a:t>
            </a:r>
          </a:p>
          <a:p>
            <a:r>
              <a:rPr lang="en-US" dirty="0"/>
              <a:t>Satisfying relationships</a:t>
            </a:r>
          </a:p>
          <a:p>
            <a:r>
              <a:rPr lang="en-US" dirty="0"/>
              <a:t>Ability to share feelings </a:t>
            </a:r>
          </a:p>
        </p:txBody>
      </p:sp>
    </p:spTree>
    <p:extLst>
      <p:ext uri="{BB962C8B-B14F-4D97-AF65-F5344CB8AC3E}">
        <p14:creationId xmlns:p14="http://schemas.microsoft.com/office/powerpoint/2010/main" val="1758590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00A23-E5C5-4F7B-B9A5-B8270836F5C9}"/>
              </a:ext>
            </a:extLst>
          </p:cNvPr>
          <p:cNvSpPr>
            <a:spLocks noGrp="1"/>
          </p:cNvSpPr>
          <p:nvPr>
            <p:ph type="title"/>
          </p:nvPr>
        </p:nvSpPr>
        <p:spPr/>
        <p:txBody>
          <a:bodyPr/>
          <a:lstStyle/>
          <a:p>
            <a:r>
              <a:rPr lang="en-US" dirty="0"/>
              <a:t>Aspects of well-being: </a:t>
            </a:r>
            <a:br>
              <a:rPr lang="en-US" dirty="0"/>
            </a:br>
            <a:r>
              <a:rPr lang="en-US" dirty="0"/>
              <a:t>Social </a:t>
            </a:r>
          </a:p>
        </p:txBody>
      </p:sp>
      <p:sp>
        <p:nvSpPr>
          <p:cNvPr id="3" name="Content Placeholder 2">
            <a:extLst>
              <a:ext uri="{FF2B5EF4-FFF2-40B4-BE49-F238E27FC236}">
                <a16:creationId xmlns:a16="http://schemas.microsoft.com/office/drawing/2014/main" id="{B894E012-652A-4A42-B312-9B39E2CFABE4}"/>
              </a:ext>
            </a:extLst>
          </p:cNvPr>
          <p:cNvSpPr>
            <a:spLocks noGrp="1"/>
          </p:cNvSpPr>
          <p:nvPr>
            <p:ph idx="1"/>
          </p:nvPr>
        </p:nvSpPr>
        <p:spPr/>
        <p:txBody>
          <a:bodyPr/>
          <a:lstStyle/>
          <a:p>
            <a:r>
              <a:rPr lang="en-US" dirty="0"/>
              <a:t>Good communication skills </a:t>
            </a:r>
          </a:p>
          <a:p>
            <a:r>
              <a:rPr lang="en-US" dirty="0"/>
              <a:t>Developing the capacity for intimacy</a:t>
            </a:r>
          </a:p>
          <a:p>
            <a:r>
              <a:rPr lang="en-US" dirty="0"/>
              <a:t>Cultivating a support network of caring friends and family </a:t>
            </a:r>
          </a:p>
          <a:p>
            <a:pPr marL="0" indent="0">
              <a:buNone/>
            </a:pPr>
            <a:endParaRPr lang="en-US" dirty="0"/>
          </a:p>
        </p:txBody>
      </p:sp>
    </p:spTree>
    <p:extLst>
      <p:ext uri="{BB962C8B-B14F-4D97-AF65-F5344CB8AC3E}">
        <p14:creationId xmlns:p14="http://schemas.microsoft.com/office/powerpoint/2010/main" val="309319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16509-0F8D-4646-97E5-9B67E5EE86ED}"/>
              </a:ext>
            </a:extLst>
          </p:cNvPr>
          <p:cNvSpPr>
            <a:spLocks noGrp="1"/>
          </p:cNvSpPr>
          <p:nvPr>
            <p:ph type="title"/>
          </p:nvPr>
        </p:nvSpPr>
        <p:spPr/>
        <p:txBody>
          <a:bodyPr/>
          <a:lstStyle/>
          <a:p>
            <a:r>
              <a:rPr lang="en-US" dirty="0"/>
              <a:t>Aspects of well-being: </a:t>
            </a:r>
            <a:br>
              <a:rPr lang="en-US" dirty="0"/>
            </a:br>
            <a:r>
              <a:rPr lang="en-US" dirty="0"/>
              <a:t>Spiritual </a:t>
            </a:r>
          </a:p>
        </p:txBody>
      </p:sp>
      <p:sp>
        <p:nvSpPr>
          <p:cNvPr id="3" name="Content Placeholder 2">
            <a:extLst>
              <a:ext uri="{FF2B5EF4-FFF2-40B4-BE49-F238E27FC236}">
                <a16:creationId xmlns:a16="http://schemas.microsoft.com/office/drawing/2014/main" id="{6AE0EA99-009C-45E3-9273-5510615D185C}"/>
              </a:ext>
            </a:extLst>
          </p:cNvPr>
          <p:cNvSpPr>
            <a:spLocks noGrp="1"/>
          </p:cNvSpPr>
          <p:nvPr>
            <p:ph idx="1"/>
          </p:nvPr>
        </p:nvSpPr>
        <p:spPr/>
        <p:txBody>
          <a:bodyPr/>
          <a:lstStyle/>
          <a:p>
            <a:pPr marL="0" indent="0">
              <a:buNone/>
            </a:pPr>
            <a:r>
              <a:rPr lang="en-US" dirty="0"/>
              <a:t>Life should have meaning and purpose: Foster a set of guiding , principles, values, or beliefs that help you make meaning of your world </a:t>
            </a:r>
          </a:p>
        </p:txBody>
      </p:sp>
    </p:spTree>
    <p:extLst>
      <p:ext uri="{BB962C8B-B14F-4D97-AF65-F5344CB8AC3E}">
        <p14:creationId xmlns:p14="http://schemas.microsoft.com/office/powerpoint/2010/main" val="2247006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41CE8-51C5-4056-A549-B10B768CED32}"/>
              </a:ext>
            </a:extLst>
          </p:cNvPr>
          <p:cNvSpPr>
            <a:spLocks noGrp="1"/>
          </p:cNvSpPr>
          <p:nvPr>
            <p:ph type="title"/>
          </p:nvPr>
        </p:nvSpPr>
        <p:spPr/>
        <p:txBody>
          <a:bodyPr/>
          <a:lstStyle/>
          <a:p>
            <a:r>
              <a:rPr lang="en-US" dirty="0"/>
              <a:t>Aspects of well-being: </a:t>
            </a:r>
            <a:br>
              <a:rPr lang="en-US" dirty="0"/>
            </a:br>
            <a:r>
              <a:rPr lang="en-US" dirty="0"/>
              <a:t>Physical </a:t>
            </a:r>
          </a:p>
        </p:txBody>
      </p:sp>
      <p:sp>
        <p:nvSpPr>
          <p:cNvPr id="3" name="Content Placeholder 2">
            <a:extLst>
              <a:ext uri="{FF2B5EF4-FFF2-40B4-BE49-F238E27FC236}">
                <a16:creationId xmlns:a16="http://schemas.microsoft.com/office/drawing/2014/main" id="{C342CADC-3AA3-4E93-AA19-9E38433B6902}"/>
              </a:ext>
            </a:extLst>
          </p:cNvPr>
          <p:cNvSpPr>
            <a:spLocks noGrp="1"/>
          </p:cNvSpPr>
          <p:nvPr>
            <p:ph idx="1"/>
          </p:nvPr>
        </p:nvSpPr>
        <p:spPr/>
        <p:txBody>
          <a:bodyPr/>
          <a:lstStyle/>
          <a:p>
            <a:r>
              <a:rPr lang="en-US" dirty="0"/>
              <a:t>Eat to fulfil hunger needs rather than emotional ones. </a:t>
            </a:r>
          </a:p>
          <a:p>
            <a:r>
              <a:rPr lang="en-US" dirty="0"/>
              <a:t>Eat nutritious food for the most part but allow yourself less healthy treats occasionally. </a:t>
            </a:r>
          </a:p>
          <a:p>
            <a:r>
              <a:rPr lang="en-US" dirty="0"/>
              <a:t>Get enough sleep. </a:t>
            </a:r>
          </a:p>
          <a:p>
            <a:r>
              <a:rPr lang="en-US" dirty="0"/>
              <a:t>Exercise regularly. </a:t>
            </a:r>
          </a:p>
          <a:p>
            <a:endParaRPr lang="en-US" dirty="0"/>
          </a:p>
          <a:p>
            <a:pPr marL="0" indent="0">
              <a:buNone/>
            </a:pPr>
            <a:r>
              <a:rPr lang="en-US" dirty="0"/>
              <a:t>All of these things help with mood and stress levels </a:t>
            </a:r>
          </a:p>
        </p:txBody>
      </p:sp>
    </p:spTree>
    <p:extLst>
      <p:ext uri="{BB962C8B-B14F-4D97-AF65-F5344CB8AC3E}">
        <p14:creationId xmlns:p14="http://schemas.microsoft.com/office/powerpoint/2010/main" val="168123534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100</TotalTime>
  <Words>700</Words>
  <Application>Microsoft Office PowerPoint</Application>
  <PresentationFormat>Widescreen</PresentationFormat>
  <Paragraphs>81</Paragraphs>
  <Slides>20</Slides>
  <Notes>0</Notes>
  <HiddenSlides>0</HiddenSlides>
  <MMClips>10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Gill Sans MT</vt:lpstr>
      <vt:lpstr>Gallery</vt:lpstr>
      <vt:lpstr>Happiness and well being </vt:lpstr>
      <vt:lpstr>Satisfaction with Life Scale </vt:lpstr>
      <vt:lpstr>PowerPoint Presentation</vt:lpstr>
      <vt:lpstr>PowerPoint Presentation</vt:lpstr>
      <vt:lpstr>Harvard Medical video: what it takes to be happy</vt:lpstr>
      <vt:lpstr>Aspects of well-being:   Emotional </vt:lpstr>
      <vt:lpstr>Aspects of well-being:  Social </vt:lpstr>
      <vt:lpstr>Aspects of well-being:  Spiritual </vt:lpstr>
      <vt:lpstr>Aspects of well-being:  Physical </vt:lpstr>
      <vt:lpstr>Aspects of well-being:  Environmental </vt:lpstr>
      <vt:lpstr>Aspects of well-being:  Intellectual </vt:lpstr>
      <vt:lpstr>Aspects of well-being:  Financial </vt:lpstr>
      <vt:lpstr>Aspects of well-being:  Occupational</vt:lpstr>
      <vt:lpstr>The 5 Most Important Components of Happiness are:</vt:lpstr>
      <vt:lpstr>components of happiness, cont…</vt:lpstr>
      <vt:lpstr>components of happiness, cont…</vt:lpstr>
      <vt:lpstr>components of happiness, cont…</vt:lpstr>
      <vt:lpstr>components of happiness, cont…</vt:lpstr>
      <vt:lpstr>More tips for plugging into your happiness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Happiness and well being</dc:title>
  <dc:creator>Kiandria Weaver</dc:creator>
  <cp:lastModifiedBy>Jennifer Sanford</cp:lastModifiedBy>
  <cp:revision>13</cp:revision>
  <dcterms:created xsi:type="dcterms:W3CDTF">2020-04-15T18:12:26Z</dcterms:created>
  <dcterms:modified xsi:type="dcterms:W3CDTF">2020-07-08T22:32:44Z</dcterms:modified>
</cp:coreProperties>
</file>