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webextensions/webextension1.xml" ContentType="application/vnd.ms-office.webextension+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AA3159-0124-4808-80FC-363D6B49E753}" v="15" dt="2020-04-30T05:20:59.666"/>
    <p1510:client id="{BD2CD5AA-AFF3-4368-B3CF-DA0C057DC74B}" v="57" dt="2020-04-30T05:14:34.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841b4ce44b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841b4ce44b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841b4ce44b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841b4ce44b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841b4ce44b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841b4ce44b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841b4ce44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841b4ce44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841b4ce44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841b4ce44b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841b4ce44b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841b4ce44b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41b4ce44b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41b4ce44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841b4ce44b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841b4ce44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41b4ce44b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841b4ce44b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841b4ce44b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841b4ce44b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841b4ce4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841b4ce4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1.xml"/><Relationship Id="rId1" Type="http://schemas.openxmlformats.org/officeDocument/2006/relationships/video" Target="https://www.youtube.com/embed/AZQYZQL9hI8?feature=oembed" TargetMode="Externa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hyperlink" Target="https://ywcaspokane.org/programs/help-with-domestic-violence/power-and-control-wheel/"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video" Target="https://www.youtube.com/embed/ON4iy8hq2hM?feature=oembed" TargetMode="External"/><Relationship Id="rId6" Type="http://schemas.openxmlformats.org/officeDocument/2006/relationships/image" Target="../media/image3.png"/><Relationship Id="rId5" Type="http://schemas.microsoft.com/office/2011/relationships/webextension" Target="../webextensions/webextension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1.xml"/><Relationship Id="rId1" Type="http://schemas.openxmlformats.org/officeDocument/2006/relationships/video" Target="https://www.youtube.com/embed/oCNcSX7SodE?feature=oembed"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Healthy Relationships 101</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Leta M. Perriello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2"/>
          <p:cNvSpPr txBox="1">
            <a:spLocks noGrp="1"/>
          </p:cNvSpPr>
          <p:nvPr>
            <p:ph type="title"/>
          </p:nvPr>
        </p:nvSpPr>
        <p:spPr>
          <a:xfrm>
            <a:off x="311700" y="1484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More Signs of a Healthy Relationship</a:t>
            </a:r>
            <a:endParaRPr/>
          </a:p>
        </p:txBody>
      </p:sp>
      <p:sp>
        <p:nvSpPr>
          <p:cNvPr id="107" name="Google Shape;107;p22"/>
          <p:cNvSpPr txBox="1">
            <a:spLocks noGrp="1"/>
          </p:cNvSpPr>
          <p:nvPr>
            <p:ph type="body" idx="1"/>
          </p:nvPr>
        </p:nvSpPr>
        <p:spPr>
          <a:xfrm>
            <a:off x="311700" y="763800"/>
            <a:ext cx="8520600" cy="4187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Both/all partners have good self-esteem independent of the relationship.</a:t>
            </a:r>
            <a:endParaRPr/>
          </a:p>
          <a:p>
            <a:pPr marL="457200" lvl="0" indent="-342900" algn="l" rtl="0">
              <a:spcBef>
                <a:spcPts val="0"/>
              </a:spcBef>
              <a:spcAft>
                <a:spcPts val="0"/>
              </a:spcAft>
              <a:buSzPts val="1800"/>
              <a:buChar char="●"/>
            </a:pPr>
            <a:r>
              <a:rPr lang="en"/>
              <a:t>Both maintain individuality within the relationship.</a:t>
            </a:r>
            <a:endParaRPr/>
          </a:p>
          <a:p>
            <a:pPr marL="457200" lvl="0" indent="-342900" algn="l" rtl="0">
              <a:spcBef>
                <a:spcPts val="0"/>
              </a:spcBef>
              <a:spcAft>
                <a:spcPts val="0"/>
              </a:spcAft>
              <a:buSzPts val="1800"/>
              <a:buChar char="●"/>
            </a:pPr>
            <a:r>
              <a:rPr lang="en"/>
              <a:t>Both maintain relationships with family/friends outside the relationship.</a:t>
            </a:r>
            <a:endParaRPr/>
          </a:p>
          <a:p>
            <a:pPr marL="457200" lvl="0" indent="-342900" algn="l" rtl="0">
              <a:spcBef>
                <a:spcPts val="0"/>
              </a:spcBef>
              <a:spcAft>
                <a:spcPts val="0"/>
              </a:spcAft>
              <a:buSzPts val="1800"/>
              <a:buChar char="●"/>
            </a:pPr>
            <a:r>
              <a:rPr lang="en"/>
              <a:t>Both are able to express themselves without fear of consequences.</a:t>
            </a:r>
            <a:endParaRPr/>
          </a:p>
          <a:p>
            <a:pPr marL="457200" lvl="0" indent="-342900" algn="l" rtl="0">
              <a:spcBef>
                <a:spcPts val="0"/>
              </a:spcBef>
              <a:spcAft>
                <a:spcPts val="0"/>
              </a:spcAft>
              <a:buSzPts val="1800"/>
              <a:buChar char="●"/>
            </a:pPr>
            <a:r>
              <a:rPr lang="en"/>
              <a:t>Both take interest in one another’s hobbies/activities.</a:t>
            </a:r>
            <a:endParaRPr/>
          </a:p>
          <a:p>
            <a:pPr marL="457200" lvl="0" indent="-342900" algn="l" rtl="0">
              <a:spcBef>
                <a:spcPts val="0"/>
              </a:spcBef>
              <a:spcAft>
                <a:spcPts val="0"/>
              </a:spcAft>
              <a:buSzPts val="1800"/>
              <a:buChar char="●"/>
            </a:pPr>
            <a:r>
              <a:rPr lang="en"/>
              <a:t>There is no violence in the relationship.</a:t>
            </a:r>
            <a:endParaRPr/>
          </a:p>
          <a:p>
            <a:pPr marL="457200" lvl="0" indent="-342900" algn="l" rtl="0">
              <a:spcBef>
                <a:spcPts val="0"/>
              </a:spcBef>
              <a:spcAft>
                <a:spcPts val="0"/>
              </a:spcAft>
              <a:buSzPts val="1800"/>
              <a:buChar char="●"/>
            </a:pPr>
            <a:r>
              <a:rPr lang="en"/>
              <a:t>Both trust each other and are honest with each other.</a:t>
            </a:r>
            <a:endParaRPr/>
          </a:p>
          <a:p>
            <a:pPr marL="457200" lvl="0" indent="-342900" algn="l" rtl="0">
              <a:spcBef>
                <a:spcPts val="0"/>
              </a:spcBef>
              <a:spcAft>
                <a:spcPts val="0"/>
              </a:spcAft>
              <a:buSzPts val="1800"/>
              <a:buChar char="●"/>
            </a:pPr>
            <a:r>
              <a:rPr lang="en"/>
              <a:t>Both have the option of privacy.</a:t>
            </a:r>
            <a:endParaRPr/>
          </a:p>
          <a:p>
            <a:pPr marL="457200" lvl="0" indent="-342900" algn="l" rtl="0">
              <a:spcBef>
                <a:spcPts val="0"/>
              </a:spcBef>
              <a:spcAft>
                <a:spcPts val="0"/>
              </a:spcAft>
              <a:buSzPts val="1800"/>
              <a:buChar char="●"/>
            </a:pPr>
            <a:r>
              <a:rPr lang="en"/>
              <a:t>Both have respect for the other’s sexual boundaries.</a:t>
            </a:r>
            <a:endParaRPr/>
          </a:p>
          <a:p>
            <a:pPr marL="457200" lvl="0" indent="-342900" algn="l" rtl="0">
              <a:spcBef>
                <a:spcPts val="0"/>
              </a:spcBef>
              <a:spcAft>
                <a:spcPts val="0"/>
              </a:spcAft>
              <a:buSzPts val="1800"/>
              <a:buChar char="●"/>
            </a:pPr>
            <a:r>
              <a:rPr lang="en"/>
              <a:t>Both are honest about sexual activity.</a:t>
            </a:r>
            <a:endParaRPr/>
          </a:p>
          <a:p>
            <a:pPr marL="457200" lvl="0" indent="-342900" algn="l" rtl="0">
              <a:spcBef>
                <a:spcPts val="0"/>
              </a:spcBef>
              <a:spcAft>
                <a:spcPts val="0"/>
              </a:spcAft>
              <a:buSzPts val="1800"/>
              <a:buChar char="●"/>
            </a:pPr>
            <a:r>
              <a:rPr lang="en"/>
              <a:t>Both accept influence from one another, but do not coerce, manipulate, blackmail, or pressure one another.</a:t>
            </a:r>
            <a:endParaRPr/>
          </a:p>
          <a:p>
            <a:pPr marL="457200" lvl="0" indent="-342900" algn="l" rtl="0">
              <a:spcBef>
                <a:spcPts val="0"/>
              </a:spcBef>
              <a:spcAft>
                <a:spcPts val="0"/>
              </a:spcAft>
              <a:buSzPts val="1800"/>
              <a:buChar char="●"/>
            </a:pPr>
            <a:r>
              <a:rPr lang="en"/>
              <a:t>Both try to resolve conflict fairly with a mutual goal of compromise.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E53067F9-D8CA-43F7-B568-71BF763E88F5}"/>
              </a:ext>
            </a:extLst>
          </p:cNvPr>
          <p:cNvPicPr>
            <a:picLocks noRot="1" noChangeAspect="1"/>
          </p:cNvPicPr>
          <p:nvPr>
            <a:videoFile r:link="rId1"/>
          </p:nvPr>
        </p:nvPicPr>
        <p:blipFill>
          <a:blip r:embed="rId4"/>
          <a:stretch>
            <a:fillRect/>
          </a:stretch>
        </p:blipFill>
        <p:spPr>
          <a:xfrm>
            <a:off x="995198" y="192142"/>
            <a:ext cx="7311258" cy="475921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Fostering a Healthy Relationship</a:t>
            </a:r>
            <a:endParaRPr/>
          </a:p>
        </p:txBody>
      </p:sp>
      <p:sp>
        <p:nvSpPr>
          <p:cNvPr id="118" name="Google Shape;118;p24"/>
          <p:cNvSpPr txBox="1">
            <a:spLocks noGrp="1"/>
          </p:cNvSpPr>
          <p:nvPr>
            <p:ph type="body" idx="1"/>
          </p:nvPr>
        </p:nvSpPr>
        <p:spPr>
          <a:xfrm>
            <a:off x="751500" y="1152475"/>
            <a:ext cx="3698100" cy="34164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r>
              <a:rPr lang="en"/>
              <a:t>How?</a:t>
            </a:r>
            <a:endParaRPr/>
          </a:p>
          <a:p>
            <a:pPr marL="457200" lvl="0" indent="-342900" algn="l" rtl="0">
              <a:spcBef>
                <a:spcPts val="1600"/>
              </a:spcBef>
              <a:spcAft>
                <a:spcPts val="0"/>
              </a:spcAft>
              <a:buSzPts val="1800"/>
              <a:buChar char="●"/>
            </a:pPr>
            <a:r>
              <a:rPr lang="en"/>
              <a:t>Keep expectations realistic</a:t>
            </a:r>
            <a:endParaRPr/>
          </a:p>
          <a:p>
            <a:pPr marL="457200" lvl="0" indent="-342900" algn="l" rtl="0">
              <a:spcBef>
                <a:spcPts val="0"/>
              </a:spcBef>
              <a:spcAft>
                <a:spcPts val="0"/>
              </a:spcAft>
              <a:buSzPts val="1800"/>
              <a:buChar char="●"/>
            </a:pPr>
            <a:r>
              <a:rPr lang="en"/>
              <a:t>Keep communication open</a:t>
            </a:r>
            <a:endParaRPr/>
          </a:p>
          <a:p>
            <a:pPr marL="457200" lvl="0" indent="-342900" algn="l" rtl="0">
              <a:spcBef>
                <a:spcPts val="0"/>
              </a:spcBef>
              <a:spcAft>
                <a:spcPts val="0"/>
              </a:spcAft>
              <a:buSzPts val="1800"/>
              <a:buChar char="●"/>
            </a:pPr>
            <a:r>
              <a:rPr lang="en"/>
              <a:t>Be flexible</a:t>
            </a:r>
            <a:endParaRPr/>
          </a:p>
          <a:p>
            <a:pPr marL="457200" lvl="0" indent="-342900" algn="l" rtl="0">
              <a:spcBef>
                <a:spcPts val="0"/>
              </a:spcBef>
              <a:spcAft>
                <a:spcPts val="0"/>
              </a:spcAft>
              <a:buSzPts val="1800"/>
              <a:buChar char="●"/>
            </a:pPr>
            <a:r>
              <a:rPr lang="en"/>
              <a:t>Develop your self-esteem</a:t>
            </a:r>
            <a:endParaRPr/>
          </a:p>
          <a:p>
            <a:pPr marL="457200" lvl="0" indent="-342900" algn="l" rtl="0">
              <a:spcBef>
                <a:spcPts val="0"/>
              </a:spcBef>
              <a:spcAft>
                <a:spcPts val="0"/>
              </a:spcAft>
              <a:buSzPts val="1800"/>
              <a:buChar char="●"/>
            </a:pPr>
            <a:r>
              <a:rPr lang="en"/>
              <a:t>Be dependable</a:t>
            </a:r>
            <a:endParaRPr/>
          </a:p>
          <a:p>
            <a:pPr marL="457200" lvl="0" indent="-342900" algn="l" rtl="0">
              <a:spcBef>
                <a:spcPts val="0"/>
              </a:spcBef>
              <a:spcAft>
                <a:spcPts val="0"/>
              </a:spcAft>
              <a:buSzPts val="1800"/>
              <a:buChar char="●"/>
            </a:pPr>
            <a:r>
              <a:rPr lang="en"/>
              <a:t>Fight fair</a:t>
            </a:r>
            <a:endParaRPr/>
          </a:p>
          <a:p>
            <a:pPr marL="457200" lvl="0" indent="-342900" algn="l" rtl="0">
              <a:spcBef>
                <a:spcPts val="0"/>
              </a:spcBef>
              <a:spcAft>
                <a:spcPts val="0"/>
              </a:spcAft>
              <a:buSzPts val="1800"/>
              <a:buChar char="●"/>
            </a:pPr>
            <a:r>
              <a:rPr lang="en"/>
              <a:t>Show affection</a:t>
            </a:r>
            <a:endParaRPr/>
          </a:p>
          <a:p>
            <a:pPr marL="457200" lvl="0" indent="-342900" algn="l" rtl="0">
              <a:spcBef>
                <a:spcPts val="0"/>
              </a:spcBef>
              <a:spcAft>
                <a:spcPts val="0"/>
              </a:spcAft>
              <a:buSzPts val="1800"/>
              <a:buChar char="●"/>
            </a:pPr>
            <a:r>
              <a:rPr lang="en"/>
              <a:t>Be yourself!</a:t>
            </a:r>
            <a:endParaRPr/>
          </a:p>
        </p:txBody>
      </p:sp>
      <p:sp>
        <p:nvSpPr>
          <p:cNvPr id="119" name="Google Shape;119;p24"/>
          <p:cNvSpPr txBox="1">
            <a:spLocks noGrp="1"/>
          </p:cNvSpPr>
          <p:nvPr>
            <p:ph type="body" idx="1"/>
          </p:nvPr>
        </p:nvSpPr>
        <p:spPr>
          <a:xfrm>
            <a:off x="4572000" y="1152475"/>
            <a:ext cx="3698100" cy="34164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r>
              <a:rPr lang="en"/>
              <a:t>Why?</a:t>
            </a:r>
            <a:endParaRPr/>
          </a:p>
          <a:p>
            <a:pPr marL="457200" lvl="0" indent="-342900" algn="l" rtl="0">
              <a:spcBef>
                <a:spcPts val="1600"/>
              </a:spcBef>
              <a:spcAft>
                <a:spcPts val="0"/>
              </a:spcAft>
              <a:buSzPts val="1800"/>
              <a:buChar char="●"/>
            </a:pPr>
            <a:r>
              <a:rPr lang="en"/>
              <a:t>Healthy relationships help people to live more happy, healthy lives!</a:t>
            </a:r>
            <a:endParaRPr/>
          </a:p>
          <a:p>
            <a:pPr marL="457200" lvl="0" indent="-342900" algn="l" rtl="0">
              <a:spcBef>
                <a:spcPts val="0"/>
              </a:spcBef>
              <a:spcAft>
                <a:spcPts val="0"/>
              </a:spcAft>
              <a:buSzPts val="1800"/>
              <a:buChar char="●"/>
            </a:pPr>
            <a:r>
              <a:rPr lang="en"/>
              <a:t>People with healthier relationships tend to experience less stress.</a:t>
            </a:r>
            <a:endParaRPr/>
          </a:p>
          <a:p>
            <a:pPr marL="457200" lvl="0" indent="-342900" algn="l" rtl="0">
              <a:spcBef>
                <a:spcPts val="0"/>
              </a:spcBef>
              <a:spcAft>
                <a:spcPts val="0"/>
              </a:spcAft>
              <a:buSzPts val="1800"/>
              <a:buChar char="●"/>
            </a:pPr>
            <a:r>
              <a:rPr lang="en"/>
              <a:t>You deserve it!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1688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Unhealthy Relationships</a:t>
            </a:r>
            <a:endParaRPr/>
          </a:p>
        </p:txBody>
      </p:sp>
      <p:sp>
        <p:nvSpPr>
          <p:cNvPr id="61" name="Google Shape;61;p14"/>
          <p:cNvSpPr txBox="1">
            <a:spLocks noGrp="1"/>
          </p:cNvSpPr>
          <p:nvPr>
            <p:ph type="body" idx="1"/>
          </p:nvPr>
        </p:nvSpPr>
        <p:spPr>
          <a:xfrm>
            <a:off x="311700" y="863550"/>
            <a:ext cx="42603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Examples of physical abuse:</a:t>
            </a:r>
            <a:endParaRPr/>
          </a:p>
          <a:p>
            <a:pPr marL="457200" lvl="0" indent="-342900" algn="l" rtl="0">
              <a:spcBef>
                <a:spcPts val="1600"/>
              </a:spcBef>
              <a:spcAft>
                <a:spcPts val="0"/>
              </a:spcAft>
              <a:buSzPts val="1800"/>
              <a:buChar char="●"/>
            </a:pPr>
            <a:r>
              <a:rPr lang="en"/>
              <a:t>Pushing someone</a:t>
            </a:r>
            <a:endParaRPr/>
          </a:p>
          <a:p>
            <a:pPr marL="457200" lvl="0" indent="-342900" algn="l" rtl="0">
              <a:spcBef>
                <a:spcPts val="0"/>
              </a:spcBef>
              <a:spcAft>
                <a:spcPts val="0"/>
              </a:spcAft>
              <a:buSzPts val="1800"/>
              <a:buChar char="●"/>
            </a:pPr>
            <a:r>
              <a:rPr lang="en"/>
              <a:t>Hitting someone</a:t>
            </a:r>
            <a:endParaRPr/>
          </a:p>
          <a:p>
            <a:pPr marL="457200" lvl="0" indent="-342900" algn="l" rtl="0">
              <a:spcBef>
                <a:spcPts val="0"/>
              </a:spcBef>
              <a:spcAft>
                <a:spcPts val="0"/>
              </a:spcAft>
              <a:buSzPts val="1800"/>
              <a:buChar char="●"/>
            </a:pPr>
            <a:r>
              <a:rPr lang="en"/>
              <a:t>Kicking someone</a:t>
            </a:r>
            <a:endParaRPr/>
          </a:p>
          <a:p>
            <a:pPr marL="457200" lvl="0" indent="-342900" algn="l" rtl="0">
              <a:spcBef>
                <a:spcPts val="0"/>
              </a:spcBef>
              <a:spcAft>
                <a:spcPts val="0"/>
              </a:spcAft>
              <a:buSzPts val="1800"/>
              <a:buChar char="●"/>
            </a:pPr>
            <a:r>
              <a:rPr lang="en"/>
              <a:t>Slapping someone</a:t>
            </a:r>
            <a:endParaRPr/>
          </a:p>
          <a:p>
            <a:pPr marL="457200" lvl="0" indent="-342900" algn="l" rtl="0">
              <a:spcBef>
                <a:spcPts val="0"/>
              </a:spcBef>
              <a:spcAft>
                <a:spcPts val="0"/>
              </a:spcAft>
              <a:buSzPts val="1800"/>
              <a:buChar char="●"/>
            </a:pPr>
            <a:r>
              <a:rPr lang="en"/>
              <a:t>Shoving someone</a:t>
            </a:r>
            <a:endParaRPr/>
          </a:p>
          <a:p>
            <a:pPr marL="457200" lvl="0" indent="-342900" algn="l" rtl="0">
              <a:spcBef>
                <a:spcPts val="0"/>
              </a:spcBef>
              <a:spcAft>
                <a:spcPts val="0"/>
              </a:spcAft>
              <a:buSzPts val="1800"/>
              <a:buChar char="●"/>
            </a:pPr>
            <a:r>
              <a:rPr lang="en"/>
              <a:t>Punching someone</a:t>
            </a:r>
            <a:endParaRPr/>
          </a:p>
          <a:p>
            <a:pPr marL="457200" lvl="0" indent="-342900" algn="l" rtl="0">
              <a:spcBef>
                <a:spcPts val="0"/>
              </a:spcBef>
              <a:spcAft>
                <a:spcPts val="0"/>
              </a:spcAft>
              <a:buSzPts val="1800"/>
              <a:buChar char="●"/>
            </a:pPr>
            <a:r>
              <a:rPr lang="en"/>
              <a:t>Grabbing someone</a:t>
            </a:r>
            <a:endParaRPr/>
          </a:p>
          <a:p>
            <a:pPr marL="457200" lvl="0" indent="-342900" algn="l" rtl="0">
              <a:spcBef>
                <a:spcPts val="0"/>
              </a:spcBef>
              <a:spcAft>
                <a:spcPts val="0"/>
              </a:spcAft>
              <a:buSzPts val="1800"/>
              <a:buChar char="●"/>
            </a:pPr>
            <a:r>
              <a:rPr lang="en"/>
              <a:t>Choking someone</a:t>
            </a:r>
            <a:endParaRPr/>
          </a:p>
          <a:p>
            <a:pPr marL="457200" lvl="0" indent="-342900" algn="l" rtl="0">
              <a:spcBef>
                <a:spcPts val="0"/>
              </a:spcBef>
              <a:spcAft>
                <a:spcPts val="0"/>
              </a:spcAft>
              <a:buSzPts val="1800"/>
              <a:buChar char="●"/>
            </a:pPr>
            <a:r>
              <a:rPr lang="en"/>
              <a:t>Shaking someone</a:t>
            </a:r>
            <a:endParaRPr/>
          </a:p>
        </p:txBody>
      </p:sp>
      <p:sp>
        <p:nvSpPr>
          <p:cNvPr id="62" name="Google Shape;62;p14"/>
          <p:cNvSpPr txBox="1">
            <a:spLocks noGrp="1"/>
          </p:cNvSpPr>
          <p:nvPr>
            <p:ph type="body" idx="1"/>
          </p:nvPr>
        </p:nvSpPr>
        <p:spPr>
          <a:xfrm>
            <a:off x="4572000" y="863550"/>
            <a:ext cx="42603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Examples of emotional abuse:</a:t>
            </a:r>
            <a:endParaRPr dirty="0"/>
          </a:p>
          <a:p>
            <a:pPr marL="457200" lvl="0" indent="-342900" algn="l" rtl="0">
              <a:spcBef>
                <a:spcPts val="1600"/>
              </a:spcBef>
              <a:spcAft>
                <a:spcPts val="0"/>
              </a:spcAft>
              <a:buSzPts val="1800"/>
              <a:buChar char="●"/>
            </a:pPr>
            <a:r>
              <a:rPr lang="en" dirty="0"/>
              <a:t>Shaming/mocking someone</a:t>
            </a:r>
            <a:endParaRPr dirty="0"/>
          </a:p>
          <a:p>
            <a:pPr marL="457200" lvl="0" indent="-342900" algn="l" rtl="0">
              <a:spcBef>
                <a:spcPts val="0"/>
              </a:spcBef>
              <a:spcAft>
                <a:spcPts val="0"/>
              </a:spcAft>
              <a:buSzPts val="1800"/>
              <a:buChar char="●"/>
            </a:pPr>
            <a:r>
              <a:rPr lang="en" dirty="0"/>
              <a:t>Constant criticism</a:t>
            </a:r>
            <a:endParaRPr dirty="0"/>
          </a:p>
          <a:p>
            <a:pPr marL="457200" lvl="0" indent="-342900" algn="l" rtl="0">
              <a:spcBef>
                <a:spcPts val="0"/>
              </a:spcBef>
              <a:spcAft>
                <a:spcPts val="0"/>
              </a:spcAft>
              <a:buSzPts val="1800"/>
              <a:buChar char="●"/>
            </a:pPr>
            <a:r>
              <a:rPr lang="en" dirty="0"/>
              <a:t>Invading privacy</a:t>
            </a:r>
            <a:endParaRPr dirty="0"/>
          </a:p>
          <a:p>
            <a:pPr marL="457200" lvl="0" indent="-342900" algn="l" rtl="0">
              <a:spcBef>
                <a:spcPts val="0"/>
              </a:spcBef>
              <a:spcAft>
                <a:spcPts val="0"/>
              </a:spcAft>
              <a:buSzPts val="1800"/>
              <a:buChar char="●"/>
            </a:pPr>
            <a:r>
              <a:rPr lang="en" dirty="0"/>
              <a:t>Coercion</a:t>
            </a:r>
            <a:endParaRPr dirty="0"/>
          </a:p>
          <a:p>
            <a:pPr marL="457200" lvl="0" indent="-342900" algn="l" rtl="0">
              <a:spcBef>
                <a:spcPts val="0"/>
              </a:spcBef>
              <a:spcAft>
                <a:spcPts val="0"/>
              </a:spcAft>
              <a:buSzPts val="1800"/>
              <a:buChar char="●"/>
            </a:pPr>
            <a:r>
              <a:rPr lang="en" dirty="0"/>
              <a:t>Spreading rumors</a:t>
            </a:r>
            <a:endParaRPr dirty="0"/>
          </a:p>
          <a:p>
            <a:pPr marL="457200" lvl="0" indent="-342900" algn="l" rtl="0">
              <a:spcBef>
                <a:spcPts val="0"/>
              </a:spcBef>
              <a:spcAft>
                <a:spcPts val="0"/>
              </a:spcAft>
              <a:buSzPts val="1800"/>
              <a:buChar char="●"/>
            </a:pPr>
            <a:r>
              <a:rPr lang="en" dirty="0"/>
              <a:t>Destroying property</a:t>
            </a:r>
            <a:endParaRPr dirty="0"/>
          </a:p>
          <a:p>
            <a:pPr marL="457200" lvl="0" indent="-342900" algn="l" rtl="0">
              <a:spcBef>
                <a:spcPts val="0"/>
              </a:spcBef>
              <a:spcAft>
                <a:spcPts val="0"/>
              </a:spcAft>
              <a:buSzPts val="1800"/>
              <a:buChar char="●"/>
            </a:pPr>
            <a:r>
              <a:rPr lang="en" dirty="0"/>
              <a:t>Limiting another person’s autonomy</a:t>
            </a:r>
            <a:endParaRPr dirty="0"/>
          </a:p>
          <a:p>
            <a:pPr marL="457200" lvl="0" indent="-342900" algn="l" rtl="0">
              <a:spcBef>
                <a:spcPts val="0"/>
              </a:spcBef>
              <a:spcAft>
                <a:spcPts val="0"/>
              </a:spcAft>
              <a:buSzPts val="1800"/>
              <a:buChar char="●"/>
            </a:pPr>
            <a:r>
              <a:rPr lang="en" dirty="0"/>
              <a:t>Threatening violence</a:t>
            </a:r>
            <a:endParaRPr dirty="0"/>
          </a:p>
          <a:p>
            <a:pPr marL="457200" lvl="0" indent="-342900" algn="l" rtl="0">
              <a:spcBef>
                <a:spcPts val="0"/>
              </a:spcBef>
              <a:spcAft>
                <a:spcPts val="0"/>
              </a:spcAft>
              <a:buSzPts val="1800"/>
              <a:buChar char="●"/>
            </a:pPr>
            <a:r>
              <a:rPr lang="en" dirty="0"/>
              <a:t>Threatening suicide</a:t>
            </a:r>
            <a:endParaRPr dirty="0"/>
          </a:p>
          <a:p>
            <a:pPr marL="457200" lvl="0" indent="-342900" algn="l" rtl="0">
              <a:spcBef>
                <a:spcPts val="0"/>
              </a:spcBef>
              <a:spcAft>
                <a:spcPts val="0"/>
              </a:spcAft>
              <a:buSzPts val="1800"/>
              <a:buChar char="●"/>
            </a:pPr>
            <a:r>
              <a:rPr lang="en" dirty="0"/>
              <a:t>Ignoring boundaries and needs</a:t>
            </a:r>
            <a:endParaRPr dirty="0"/>
          </a:p>
          <a:p>
            <a:pPr marL="457200" lvl="0" indent="-342900" algn="l" rtl="0">
              <a:spcBef>
                <a:spcPts val="0"/>
              </a:spcBef>
              <a:spcAft>
                <a:spcPts val="0"/>
              </a:spcAft>
              <a:buSzPts val="1800"/>
              <a:buChar char="●"/>
            </a:pPr>
            <a:r>
              <a:rPr lang="en" dirty="0"/>
              <a:t>Frequent shouting</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Warning Signs</a:t>
            </a:r>
            <a:endParaRPr/>
          </a:p>
        </p:txBody>
      </p:sp>
      <p:sp>
        <p:nvSpPr>
          <p:cNvPr id="68" name="Google Shape;68;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Are you ever afraid of your partner?</a:t>
            </a:r>
            <a:endParaRPr/>
          </a:p>
          <a:p>
            <a:pPr marL="0" lvl="0" indent="0" algn="l" rtl="0">
              <a:spcBef>
                <a:spcPts val="1600"/>
              </a:spcBef>
              <a:spcAft>
                <a:spcPts val="0"/>
              </a:spcAft>
              <a:buNone/>
            </a:pPr>
            <a:r>
              <a:rPr lang="en"/>
              <a:t>Does your partner threaten you?</a:t>
            </a:r>
            <a:endParaRPr/>
          </a:p>
          <a:p>
            <a:pPr marL="0" lvl="0" indent="0" algn="l" rtl="0">
              <a:spcBef>
                <a:spcPts val="1600"/>
              </a:spcBef>
              <a:spcAft>
                <a:spcPts val="0"/>
              </a:spcAft>
              <a:buNone/>
            </a:pPr>
            <a:r>
              <a:rPr lang="en"/>
              <a:t>Does your partner control your money?</a:t>
            </a:r>
            <a:endParaRPr/>
          </a:p>
          <a:p>
            <a:pPr marL="0" lvl="0" indent="0" algn="l" rtl="0">
              <a:spcBef>
                <a:spcPts val="1600"/>
              </a:spcBef>
              <a:spcAft>
                <a:spcPts val="0"/>
              </a:spcAft>
              <a:buNone/>
            </a:pPr>
            <a:r>
              <a:rPr lang="en"/>
              <a:t>Has your partner physically or emotionally hurt you?</a:t>
            </a:r>
            <a:endParaRPr/>
          </a:p>
          <a:p>
            <a:pPr marL="0" lvl="0" indent="0" algn="l" rtl="0">
              <a:spcBef>
                <a:spcPts val="1600"/>
              </a:spcBef>
              <a:spcAft>
                <a:spcPts val="0"/>
              </a:spcAft>
              <a:buNone/>
            </a:pPr>
            <a:r>
              <a:rPr lang="en"/>
              <a:t>Has your partner forced you into sex?</a:t>
            </a:r>
            <a:endParaRPr/>
          </a:p>
          <a:p>
            <a:pPr marL="0" lvl="0" indent="0" algn="l" rtl="0">
              <a:spcBef>
                <a:spcPts val="1600"/>
              </a:spcBef>
              <a:spcAft>
                <a:spcPts val="0"/>
              </a:spcAft>
              <a:buNone/>
            </a:pPr>
            <a:r>
              <a:rPr lang="en"/>
              <a:t>Does your partner stalk you?</a:t>
            </a:r>
            <a:endParaRPr/>
          </a:p>
          <a:p>
            <a:pPr marL="0" lvl="0" indent="0" algn="l" rtl="0">
              <a:spcBef>
                <a:spcPts val="16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pic>
        <p:nvPicPr>
          <p:cNvPr id="2" name="Picture 2" descr="Power and Control Wheel&#10;&#10;Physical and sexual assaults, or threats to commit them, are the most apparent forms of domestic violence and are usually the actions that allow others to become aware of the problem. However, regular use of other abusive behaviors by the batterer, when reinforced by one or more acts of physical violence, make up a larger system of abuse. Although physical assaults may occur only once or occasionally, they instill threat of future violent attacks and allow the abuser to take control of the woman’s life and circumstances.&#10;The Power &amp;#38; Control diagram is a particularly helpful tool in understanding the overall pattern of abusive and violent behaviors, which are used by a batterer to establish and maintain control over his partner. Very often, one or more violent incidents are accompanied by an array of these other types of abuse. They are less easily identified, yet firmly establish a pattern of intimidation and control in the relationship.&#10;&#10;INTIMIDATION:&#10;Making her afraid by&#10;using looks, actions,&#10;and gestures. Smashing&#10;things. Destroying her&#10;property. Abusing pets.&#10;Displaying weapons.&#10;&#10;EMOTIONAL ABUSE:&#10;Putting her down. Making her&#10;feel bad about herself.&#10;Calling her names. Making her&#10;think she’s crazy. Playing mind&#10;games. Humiliating her.&#10;Making her feel guilty.&#10;&#10;ISOLATION:&#10;Controlling what she does,&#10;who she sees and talks to,&#10;what she reads, and where&#10;she goes. Limiting her&#10;outside involvement.&#10;Using jealousy to justify&#10;actions.&#10;&#10;MINIMIZING, DENYING,&#10;AND BLAMING:&#10;Making light of the abuse&#10;and not taking her concerns&#10;about it seriously. Saying&#10;the abuse didn’t happen.&#10;Shifting responsibility for&#10;abusive behavior. Saying&#10;she caused it.&#10;&#10;USING CHILDREN:&#10;Making her feel guilty&#10;about the children. Using&#10;the children to relay&#10;messages. Using&#10;visitation to harass her. Threatening to take the&#10;children away.&#10;&#10;ECONOMIC ABUSE:&#10;Preventing her from getting&#10;or keeping a job. Making her&#10;ask for money. Giving her an&#10;allowance. Taking her money.&#10;Not letting her know about or&#10;have access to family income.&#10;&#10;MALE PRIVILEGE:&#10;Treating her like a servant: making&#10;all the big decisions, acting like the&#10;“master of the castle,” being the&#10;one to define men’s and women’s&#10;roles.&#10;&#10;COERCION&#10;AND THREATS:&#10;Making and/or carrying out threats to do&#10;something to hurt her.&#10;Threatening to leave her,&#10;commit suicide, or report&#10;her to welfare. Making&#10;her drop charges.&#10;Making her do illegal&#10;things.">
            <a:extLst>
              <a:ext uri="{FF2B5EF4-FFF2-40B4-BE49-F238E27FC236}">
                <a16:creationId xmlns:a16="http://schemas.microsoft.com/office/drawing/2014/main" id="{6680ECCC-32A8-4207-8644-B2E04A0E7A08}"/>
              </a:ext>
            </a:extLst>
          </p:cNvPr>
          <p:cNvPicPr>
            <a:picLocks noChangeAspect="1"/>
          </p:cNvPicPr>
          <p:nvPr/>
        </p:nvPicPr>
        <p:blipFill>
          <a:blip r:embed="rId3"/>
          <a:stretch>
            <a:fillRect/>
          </a:stretch>
        </p:blipFill>
        <p:spPr>
          <a:xfrm>
            <a:off x="2596553" y="-2963"/>
            <a:ext cx="3950897" cy="5149426"/>
          </a:xfrm>
          <a:prstGeom prst="rect">
            <a:avLst/>
          </a:prstGeom>
        </p:spPr>
      </p:pic>
      <p:sp>
        <p:nvSpPr>
          <p:cNvPr id="10" name="TextBox 9">
            <a:extLst>
              <a:ext uri="{FF2B5EF4-FFF2-40B4-BE49-F238E27FC236}">
                <a16:creationId xmlns:a16="http://schemas.microsoft.com/office/drawing/2014/main" id="{0397A535-12BC-4CD6-AF97-26AFACD110C8}"/>
              </a:ext>
            </a:extLst>
          </p:cNvPr>
          <p:cNvSpPr txBox="1"/>
          <p:nvPr/>
        </p:nvSpPr>
        <p:spPr>
          <a:xfrm>
            <a:off x="-45289" y="2084358"/>
            <a:ext cx="2743200"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hlinkClick r:id="rId4"/>
              </a:rPr>
              <a:t>https://ywcaspokane.org/programs/help-with-domestic-violence/power-and-control-wheel/</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4" name="Picture 4">
            <a:hlinkClick r:id="" action="ppaction://media"/>
            <a:extLst>
              <a:ext uri="{FF2B5EF4-FFF2-40B4-BE49-F238E27FC236}">
                <a16:creationId xmlns:a16="http://schemas.microsoft.com/office/drawing/2014/main" id="{C2F43E8C-F27C-4CA8-B27E-BB12DB099310}"/>
              </a:ext>
            </a:extLst>
          </p:cNvPr>
          <p:cNvPicPr>
            <a:picLocks noRot="1" noChangeAspect="1"/>
          </p:cNvPicPr>
          <p:nvPr>
            <a:videoFile r:link="rId1"/>
          </p:nvPr>
        </p:nvPicPr>
        <p:blipFill>
          <a:blip r:embed="rId4"/>
          <a:stretch>
            <a:fillRect/>
          </a:stretch>
        </p:blipFill>
        <p:spPr>
          <a:xfrm>
            <a:off x="2286000" y="1285875"/>
            <a:ext cx="4572000" cy="2571750"/>
          </a:xfrm>
          <a:prstGeom prst="rect">
            <a:avLst/>
          </a:prstGeom>
        </p:spPr>
      </p:pic>
      <mc:AlternateContent xmlns:mc="http://schemas.openxmlformats.org/markup-compatibility/2006">
        <mc:Choice xmlns:we="http://schemas.microsoft.com/office/webextensions/webextension/2010/11" xmlns:pca="http://schemas.microsoft.com/office/powerpoint/2013/contentapp" Requires="we pca">
          <p:graphicFrame>
            <p:nvGraphicFramePr>
              <p:cNvPr id="6" name="Object 5">
                <a:extLst>
                  <a:ext uri="{FF2B5EF4-FFF2-40B4-BE49-F238E27FC236}">
                    <a16:creationId xmlns:a16="http://schemas.microsoft.com/office/drawing/2014/main" id="{0E8DBE6E-AC1F-4F35-A7C6-7BF213538F28}"/>
                  </a:ext>
                </a:extLst>
              </p:cNvPr>
              <p:cNvGraphicFramePr/>
              <p:nvPr>
                <p:extLst>
                  <p:ext uri="{D42A27DB-BD31-4B8C-83A1-F6EECF244321}">
                    <p14:modId xmlns:p14="http://schemas.microsoft.com/office/powerpoint/2010/main" val="4092025485"/>
                  </p:ext>
                </p:extLst>
              </p:nvPr>
            </p:nvGraphicFramePr>
            <p:xfrm>
              <a:off x="582283" y="366623"/>
              <a:ext cx="7871603" cy="4431820"/>
            </p:xfrm>
            <a:graphic>
              <a:graphicData uri="http://schemas.microsoft.com/office/webextensions/webextension/2010/11">
                <we:webextensionref xmlns:we="http://schemas.microsoft.com/office/webextensions/webextension/2010/11" xmlns:r="http://schemas.openxmlformats.org/officeDocument/2006/relationships" r:id="rId5"/>
              </a:graphicData>
            </a:graphic>
          </p:graphicFrame>
        </mc:Choice>
        <mc:Fallback>
          <p:pic>
            <p:nvPicPr>
              <p:cNvPr id="6" name="Object 5">
                <a:extLst>
                  <a:ext uri="{FF2B5EF4-FFF2-40B4-BE49-F238E27FC236}">
                    <a16:creationId xmlns:a16="http://schemas.microsoft.com/office/drawing/2014/main" id="{0E8DBE6E-AC1F-4F35-A7C6-7BF213538F28}"/>
                  </a:ext>
                </a:extLst>
              </p:cNvPr>
              <p:cNvPicPr>
                <a:picLocks noGrp="1" noRot="1" noChangeAspect="1" noMove="1" noResize="1" noEditPoints="1" noAdjustHandles="1" noChangeArrowheads="1" noChangeShapeType="1"/>
              </p:cNvPicPr>
              <p:nvPr/>
            </p:nvPicPr>
            <p:blipFill>
              <a:blip r:embed="rId6"/>
              <a:stretch>
                <a:fillRect/>
              </a:stretch>
            </p:blipFill>
            <p:spPr>
              <a:xfrm>
                <a:off x="582283" y="366623"/>
                <a:ext cx="7871603" cy="4431820"/>
              </a:xfrm>
              <a:prstGeom prst="rect">
                <a:avLst/>
              </a:prstGeom>
            </p:spPr>
          </p:pic>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2200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Red Flags: Abusive Personality</a:t>
            </a:r>
            <a:endParaRPr/>
          </a:p>
        </p:txBody>
      </p:sp>
      <p:sp>
        <p:nvSpPr>
          <p:cNvPr id="84" name="Google Shape;84;p18"/>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Possessiveness</a:t>
            </a:r>
            <a:endParaRPr/>
          </a:p>
          <a:p>
            <a:pPr marL="457200" lvl="0" indent="-342900" algn="l" rtl="0">
              <a:spcBef>
                <a:spcPts val="0"/>
              </a:spcBef>
              <a:spcAft>
                <a:spcPts val="0"/>
              </a:spcAft>
              <a:buSzPts val="1800"/>
              <a:buChar char="●"/>
            </a:pPr>
            <a:r>
              <a:rPr lang="en"/>
              <a:t>Controlling Behavior</a:t>
            </a:r>
            <a:endParaRPr/>
          </a:p>
          <a:p>
            <a:pPr marL="457200" lvl="0" indent="-342900" algn="l" rtl="0">
              <a:spcBef>
                <a:spcPts val="0"/>
              </a:spcBef>
              <a:spcAft>
                <a:spcPts val="0"/>
              </a:spcAft>
              <a:buSzPts val="1800"/>
              <a:buChar char="●"/>
            </a:pPr>
            <a:r>
              <a:rPr lang="en"/>
              <a:t>Quick Involvement: person attempts to control your behavior</a:t>
            </a:r>
            <a:endParaRPr/>
          </a:p>
          <a:p>
            <a:pPr marL="457200" lvl="0" indent="-342900" algn="l" rtl="0">
              <a:spcBef>
                <a:spcPts val="0"/>
              </a:spcBef>
              <a:spcAft>
                <a:spcPts val="0"/>
              </a:spcAft>
              <a:buSzPts val="1800"/>
              <a:buChar char="●"/>
            </a:pPr>
            <a:r>
              <a:rPr lang="en"/>
              <a:t>Isolation: person attempts to ruin your relationships with family and friends</a:t>
            </a:r>
            <a:endParaRPr/>
          </a:p>
          <a:p>
            <a:pPr marL="457200" lvl="0" indent="-342900" algn="l" rtl="0">
              <a:spcBef>
                <a:spcPts val="0"/>
              </a:spcBef>
              <a:spcAft>
                <a:spcPts val="0"/>
              </a:spcAft>
              <a:buSzPts val="1800"/>
              <a:buChar char="●"/>
            </a:pPr>
            <a:r>
              <a:rPr lang="en"/>
              <a:t>Victim Complex</a:t>
            </a:r>
            <a:endParaRPr/>
          </a:p>
          <a:p>
            <a:pPr marL="457200" lvl="0" indent="-342900" algn="l" rtl="0">
              <a:spcBef>
                <a:spcPts val="0"/>
              </a:spcBef>
              <a:spcAft>
                <a:spcPts val="0"/>
              </a:spcAft>
              <a:buSzPts val="1800"/>
              <a:buChar char="●"/>
            </a:pPr>
            <a:r>
              <a:rPr lang="en"/>
              <a:t>Cruelty to Animals or Children</a:t>
            </a:r>
            <a:endParaRPr/>
          </a:p>
          <a:p>
            <a:pPr marL="457200" lvl="0" indent="-342900" algn="l" rtl="0">
              <a:spcBef>
                <a:spcPts val="0"/>
              </a:spcBef>
              <a:spcAft>
                <a:spcPts val="0"/>
              </a:spcAft>
              <a:buSzPts val="1800"/>
              <a:buChar char="●"/>
            </a:pPr>
            <a:r>
              <a:rPr lang="en"/>
              <a:t>Use of Force in Sex</a:t>
            </a:r>
            <a:endParaRPr/>
          </a:p>
          <a:p>
            <a:pPr marL="457200" lvl="0" indent="-342900" algn="l" rtl="0">
              <a:spcBef>
                <a:spcPts val="0"/>
              </a:spcBef>
              <a:spcAft>
                <a:spcPts val="0"/>
              </a:spcAft>
              <a:buSzPts val="1800"/>
              <a:buChar char="●"/>
            </a:pPr>
            <a:r>
              <a:rPr lang="en"/>
              <a:t>Verbal Threats</a:t>
            </a:r>
            <a:endParaRPr/>
          </a:p>
          <a:p>
            <a:pPr marL="457200" lvl="0" indent="-342900" algn="l" rtl="0">
              <a:spcBef>
                <a:spcPts val="0"/>
              </a:spcBef>
              <a:spcAft>
                <a:spcPts val="0"/>
              </a:spcAft>
              <a:buSzPts val="1800"/>
              <a:buChar char="●"/>
            </a:pPr>
            <a:r>
              <a:rPr lang="en"/>
              <a:t>Rigid Gender Roles</a:t>
            </a:r>
            <a:endParaRPr/>
          </a:p>
          <a:p>
            <a:pPr marL="457200" lvl="0" indent="-342900" algn="l" rtl="0">
              <a:spcBef>
                <a:spcPts val="0"/>
              </a:spcBef>
              <a:spcAft>
                <a:spcPts val="0"/>
              </a:spcAft>
              <a:buSzPts val="1800"/>
              <a:buChar char="●"/>
            </a:pPr>
            <a:r>
              <a:rPr lang="en"/>
              <a:t>Volatile</a:t>
            </a:r>
            <a:endParaRPr/>
          </a:p>
          <a:p>
            <a:pPr marL="457200" lvl="0" indent="-342900" algn="l" rtl="0">
              <a:spcBef>
                <a:spcPts val="0"/>
              </a:spcBef>
              <a:spcAft>
                <a:spcPts val="0"/>
              </a:spcAft>
              <a:buSzPts val="1800"/>
              <a:buChar char="●"/>
            </a:pPr>
            <a:r>
              <a:rPr lang="en"/>
              <a:t>Breaking Objects</a:t>
            </a:r>
            <a:endParaRPr/>
          </a:p>
          <a:p>
            <a:pPr marL="457200" lvl="0" indent="-342900" algn="l" rtl="0">
              <a:spcBef>
                <a:spcPts val="0"/>
              </a:spcBef>
              <a:spcAft>
                <a:spcPts val="0"/>
              </a:spcAft>
              <a:buSzPts val="1800"/>
              <a:buChar char="●"/>
            </a:pPr>
            <a:r>
              <a:rPr lang="en"/>
              <a:t>Use of Force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Resources</a:t>
            </a:r>
            <a:endParaRPr/>
          </a:p>
        </p:txBody>
      </p:sp>
      <p:sp>
        <p:nvSpPr>
          <p:cNvPr id="90" name="Google Shape;90;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National Domestic Violence Hotline: (800) 799-SAFE (7233) http://www.thehotline.org</a:t>
            </a:r>
            <a:endParaRPr/>
          </a:p>
          <a:p>
            <a:pPr marL="0" lvl="0" indent="0" algn="l" rtl="0">
              <a:spcBef>
                <a:spcPts val="1600"/>
              </a:spcBef>
              <a:spcAft>
                <a:spcPts val="0"/>
              </a:spcAft>
              <a:buNone/>
            </a:pPr>
            <a:r>
              <a:rPr lang="en"/>
              <a:t>National Resource Center on Domestic Violence: http://www.nrcdv.org/</a:t>
            </a:r>
            <a:endParaRPr/>
          </a:p>
          <a:p>
            <a:pPr marL="0" lvl="0" indent="0" algn="l" rtl="0">
              <a:spcBef>
                <a:spcPts val="1600"/>
              </a:spcBef>
              <a:spcAft>
                <a:spcPts val="1600"/>
              </a:spcAft>
              <a:buNone/>
            </a:pPr>
            <a:r>
              <a:rPr lang="en"/>
              <a:t>Gay Men’s Domestic Violence Project: (800) 832-1901 http://gmdvp.org/</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311700" y="1791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Signs of a Healthy Relationship</a:t>
            </a:r>
            <a:endParaRPr/>
          </a:p>
        </p:txBody>
      </p:sp>
      <p:sp>
        <p:nvSpPr>
          <p:cNvPr id="96" name="Google Shape;96;p20"/>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healthy relationship is when both/all partners develop a connection based on:</a:t>
            </a:r>
            <a:endParaRPr/>
          </a:p>
          <a:p>
            <a:pPr marL="457200" lvl="0" indent="-342900" algn="l" rtl="0">
              <a:spcBef>
                <a:spcPts val="1600"/>
              </a:spcBef>
              <a:spcAft>
                <a:spcPts val="0"/>
              </a:spcAft>
              <a:buSzPts val="1800"/>
              <a:buChar char="●"/>
            </a:pPr>
            <a:r>
              <a:rPr lang="en"/>
              <a:t>Mutual respect</a:t>
            </a:r>
            <a:endParaRPr/>
          </a:p>
          <a:p>
            <a:pPr marL="457200" lvl="0" indent="-342900" algn="l" rtl="0">
              <a:spcBef>
                <a:spcPts val="0"/>
              </a:spcBef>
              <a:spcAft>
                <a:spcPts val="0"/>
              </a:spcAft>
              <a:buSzPts val="1800"/>
              <a:buChar char="●"/>
            </a:pPr>
            <a:r>
              <a:rPr lang="en"/>
              <a:t>Trust</a:t>
            </a:r>
            <a:endParaRPr/>
          </a:p>
          <a:p>
            <a:pPr marL="457200" lvl="0" indent="-342900" algn="l" rtl="0">
              <a:spcBef>
                <a:spcPts val="0"/>
              </a:spcBef>
              <a:spcAft>
                <a:spcPts val="0"/>
              </a:spcAft>
              <a:buSzPts val="1800"/>
              <a:buChar char="●"/>
            </a:pPr>
            <a:r>
              <a:rPr lang="en"/>
              <a:t>Honesty</a:t>
            </a:r>
            <a:endParaRPr/>
          </a:p>
          <a:p>
            <a:pPr marL="457200" lvl="0" indent="-342900" algn="l" rtl="0">
              <a:spcBef>
                <a:spcPts val="0"/>
              </a:spcBef>
              <a:spcAft>
                <a:spcPts val="0"/>
              </a:spcAft>
              <a:buSzPts val="1800"/>
              <a:buChar char="●"/>
            </a:pPr>
            <a:r>
              <a:rPr lang="en"/>
              <a:t>Support</a:t>
            </a:r>
            <a:endParaRPr/>
          </a:p>
          <a:p>
            <a:pPr marL="457200" lvl="0" indent="-342900" algn="l" rtl="0">
              <a:spcBef>
                <a:spcPts val="0"/>
              </a:spcBef>
              <a:spcAft>
                <a:spcPts val="0"/>
              </a:spcAft>
              <a:buSzPts val="1800"/>
              <a:buChar char="●"/>
            </a:pPr>
            <a:r>
              <a:rPr lang="en"/>
              <a:t>Fairness/equality</a:t>
            </a:r>
            <a:endParaRPr/>
          </a:p>
          <a:p>
            <a:pPr marL="457200" lvl="0" indent="-342900" algn="l" rtl="0">
              <a:spcBef>
                <a:spcPts val="0"/>
              </a:spcBef>
              <a:spcAft>
                <a:spcPts val="0"/>
              </a:spcAft>
              <a:buSzPts val="1800"/>
              <a:buChar char="●"/>
            </a:pPr>
            <a:r>
              <a:rPr lang="en"/>
              <a:t>Separate identities</a:t>
            </a:r>
            <a:endParaRPr/>
          </a:p>
          <a:p>
            <a:pPr marL="457200" lvl="0" indent="-342900" algn="l" rtl="0">
              <a:spcBef>
                <a:spcPts val="0"/>
              </a:spcBef>
              <a:spcAft>
                <a:spcPts val="0"/>
              </a:spcAft>
              <a:buSzPts val="1800"/>
              <a:buChar char="●"/>
            </a:pPr>
            <a:r>
              <a:rPr lang="en"/>
              <a:t>Good communication</a:t>
            </a:r>
            <a:endParaRPr/>
          </a:p>
          <a:p>
            <a:pPr marL="457200" lvl="0" indent="-342900" algn="l" rtl="0">
              <a:spcBef>
                <a:spcPts val="0"/>
              </a:spcBef>
              <a:spcAft>
                <a:spcPts val="0"/>
              </a:spcAft>
              <a:buSzPts val="1800"/>
              <a:buChar char="●"/>
            </a:pPr>
            <a:r>
              <a:rPr lang="en"/>
              <a:t>A sense of fondness/playfulness</a:t>
            </a:r>
            <a:endParaRPr/>
          </a:p>
          <a:p>
            <a:pPr marL="0" lvl="0" indent="0" algn="l" rtl="0">
              <a:spcBef>
                <a:spcPts val="1600"/>
              </a:spcBef>
              <a:spcAft>
                <a:spcPts val="1600"/>
              </a:spcAft>
              <a:buNone/>
            </a:pPr>
            <a:r>
              <a:rPr lang="en"/>
              <a:t>Healthy relationships require maintenance! No relationship is perfect, but your relationship should have more healthy than unhealthy traits. Within reason, accept what you cannot change and work to change what you can.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5A972995-202E-4E62-BCC9-87A077AF3E9B}"/>
              </a:ext>
            </a:extLst>
          </p:cNvPr>
          <p:cNvPicPr>
            <a:picLocks noRot="1" noChangeAspect="1"/>
          </p:cNvPicPr>
          <p:nvPr>
            <a:videoFile r:link="rId1"/>
          </p:nvPr>
        </p:nvPicPr>
        <p:blipFill>
          <a:blip r:embed="rId4"/>
          <a:stretch>
            <a:fillRect/>
          </a:stretch>
        </p:blipFill>
        <p:spPr>
          <a:xfrm>
            <a:off x="758716" y="73901"/>
            <a:ext cx="7587154" cy="499569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3.png"/></Relationships>
</file>

<file path=ppt/webextensions/webextension1.xml><?xml version="1.0" encoding="utf-8"?>
<we:webextension xmlns:we="http://schemas.microsoft.com/office/webextensions/webextension/2010/11" id="{6BD49199-6E95-4F8A-9FDD-FF865DCD7908}">
  <we:reference id="WA104221182" version="3.3.0.0" store="en-US" storeType="omex"/>
  <we:alternateReferences>
    <we:reference id="WA104221182" version="3.3.0.0" store="omex" storeType="omex"/>
  </we:alternateReferences>
  <we:properties>
    <we:property name="slideId" value="260"/>
    <we:property name="vid" value="&quot;https://www.youtube.com/watch?v=ON4iy8hq2hM&quot;"/>
    <we:property name="autoplay" value="0"/>
    <we:property name="starttime" value="0"/>
    <we:property name="endtime" value="0"/>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12</Slides>
  <Notes>12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Simple Light</vt:lpstr>
      <vt:lpstr>Healthy Relationships 101</vt:lpstr>
      <vt:lpstr>Unhealthy Relationships</vt:lpstr>
      <vt:lpstr>Warning Signs</vt:lpstr>
      <vt:lpstr>PowerPoint Presentation</vt:lpstr>
      <vt:lpstr>PowerPoint Presentation</vt:lpstr>
      <vt:lpstr>Red Flags: Abusive Personality</vt:lpstr>
      <vt:lpstr>Resources</vt:lpstr>
      <vt:lpstr>Signs of a Healthy Relationship</vt:lpstr>
      <vt:lpstr>PowerPoint Presentation</vt:lpstr>
      <vt:lpstr>More Signs of a Healthy Relationship</vt:lpstr>
      <vt:lpstr>PowerPoint Presentation</vt:lpstr>
      <vt:lpstr>Fostering a Healthy Relationship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Relationships 101</dc:title>
  <cp:revision>61</cp:revision>
  <dcterms:modified xsi:type="dcterms:W3CDTF">2020-04-30T05:31:39Z</dcterms:modified>
</cp:coreProperties>
</file>