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1553" autoAdjust="0"/>
  </p:normalViewPr>
  <p:slideViewPr>
    <p:cSldViewPr snapToGrid="0">
      <p:cViewPr varScale="1">
        <p:scale>
          <a:sx n="54" d="100"/>
          <a:sy n="54" d="100"/>
        </p:scale>
        <p:origin x="120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3190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2524561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5438735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66301000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46722223"/>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4/22/2020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58838719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AAD347D-5ACD-4C99-B74B-A9C85AD731AF}" type="datetimeFigureOut">
              <a:rPr lang="en-US" smtClean="0"/>
              <a:t>4/22/2020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1950595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39979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98037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796027F-7875-4030-9381-8BD8C4F21935}" type="datetimeFigureOut">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93928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4/22/2020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14112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168444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4/22/2020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12705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4/22/2020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7689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4/22/2020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93621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4/22/2020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27902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4/22/2020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59825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4/22/2020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121181965"/>
      </p:ext>
    </p:extLst>
  </p:cSld>
  <p:clrMap bg1="dk1" tx1="lt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urbanfailure.blogspot.com/2014/05/community-participation-essential-for.html"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101things.com/humboldt/" TargetMode="External"/><Relationship Id="rId2" Type="http://schemas.openxmlformats.org/officeDocument/2006/relationships/hyperlink" Target="https://www.cityofarcata.org/362/Parks-Recreation" TargetMode="External"/><Relationship Id="rId1" Type="http://schemas.openxmlformats.org/officeDocument/2006/relationships/slideLayout" Target="../slideLayouts/slideLayout2.xml"/><Relationship Id="rId5" Type="http://schemas.openxmlformats.org/officeDocument/2006/relationships/hyperlink" Target="http://www.humboldt.edu/counseling/fun%20in%20Humboldt.pdf" TargetMode="External"/><Relationship Id="rId4" Type="http://schemas.openxmlformats.org/officeDocument/2006/relationships/hyperlink" Target="http://co.humboldt.ca.us/portal/living/county_parks/default.asp"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humboldt.edu/club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xhere.com/en/photo/677257"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zuzeeko.com/2009/12/bringing-people-together-this-holiday.html"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oR86iGOyrs0"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KRUdkxQOqWM" TargetMode="External"/><Relationship Id="rId1" Type="http://schemas.openxmlformats.org/officeDocument/2006/relationships/video" Target="https://www.youtube.com/embed/PYsuvRNZfxE" TargetMode="Externa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humboldt.edu/counseling/" TargetMode="External"/><Relationship Id="rId1" Type="http://schemas.openxmlformats.org/officeDocument/2006/relationships/slideLayout" Target="../slideLayouts/slideLayout2.xml"/><Relationship Id="rId4" Type="http://schemas.openxmlformats.org/officeDocument/2006/relationships/hyperlink" Target="https://en.wikipedia.org/wiki/Humboldt_State_Universit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faithjoyhope.blogspot.com/2016/02/beauty-my-3-days-detox-regime-with.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Ef7EA3J5Ifk&amp;feature=youtu.b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ourses.lumenlearning.com/wmopen-businesscommunicationmgrs/chapter/using-the-right-communication-channe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en/polaroid-pictures-album-gallery-150581/"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656E1-3C0A-4164-86B1-FFF247992194}"/>
              </a:ext>
            </a:extLst>
          </p:cNvPr>
          <p:cNvSpPr>
            <a:spLocks noGrp="1"/>
          </p:cNvSpPr>
          <p:nvPr>
            <p:ph type="ctrTitle"/>
          </p:nvPr>
        </p:nvSpPr>
        <p:spPr/>
        <p:txBody>
          <a:bodyPr/>
          <a:lstStyle/>
          <a:p>
            <a:r>
              <a:rPr lang="en-US" dirty="0"/>
              <a:t>Homesickness</a:t>
            </a:r>
          </a:p>
        </p:txBody>
      </p:sp>
    </p:spTree>
    <p:extLst>
      <p:ext uri="{BB962C8B-B14F-4D97-AF65-F5344CB8AC3E}">
        <p14:creationId xmlns:p14="http://schemas.microsoft.com/office/powerpoint/2010/main" val="19038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2333D-AA72-4A40-BD3C-957E86800827}"/>
              </a:ext>
            </a:extLst>
          </p:cNvPr>
          <p:cNvSpPr>
            <a:spLocks noGrp="1"/>
          </p:cNvSpPr>
          <p:nvPr>
            <p:ph type="title"/>
          </p:nvPr>
        </p:nvSpPr>
        <p:spPr/>
        <p:txBody>
          <a:bodyPr/>
          <a:lstStyle/>
          <a:p>
            <a:r>
              <a:rPr lang="en-US" dirty="0"/>
              <a:t>Visits</a:t>
            </a:r>
          </a:p>
        </p:txBody>
      </p:sp>
      <p:sp>
        <p:nvSpPr>
          <p:cNvPr id="3" name="Content Placeholder 2">
            <a:extLst>
              <a:ext uri="{FF2B5EF4-FFF2-40B4-BE49-F238E27FC236}">
                <a16:creationId xmlns:a16="http://schemas.microsoft.com/office/drawing/2014/main" id="{690ABC5C-A1DA-46C0-8439-1FF71DC2F76D}"/>
              </a:ext>
            </a:extLst>
          </p:cNvPr>
          <p:cNvSpPr>
            <a:spLocks noGrp="1"/>
          </p:cNvSpPr>
          <p:nvPr>
            <p:ph idx="1"/>
          </p:nvPr>
        </p:nvSpPr>
        <p:spPr>
          <a:xfrm>
            <a:off x="1103312" y="2052918"/>
            <a:ext cx="8946541" cy="2951835"/>
          </a:xfrm>
        </p:spPr>
        <p:txBody>
          <a:bodyPr/>
          <a:lstStyle/>
          <a:p>
            <a:r>
              <a:rPr lang="en-US" dirty="0"/>
              <a:t>It is okay to go home every once in awhile. At the beginning of the semester, plan all your trips home. This gives you something to look forward to and prevents impulse to go home every chance you get.</a:t>
            </a:r>
          </a:p>
          <a:p>
            <a:r>
              <a:rPr lang="en-US" dirty="0"/>
              <a:t>Remember you can’t get comfortable in a new setting if you’re never there!</a:t>
            </a:r>
          </a:p>
          <a:p>
            <a:r>
              <a:rPr lang="en-US" dirty="0"/>
              <a:t>Also, some people find that going home makes homesickness worse when they come back. Be prepared for this. Really think about the pros and cons of going home.</a:t>
            </a:r>
          </a:p>
        </p:txBody>
      </p:sp>
    </p:spTree>
    <p:extLst>
      <p:ext uri="{BB962C8B-B14F-4D97-AF65-F5344CB8AC3E}">
        <p14:creationId xmlns:p14="http://schemas.microsoft.com/office/powerpoint/2010/main" val="15952495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9C0B8-88B3-45F6-9A4C-B01D64B0D755}"/>
              </a:ext>
            </a:extLst>
          </p:cNvPr>
          <p:cNvSpPr>
            <a:spLocks noGrp="1"/>
          </p:cNvSpPr>
          <p:nvPr>
            <p:ph type="title"/>
          </p:nvPr>
        </p:nvSpPr>
        <p:spPr/>
        <p:txBody>
          <a:bodyPr/>
          <a:lstStyle/>
          <a:p>
            <a:r>
              <a:rPr lang="en-US" dirty="0"/>
              <a:t>What if I can’t go home?</a:t>
            </a:r>
          </a:p>
        </p:txBody>
      </p:sp>
      <p:sp>
        <p:nvSpPr>
          <p:cNvPr id="3" name="Content Placeholder 2">
            <a:extLst>
              <a:ext uri="{FF2B5EF4-FFF2-40B4-BE49-F238E27FC236}">
                <a16:creationId xmlns:a16="http://schemas.microsoft.com/office/drawing/2014/main" id="{B40AA2B5-8A38-4D7C-9D88-EA674CCC33DD}"/>
              </a:ext>
            </a:extLst>
          </p:cNvPr>
          <p:cNvSpPr>
            <a:spLocks noGrp="1"/>
          </p:cNvSpPr>
          <p:nvPr>
            <p:ph idx="1"/>
          </p:nvPr>
        </p:nvSpPr>
        <p:spPr/>
        <p:txBody>
          <a:bodyPr>
            <a:normAutofit/>
          </a:bodyPr>
          <a:lstStyle/>
          <a:p>
            <a:pPr marL="0" indent="0">
              <a:buNone/>
            </a:pPr>
            <a:r>
              <a:rPr lang="en-US" dirty="0"/>
              <a:t>Live across the nation…. or farther? Don’t have the money to get home? Then it is even more important to plan ahead!</a:t>
            </a:r>
          </a:p>
          <a:p>
            <a:pPr marL="0" indent="0">
              <a:buNone/>
            </a:pPr>
            <a:endParaRPr lang="en-US" dirty="0"/>
          </a:p>
          <a:p>
            <a:pPr marL="0" indent="0">
              <a:buNone/>
            </a:pPr>
            <a:r>
              <a:rPr lang="en-US" dirty="0"/>
              <a:t>Your communication with home, bringing comforting items, and even trips can be planned before the semester even starts. Have everything in place so that if homesickness hits, you have a support network prepared.</a:t>
            </a:r>
            <a:br>
              <a:rPr lang="en-US" dirty="0"/>
            </a:br>
            <a:br>
              <a:rPr lang="en-US" dirty="0"/>
            </a:br>
            <a:r>
              <a:rPr lang="en-US" dirty="0"/>
              <a:t>Already here? It’s never too late to put those strategies into place. Comforting items can be mailed, communication “dates” can be made, and plane tickets or road trips can be planned.</a:t>
            </a:r>
          </a:p>
        </p:txBody>
      </p:sp>
    </p:spTree>
    <p:extLst>
      <p:ext uri="{BB962C8B-B14F-4D97-AF65-F5344CB8AC3E}">
        <p14:creationId xmlns:p14="http://schemas.microsoft.com/office/powerpoint/2010/main" val="180650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A1365-6E01-4065-B4E1-95393335DABF}"/>
              </a:ext>
            </a:extLst>
          </p:cNvPr>
          <p:cNvSpPr>
            <a:spLocks noGrp="1"/>
          </p:cNvSpPr>
          <p:nvPr>
            <p:ph type="title"/>
          </p:nvPr>
        </p:nvSpPr>
        <p:spPr/>
        <p:txBody>
          <a:bodyPr/>
          <a:lstStyle/>
          <a:p>
            <a:r>
              <a:rPr lang="en-US" dirty="0"/>
              <a:t>Get involved. </a:t>
            </a:r>
          </a:p>
        </p:txBody>
      </p:sp>
      <p:sp>
        <p:nvSpPr>
          <p:cNvPr id="3" name="Content Placeholder 2">
            <a:extLst>
              <a:ext uri="{FF2B5EF4-FFF2-40B4-BE49-F238E27FC236}">
                <a16:creationId xmlns:a16="http://schemas.microsoft.com/office/drawing/2014/main" id="{3BD641AA-5291-4552-96B4-7E58F162E2B4}"/>
              </a:ext>
            </a:extLst>
          </p:cNvPr>
          <p:cNvSpPr>
            <a:spLocks noGrp="1"/>
          </p:cNvSpPr>
          <p:nvPr>
            <p:ph idx="1"/>
          </p:nvPr>
        </p:nvSpPr>
        <p:spPr/>
        <p:txBody>
          <a:bodyPr/>
          <a:lstStyle/>
          <a:p>
            <a:r>
              <a:rPr lang="en-US" dirty="0"/>
              <a:t>A great way to make HSU feel like home is to explore and get involved on campus and in the community. The more you make HSU a second home the more comfortable you will be! </a:t>
            </a:r>
          </a:p>
        </p:txBody>
      </p:sp>
      <p:pic>
        <p:nvPicPr>
          <p:cNvPr id="5" name="Picture 4" descr="Sign that reads &quot;Get Involved!&quot; with colorful hands below the reading.">
            <a:extLst>
              <a:ext uri="{FF2B5EF4-FFF2-40B4-BE49-F238E27FC236}">
                <a16:creationId xmlns:a16="http://schemas.microsoft.com/office/drawing/2014/main" id="{C1E578E7-4113-4084-AE76-CE7CB985427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330590" y="2891117"/>
            <a:ext cx="3438525" cy="3514165"/>
          </a:xfrm>
          <a:prstGeom prst="rect">
            <a:avLst/>
          </a:prstGeom>
        </p:spPr>
      </p:pic>
    </p:spTree>
    <p:extLst>
      <p:ext uri="{BB962C8B-B14F-4D97-AF65-F5344CB8AC3E}">
        <p14:creationId xmlns:p14="http://schemas.microsoft.com/office/powerpoint/2010/main" val="1440963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433C-505A-4AA9-956D-ADD606A1F4EC}"/>
              </a:ext>
            </a:extLst>
          </p:cNvPr>
          <p:cNvSpPr>
            <a:spLocks noGrp="1"/>
          </p:cNvSpPr>
          <p:nvPr>
            <p:ph type="title"/>
          </p:nvPr>
        </p:nvSpPr>
        <p:spPr/>
        <p:txBody>
          <a:bodyPr/>
          <a:lstStyle/>
          <a:p>
            <a:r>
              <a:rPr lang="en-US" dirty="0"/>
              <a:t>Explore</a:t>
            </a:r>
          </a:p>
        </p:txBody>
      </p:sp>
      <p:sp>
        <p:nvSpPr>
          <p:cNvPr id="3" name="Content Placeholder 2">
            <a:extLst>
              <a:ext uri="{FF2B5EF4-FFF2-40B4-BE49-F238E27FC236}">
                <a16:creationId xmlns:a16="http://schemas.microsoft.com/office/drawing/2014/main" id="{01162AA4-E09A-4394-9851-58878619F6BD}"/>
              </a:ext>
            </a:extLst>
          </p:cNvPr>
          <p:cNvSpPr>
            <a:spLocks noGrp="1"/>
          </p:cNvSpPr>
          <p:nvPr>
            <p:ph idx="1"/>
          </p:nvPr>
        </p:nvSpPr>
        <p:spPr>
          <a:xfrm>
            <a:off x="1103312" y="1853248"/>
            <a:ext cx="8946541" cy="4171034"/>
          </a:xfrm>
        </p:spPr>
        <p:txBody>
          <a:bodyPr>
            <a:normAutofit fontScale="92500" lnSpcReduction="20000"/>
          </a:bodyPr>
          <a:lstStyle/>
          <a:p>
            <a:r>
              <a:rPr lang="en-US" dirty="0"/>
              <a:t>Explore your campus, neighborhood, community, &amp; the great outdoors! Familiarizing yourself with your surroundings will help you feel less stress. </a:t>
            </a:r>
          </a:p>
          <a:p>
            <a:r>
              <a:rPr lang="en-US" dirty="0"/>
              <a:t>Check out these resources: </a:t>
            </a:r>
            <a:br>
              <a:rPr lang="en-US" dirty="0"/>
            </a:br>
            <a:endParaRPr lang="en-US" dirty="0"/>
          </a:p>
          <a:p>
            <a:r>
              <a:rPr lang="en-US" dirty="0"/>
              <a:t>City of Arcata Parks and Rec Page</a:t>
            </a:r>
            <a:br>
              <a:rPr lang="en-US" dirty="0"/>
            </a:br>
            <a:r>
              <a:rPr lang="en-US" dirty="0">
                <a:hlinkClick r:id="rId2"/>
              </a:rPr>
              <a:t>https://www.cityofarcata.org/362/Parks-Recreation</a:t>
            </a:r>
            <a:endParaRPr lang="en-US" dirty="0"/>
          </a:p>
          <a:p>
            <a:r>
              <a:rPr lang="en-US" dirty="0"/>
              <a:t>Humboldt County: 101 Things to Do</a:t>
            </a:r>
            <a:br>
              <a:rPr lang="en-US" dirty="0"/>
            </a:br>
            <a:r>
              <a:rPr lang="en-US" dirty="0">
                <a:hlinkClick r:id="rId3"/>
              </a:rPr>
              <a:t>http://101things.com/humboldt/</a:t>
            </a:r>
            <a:endParaRPr lang="en-US" dirty="0"/>
          </a:p>
          <a:p>
            <a:r>
              <a:rPr lang="en-US" dirty="0"/>
              <a:t>County Parks and Recreation Areas</a:t>
            </a:r>
            <a:br>
              <a:rPr lang="en-US" dirty="0"/>
            </a:br>
            <a:r>
              <a:rPr lang="en-US" dirty="0">
                <a:hlinkClick r:id="rId4"/>
              </a:rPr>
              <a:t>http://co.Humboldt.ca.us/portal/living/county_parks/default.asp</a:t>
            </a:r>
            <a:endParaRPr lang="en-US" dirty="0"/>
          </a:p>
          <a:p>
            <a:r>
              <a:rPr lang="en-US" dirty="0"/>
              <a:t>Fun in Humboldt</a:t>
            </a:r>
          </a:p>
          <a:p>
            <a:pPr marL="0" indent="0">
              <a:buNone/>
            </a:pPr>
            <a:r>
              <a:rPr lang="en-US" dirty="0">
                <a:hlinkClick r:id="rId5"/>
              </a:rPr>
              <a:t>http://www.Humboldt.edu/counseling/fun%20in%20Humboldt.pdf</a:t>
            </a:r>
            <a:br>
              <a:rPr lang="en-US" dirty="0"/>
            </a:br>
            <a:br>
              <a:rPr lang="en-US" dirty="0"/>
            </a:br>
            <a:endParaRPr lang="en-US" dirty="0"/>
          </a:p>
        </p:txBody>
      </p:sp>
    </p:spTree>
    <p:extLst>
      <p:ext uri="{BB962C8B-B14F-4D97-AF65-F5344CB8AC3E}">
        <p14:creationId xmlns:p14="http://schemas.microsoft.com/office/powerpoint/2010/main" val="3096490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35F40-A8AA-433C-B526-399F0D38B9C3}"/>
              </a:ext>
            </a:extLst>
          </p:cNvPr>
          <p:cNvSpPr>
            <a:spLocks noGrp="1"/>
          </p:cNvSpPr>
          <p:nvPr>
            <p:ph type="title"/>
          </p:nvPr>
        </p:nvSpPr>
        <p:spPr/>
        <p:txBody>
          <a:bodyPr/>
          <a:lstStyle/>
          <a:p>
            <a:r>
              <a:rPr lang="en-US" dirty="0"/>
              <a:t>Campus Clubs</a:t>
            </a:r>
          </a:p>
        </p:txBody>
      </p:sp>
      <p:sp>
        <p:nvSpPr>
          <p:cNvPr id="3" name="Content Placeholder 2">
            <a:extLst>
              <a:ext uri="{FF2B5EF4-FFF2-40B4-BE49-F238E27FC236}">
                <a16:creationId xmlns:a16="http://schemas.microsoft.com/office/drawing/2014/main" id="{37D8CFEB-A030-43D7-B778-543F51B37840}"/>
              </a:ext>
            </a:extLst>
          </p:cNvPr>
          <p:cNvSpPr>
            <a:spLocks noGrp="1"/>
          </p:cNvSpPr>
          <p:nvPr>
            <p:ph idx="1"/>
          </p:nvPr>
        </p:nvSpPr>
        <p:spPr/>
        <p:txBody>
          <a:bodyPr/>
          <a:lstStyle/>
          <a:p>
            <a:pPr marL="0" indent="0">
              <a:buNone/>
            </a:pPr>
            <a:r>
              <a:rPr lang="en-US" dirty="0"/>
              <a:t>Campus clubs are a structured way to meet new people, many of which are going through the same things you are.</a:t>
            </a:r>
          </a:p>
          <a:p>
            <a:pPr marL="0" indent="0">
              <a:buNone/>
            </a:pPr>
            <a:endParaRPr lang="en-US" dirty="0"/>
          </a:p>
          <a:p>
            <a:pPr marL="0" indent="0">
              <a:buNone/>
            </a:pPr>
            <a:r>
              <a:rPr lang="en-US" dirty="0"/>
              <a:t>You will also meet upperclassman that can give you advice about courses and the community.</a:t>
            </a:r>
            <a:br>
              <a:rPr lang="en-US" dirty="0"/>
            </a:br>
            <a:br>
              <a:rPr lang="en-US" dirty="0"/>
            </a:br>
            <a:r>
              <a:rPr lang="en-US" dirty="0"/>
              <a:t>HSU clubs and activities:</a:t>
            </a:r>
            <a:br>
              <a:rPr lang="en-US" dirty="0"/>
            </a:br>
            <a:r>
              <a:rPr lang="en-US" dirty="0">
                <a:hlinkClick r:id="rId2"/>
              </a:rPr>
              <a:t>http://www.Humboldt.edu/clubs/</a:t>
            </a:r>
            <a:endParaRPr lang="en-US" dirty="0"/>
          </a:p>
          <a:p>
            <a:pPr marL="0" indent="0">
              <a:buNone/>
            </a:pPr>
            <a:endParaRPr lang="en-US" dirty="0"/>
          </a:p>
        </p:txBody>
      </p:sp>
    </p:spTree>
    <p:extLst>
      <p:ext uri="{BB962C8B-B14F-4D97-AF65-F5344CB8AC3E}">
        <p14:creationId xmlns:p14="http://schemas.microsoft.com/office/powerpoint/2010/main" val="237315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DFE79-45EF-4C47-94D4-3C62F26F277C}"/>
              </a:ext>
            </a:extLst>
          </p:cNvPr>
          <p:cNvSpPr>
            <a:spLocks noGrp="1"/>
          </p:cNvSpPr>
          <p:nvPr>
            <p:ph type="title"/>
          </p:nvPr>
        </p:nvSpPr>
        <p:spPr/>
        <p:txBody>
          <a:bodyPr/>
          <a:lstStyle/>
          <a:p>
            <a:r>
              <a:rPr lang="en-US" dirty="0"/>
              <a:t>Friends- The Proactive Approach</a:t>
            </a:r>
          </a:p>
        </p:txBody>
      </p:sp>
      <p:sp>
        <p:nvSpPr>
          <p:cNvPr id="3" name="Content Placeholder 2">
            <a:extLst>
              <a:ext uri="{FF2B5EF4-FFF2-40B4-BE49-F238E27FC236}">
                <a16:creationId xmlns:a16="http://schemas.microsoft.com/office/drawing/2014/main" id="{02D8B11F-A569-44F0-BD91-E2E1CD4E6357}"/>
              </a:ext>
            </a:extLst>
          </p:cNvPr>
          <p:cNvSpPr>
            <a:spLocks noGrp="1"/>
          </p:cNvSpPr>
          <p:nvPr>
            <p:ph idx="1"/>
          </p:nvPr>
        </p:nvSpPr>
        <p:spPr/>
        <p:txBody>
          <a:bodyPr/>
          <a:lstStyle/>
          <a:p>
            <a:pPr marL="0" indent="0">
              <a:buNone/>
            </a:pPr>
            <a:r>
              <a:rPr lang="en-US" dirty="0"/>
              <a:t>Whether you are going exploring or considering joining a club, think about asking someone to do it with you. It can be your roommate or someone in one of your classes.</a:t>
            </a:r>
            <a:br>
              <a:rPr lang="en-US" dirty="0"/>
            </a:br>
            <a:br>
              <a:rPr lang="en-US" dirty="0"/>
            </a:br>
            <a:br>
              <a:rPr lang="en-US" dirty="0"/>
            </a:br>
            <a:r>
              <a:rPr lang="en-US" dirty="0"/>
              <a:t>This is not an easy approach for many. If you are nervous about asking, practice! Think about what you want to ask and go over it a few times before you try it out. Don’t take it personally if they say no. The campus has thousands of students; you are bound to find a group of people you fit in with. Just give it time.</a:t>
            </a:r>
          </a:p>
        </p:txBody>
      </p:sp>
    </p:spTree>
    <p:extLst>
      <p:ext uri="{BB962C8B-B14F-4D97-AF65-F5344CB8AC3E}">
        <p14:creationId xmlns:p14="http://schemas.microsoft.com/office/powerpoint/2010/main" val="4111504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511E0-EF15-40A6-8083-7BB02440FE6F}"/>
              </a:ext>
            </a:extLst>
          </p:cNvPr>
          <p:cNvSpPr>
            <a:spLocks noGrp="1"/>
          </p:cNvSpPr>
          <p:nvPr>
            <p:ph type="title"/>
          </p:nvPr>
        </p:nvSpPr>
        <p:spPr/>
        <p:txBody>
          <a:bodyPr/>
          <a:lstStyle/>
          <a:p>
            <a:r>
              <a:rPr lang="en-US" dirty="0"/>
              <a:t>Self-Care</a:t>
            </a:r>
          </a:p>
        </p:txBody>
      </p:sp>
      <p:sp>
        <p:nvSpPr>
          <p:cNvPr id="3" name="Content Placeholder 2">
            <a:extLst>
              <a:ext uri="{FF2B5EF4-FFF2-40B4-BE49-F238E27FC236}">
                <a16:creationId xmlns:a16="http://schemas.microsoft.com/office/drawing/2014/main" id="{EB0ECA2F-D43C-481C-B5B3-90D384481FE4}"/>
              </a:ext>
            </a:extLst>
          </p:cNvPr>
          <p:cNvSpPr>
            <a:spLocks noGrp="1"/>
          </p:cNvSpPr>
          <p:nvPr>
            <p:ph idx="1"/>
          </p:nvPr>
        </p:nvSpPr>
        <p:spPr/>
        <p:txBody>
          <a:bodyPr/>
          <a:lstStyle/>
          <a:p>
            <a:pPr marL="0" indent="0">
              <a:buNone/>
            </a:pPr>
            <a:r>
              <a:rPr lang="en-US" dirty="0"/>
              <a:t>Transitions can be stressful, and stress takes a toll on our bodies. The best way to combat the effects of stress is to take care of yourself.</a:t>
            </a:r>
            <a:br>
              <a:rPr lang="en-US" dirty="0"/>
            </a:br>
            <a:endParaRPr lang="en-US" dirty="0"/>
          </a:p>
        </p:txBody>
      </p:sp>
      <p:pic>
        <p:nvPicPr>
          <p:cNvPr id="5" name="Picture 4" descr="A purple flower.">
            <a:extLst>
              <a:ext uri="{FF2B5EF4-FFF2-40B4-BE49-F238E27FC236}">
                <a16:creationId xmlns:a16="http://schemas.microsoft.com/office/drawing/2014/main" id="{FAD94AF3-76C5-49FC-AFEB-70826991329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704078" y="3429000"/>
            <a:ext cx="4229099" cy="2819399"/>
          </a:xfrm>
          <a:prstGeom prst="rect">
            <a:avLst/>
          </a:prstGeom>
        </p:spPr>
      </p:pic>
    </p:spTree>
    <p:extLst>
      <p:ext uri="{BB962C8B-B14F-4D97-AF65-F5344CB8AC3E}">
        <p14:creationId xmlns:p14="http://schemas.microsoft.com/office/powerpoint/2010/main" val="2379702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9FD7D-F33B-41AE-97A1-85280622A2DF}"/>
              </a:ext>
            </a:extLst>
          </p:cNvPr>
          <p:cNvSpPr>
            <a:spLocks noGrp="1"/>
          </p:cNvSpPr>
          <p:nvPr>
            <p:ph type="title"/>
          </p:nvPr>
        </p:nvSpPr>
        <p:spPr/>
        <p:txBody>
          <a:bodyPr/>
          <a:lstStyle/>
          <a:p>
            <a:r>
              <a:rPr lang="en-US" dirty="0"/>
              <a:t>Observe</a:t>
            </a:r>
          </a:p>
        </p:txBody>
      </p:sp>
      <p:sp>
        <p:nvSpPr>
          <p:cNvPr id="3" name="Content Placeholder 2">
            <a:extLst>
              <a:ext uri="{FF2B5EF4-FFF2-40B4-BE49-F238E27FC236}">
                <a16:creationId xmlns:a16="http://schemas.microsoft.com/office/drawing/2014/main" id="{94AE0B83-88B5-4AF9-AFEC-50CADDA82BA7}"/>
              </a:ext>
            </a:extLst>
          </p:cNvPr>
          <p:cNvSpPr>
            <a:spLocks noGrp="1"/>
          </p:cNvSpPr>
          <p:nvPr>
            <p:ph idx="1"/>
          </p:nvPr>
        </p:nvSpPr>
        <p:spPr/>
        <p:txBody>
          <a:bodyPr/>
          <a:lstStyle/>
          <a:p>
            <a:r>
              <a:rPr lang="en-US" dirty="0"/>
              <a:t>You might find it beneficial to start a journal. In it, take note of when you feel the most homesick.</a:t>
            </a:r>
            <a:br>
              <a:rPr lang="en-US" dirty="0"/>
            </a:br>
            <a:endParaRPr lang="en-US" dirty="0"/>
          </a:p>
          <a:p>
            <a:r>
              <a:rPr lang="en-US" dirty="0"/>
              <a:t>You might notice that you feel the most homesick when doing a certain activity. For example, you may feel especially homesick around dinner time because you always had dinner with family. Or you might notice a certain time of day is hard.</a:t>
            </a:r>
            <a:br>
              <a:rPr lang="en-US" dirty="0"/>
            </a:br>
            <a:endParaRPr lang="en-US" dirty="0"/>
          </a:p>
          <a:p>
            <a:r>
              <a:rPr lang="en-US" dirty="0"/>
              <a:t>Once you are aware of these patterns you can take extra steps to prepare yourself. If dinner is a problem time, maybe invite new friends over to dinner and start your own tradition.</a:t>
            </a:r>
          </a:p>
        </p:txBody>
      </p:sp>
    </p:spTree>
    <p:extLst>
      <p:ext uri="{BB962C8B-B14F-4D97-AF65-F5344CB8AC3E}">
        <p14:creationId xmlns:p14="http://schemas.microsoft.com/office/powerpoint/2010/main" val="4266405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40829-3C6C-4627-BB86-6C4E576066BD}"/>
              </a:ext>
            </a:extLst>
          </p:cNvPr>
          <p:cNvSpPr>
            <a:spLocks noGrp="1"/>
          </p:cNvSpPr>
          <p:nvPr>
            <p:ph type="title"/>
          </p:nvPr>
        </p:nvSpPr>
        <p:spPr/>
        <p:txBody>
          <a:bodyPr/>
          <a:lstStyle/>
          <a:p>
            <a:r>
              <a:rPr lang="en-US" dirty="0"/>
              <a:t>Time</a:t>
            </a:r>
          </a:p>
        </p:txBody>
      </p:sp>
      <p:sp>
        <p:nvSpPr>
          <p:cNvPr id="3" name="Content Placeholder 2">
            <a:extLst>
              <a:ext uri="{FF2B5EF4-FFF2-40B4-BE49-F238E27FC236}">
                <a16:creationId xmlns:a16="http://schemas.microsoft.com/office/drawing/2014/main" id="{1A86DBFD-58BD-4DDD-BF3F-322B873C3321}"/>
              </a:ext>
            </a:extLst>
          </p:cNvPr>
          <p:cNvSpPr>
            <a:spLocks noGrp="1"/>
          </p:cNvSpPr>
          <p:nvPr>
            <p:ph idx="1"/>
          </p:nvPr>
        </p:nvSpPr>
        <p:spPr>
          <a:xfrm>
            <a:off x="1103313" y="2052918"/>
            <a:ext cx="8813334" cy="4352364"/>
          </a:xfrm>
        </p:spPr>
        <p:txBody>
          <a:bodyPr/>
          <a:lstStyle/>
          <a:p>
            <a:r>
              <a:rPr lang="en-US" dirty="0"/>
              <a:t>You need to give yourself time to settle into your new environment, but may also find it beneficial to give yourself time, on a daily basis, to be homesick.</a:t>
            </a:r>
            <a:br>
              <a:rPr lang="en-US" dirty="0"/>
            </a:br>
            <a:endParaRPr lang="en-US" dirty="0"/>
          </a:p>
          <a:p>
            <a:r>
              <a:rPr lang="en-US" dirty="0"/>
              <a:t>Some people will set aside 5-15 minutes each day to feel the homesickness. They find having this time makes them less homesick the rest of the day.</a:t>
            </a:r>
            <a:br>
              <a:rPr lang="en-US" dirty="0"/>
            </a:br>
            <a:endParaRPr lang="en-US" dirty="0"/>
          </a:p>
        </p:txBody>
      </p:sp>
      <p:pic>
        <p:nvPicPr>
          <p:cNvPr id="5" name="Picture 4" descr="A drawing of a boy day dreaming of his home sweet home. ">
            <a:extLst>
              <a:ext uri="{FF2B5EF4-FFF2-40B4-BE49-F238E27FC236}">
                <a16:creationId xmlns:a16="http://schemas.microsoft.com/office/drawing/2014/main" id="{4E113E64-1B5D-41EF-8B86-82ECED31AFE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916646" y="3400069"/>
            <a:ext cx="2076449" cy="3048000"/>
          </a:xfrm>
          <a:prstGeom prst="rect">
            <a:avLst/>
          </a:prstGeom>
        </p:spPr>
      </p:pic>
    </p:spTree>
    <p:extLst>
      <p:ext uri="{BB962C8B-B14F-4D97-AF65-F5344CB8AC3E}">
        <p14:creationId xmlns:p14="http://schemas.microsoft.com/office/powerpoint/2010/main" val="2307296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C7947-7125-4689-BF48-FDDD75C61E33}"/>
              </a:ext>
            </a:extLst>
          </p:cNvPr>
          <p:cNvSpPr>
            <a:spLocks noGrp="1"/>
          </p:cNvSpPr>
          <p:nvPr>
            <p:ph type="title"/>
          </p:nvPr>
        </p:nvSpPr>
        <p:spPr/>
        <p:txBody>
          <a:bodyPr/>
          <a:lstStyle/>
          <a:p>
            <a:r>
              <a:rPr lang="en-US" dirty="0"/>
              <a:t>Be Healthy.</a:t>
            </a:r>
          </a:p>
        </p:txBody>
      </p:sp>
      <p:sp>
        <p:nvSpPr>
          <p:cNvPr id="3" name="Content Placeholder 2">
            <a:extLst>
              <a:ext uri="{FF2B5EF4-FFF2-40B4-BE49-F238E27FC236}">
                <a16:creationId xmlns:a16="http://schemas.microsoft.com/office/drawing/2014/main" id="{DA00BAA4-BBE0-47DE-BE01-099117635AF4}"/>
              </a:ext>
            </a:extLst>
          </p:cNvPr>
          <p:cNvSpPr>
            <a:spLocks noGrp="1"/>
          </p:cNvSpPr>
          <p:nvPr>
            <p:ph idx="1"/>
          </p:nvPr>
        </p:nvSpPr>
        <p:spPr/>
        <p:txBody>
          <a:bodyPr/>
          <a:lstStyle/>
          <a:p>
            <a:r>
              <a:rPr lang="en-US" dirty="0"/>
              <a:t>Eating balanced meals and exercising will give your body the tools to help battle stress. Another tool is to teach your body to relax. Calm breathing, progressive muscle relaxation, and meditation all help teach your body to maintain a relaxed state.</a:t>
            </a:r>
          </a:p>
          <a:p>
            <a:r>
              <a:rPr lang="en-US" dirty="0"/>
              <a:t>Check out this meditation specifically for people suffering from homesickness:</a:t>
            </a:r>
          </a:p>
          <a:p>
            <a:r>
              <a:rPr lang="en-US" dirty="0">
                <a:hlinkClick r:id="rId2"/>
              </a:rPr>
              <a:t>https://youtu.be/oR86iGOyrs0</a:t>
            </a:r>
            <a:endParaRPr lang="en-US" dirty="0"/>
          </a:p>
          <a:p>
            <a:pPr marL="0" indent="0">
              <a:buNone/>
            </a:pPr>
            <a:endParaRPr lang="en-US" dirty="0"/>
          </a:p>
        </p:txBody>
      </p:sp>
    </p:spTree>
    <p:extLst>
      <p:ext uri="{BB962C8B-B14F-4D97-AF65-F5344CB8AC3E}">
        <p14:creationId xmlns:p14="http://schemas.microsoft.com/office/powerpoint/2010/main" val="1582757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D08EA-7A2D-4E74-B00E-C03B9392DB65}"/>
              </a:ext>
            </a:extLst>
          </p:cNvPr>
          <p:cNvSpPr>
            <a:spLocks noGrp="1"/>
          </p:cNvSpPr>
          <p:nvPr>
            <p:ph type="title"/>
          </p:nvPr>
        </p:nvSpPr>
        <p:spPr/>
        <p:txBody>
          <a:bodyPr/>
          <a:lstStyle/>
          <a:p>
            <a:r>
              <a:rPr lang="en-US" b="1" dirty="0"/>
              <a:t>Homesickness </a:t>
            </a:r>
            <a:endParaRPr lang="en-US" dirty="0"/>
          </a:p>
        </p:txBody>
      </p:sp>
      <p:sp>
        <p:nvSpPr>
          <p:cNvPr id="3" name="Content Placeholder 2">
            <a:extLst>
              <a:ext uri="{FF2B5EF4-FFF2-40B4-BE49-F238E27FC236}">
                <a16:creationId xmlns:a16="http://schemas.microsoft.com/office/drawing/2014/main" id="{DFBFB210-A939-401C-B978-1BC10F14BD9E}"/>
              </a:ext>
            </a:extLst>
          </p:cNvPr>
          <p:cNvSpPr>
            <a:spLocks noGrp="1"/>
          </p:cNvSpPr>
          <p:nvPr>
            <p:ph idx="1"/>
          </p:nvPr>
        </p:nvSpPr>
        <p:spPr/>
        <p:txBody>
          <a:bodyPr/>
          <a:lstStyle/>
          <a:p>
            <a:r>
              <a:rPr lang="en-US" sz="2400" dirty="0"/>
              <a:t>It can hit you as soon as you come to college or far after your first year. The good news? You are not alone.</a:t>
            </a:r>
            <a:br>
              <a:rPr lang="en-US" dirty="0"/>
            </a:br>
            <a:br>
              <a:rPr lang="en-US" dirty="0"/>
            </a:br>
            <a:br>
              <a:rPr lang="en-US" dirty="0"/>
            </a:br>
            <a:endParaRPr lang="en-US" dirty="0"/>
          </a:p>
          <a:p>
            <a:pPr marL="0" indent="0">
              <a:buNone/>
            </a:pPr>
            <a:endParaRPr lang="en-US" dirty="0"/>
          </a:p>
        </p:txBody>
      </p:sp>
    </p:spTree>
    <p:extLst>
      <p:ext uri="{BB962C8B-B14F-4D97-AF65-F5344CB8AC3E}">
        <p14:creationId xmlns:p14="http://schemas.microsoft.com/office/powerpoint/2010/main" val="630806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0D3A9-52BC-47DB-AA97-80042DD8A14E}"/>
              </a:ext>
            </a:extLst>
          </p:cNvPr>
          <p:cNvSpPr>
            <a:spLocks noGrp="1"/>
          </p:cNvSpPr>
          <p:nvPr>
            <p:ph type="title"/>
          </p:nvPr>
        </p:nvSpPr>
        <p:spPr/>
        <p:txBody>
          <a:bodyPr/>
          <a:lstStyle/>
          <a:p>
            <a:r>
              <a:rPr lang="en-US" dirty="0"/>
              <a:t>What is calm breathing?</a:t>
            </a:r>
            <a:br>
              <a:rPr lang="en-US" dirty="0"/>
            </a:br>
            <a:endParaRPr lang="en-US" dirty="0"/>
          </a:p>
        </p:txBody>
      </p:sp>
      <p:sp>
        <p:nvSpPr>
          <p:cNvPr id="3" name="Content Placeholder 2">
            <a:extLst>
              <a:ext uri="{FF2B5EF4-FFF2-40B4-BE49-F238E27FC236}">
                <a16:creationId xmlns:a16="http://schemas.microsoft.com/office/drawing/2014/main" id="{DAB14A30-6746-4A79-9F1F-B066F08E03D3}"/>
              </a:ext>
            </a:extLst>
          </p:cNvPr>
          <p:cNvSpPr>
            <a:spLocks noGrp="1"/>
          </p:cNvSpPr>
          <p:nvPr>
            <p:ph idx="1"/>
          </p:nvPr>
        </p:nvSpPr>
        <p:spPr>
          <a:xfrm>
            <a:off x="1104293" y="1568824"/>
            <a:ext cx="8946541" cy="4195481"/>
          </a:xfrm>
        </p:spPr>
        <p:txBody>
          <a:bodyPr>
            <a:normAutofit fontScale="77500" lnSpcReduction="20000"/>
          </a:bodyPr>
          <a:lstStyle/>
          <a:p>
            <a:pPr marL="0" indent="0">
              <a:buNone/>
            </a:pPr>
            <a:r>
              <a:rPr lang="en-US" dirty="0"/>
              <a:t>Calm Breathing is what we do naturally when we are babies and what experienced yoga practitioners and singers do. It is good to learn this type of breathing because when we are anxious we tend to take short, shallow, rapid breaths that can actually make us feel more faint!</a:t>
            </a:r>
          </a:p>
          <a:p>
            <a:pPr marL="0" indent="0">
              <a:buNone/>
            </a:pPr>
            <a:endParaRPr lang="en-US" dirty="0"/>
          </a:p>
          <a:p>
            <a:pPr marL="0" indent="0">
              <a:buNone/>
            </a:pPr>
            <a:r>
              <a:rPr lang="en-US" dirty="0"/>
              <a:t>Steps to Calm Breathing:</a:t>
            </a:r>
          </a:p>
          <a:p>
            <a:pPr marL="457200" indent="-457200">
              <a:buAutoNum type="arabicPeriod"/>
            </a:pPr>
            <a:r>
              <a:rPr lang="en-US" dirty="0"/>
              <a:t>First, find a comfortable place to practice. Sit upright in a chair with your shoulders back and your arms at your sides or in your lap.</a:t>
            </a:r>
            <a:br>
              <a:rPr lang="en-US" dirty="0"/>
            </a:br>
            <a:endParaRPr lang="en-US" dirty="0"/>
          </a:p>
          <a:p>
            <a:pPr marL="457200" indent="-457200">
              <a:buAutoNum type="arabicPeriod"/>
            </a:pPr>
            <a:r>
              <a:rPr lang="en-US" dirty="0"/>
              <a:t>Take a slow breath in through your nose, breathing into your lower belly. (Hint: You can put your hand on your stomach. You should feel it lift up as you breath in.)</a:t>
            </a:r>
          </a:p>
          <a:p>
            <a:pPr marL="457200" indent="-457200">
              <a:buAutoNum type="arabicPeriod"/>
            </a:pPr>
            <a:r>
              <a:rPr lang="en-US" dirty="0"/>
              <a:t>Hold your breath for a second or two.</a:t>
            </a:r>
          </a:p>
          <a:p>
            <a:pPr marL="457200" indent="-457200">
              <a:buAutoNum type="arabicPeriod"/>
            </a:pPr>
            <a:r>
              <a:rPr lang="en-US" dirty="0"/>
              <a:t>Exhale slowly out of your mouth. (Hint: It should take you longer to exhale than it did to inhale. Take your time!)</a:t>
            </a:r>
          </a:p>
          <a:p>
            <a:pPr marL="457200" indent="-457200">
              <a:buAutoNum type="arabicPeriod"/>
            </a:pPr>
            <a:r>
              <a:rPr lang="en-US" dirty="0"/>
              <a:t>Wait a few seconds and then repeat the cycle. Be mindful of your breath.</a:t>
            </a:r>
          </a:p>
        </p:txBody>
      </p:sp>
    </p:spTree>
    <p:extLst>
      <p:ext uri="{BB962C8B-B14F-4D97-AF65-F5344CB8AC3E}">
        <p14:creationId xmlns:p14="http://schemas.microsoft.com/office/powerpoint/2010/main" val="31760076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E92C8-26A5-4243-9E6D-51CC4C5799D4}"/>
              </a:ext>
            </a:extLst>
          </p:cNvPr>
          <p:cNvSpPr>
            <a:spLocks noGrp="1"/>
          </p:cNvSpPr>
          <p:nvPr>
            <p:ph type="title"/>
          </p:nvPr>
        </p:nvSpPr>
        <p:spPr>
          <a:xfrm>
            <a:off x="818500" y="289319"/>
            <a:ext cx="9404723" cy="1400530"/>
          </a:xfrm>
        </p:spPr>
        <p:txBody>
          <a:bodyPr/>
          <a:lstStyle/>
          <a:p>
            <a:r>
              <a:rPr lang="en-US" dirty="0"/>
              <a:t>What is progressive muscle relaxation?</a:t>
            </a:r>
          </a:p>
        </p:txBody>
      </p:sp>
      <p:sp>
        <p:nvSpPr>
          <p:cNvPr id="3" name="Content Placeholder 2">
            <a:extLst>
              <a:ext uri="{FF2B5EF4-FFF2-40B4-BE49-F238E27FC236}">
                <a16:creationId xmlns:a16="http://schemas.microsoft.com/office/drawing/2014/main" id="{5C97FE8D-0CD9-4F17-B0EB-28C743D81C71}"/>
              </a:ext>
            </a:extLst>
          </p:cNvPr>
          <p:cNvSpPr>
            <a:spLocks noGrp="1"/>
          </p:cNvSpPr>
          <p:nvPr>
            <p:ph idx="1"/>
          </p:nvPr>
        </p:nvSpPr>
        <p:spPr>
          <a:xfrm>
            <a:off x="875201" y="1689849"/>
            <a:ext cx="8946541" cy="2846292"/>
          </a:xfrm>
        </p:spPr>
        <p:txBody>
          <a:bodyPr>
            <a:normAutofit fontScale="92500" lnSpcReduction="20000"/>
          </a:bodyPr>
          <a:lstStyle/>
          <a:p>
            <a:pPr marL="0" indent="0">
              <a:buNone/>
            </a:pPr>
            <a:r>
              <a:rPr lang="en-US" dirty="0"/>
              <a:t>Progressive muscle relaxation involves systematically tensing and then relaxing various muscle groups. People with high anxiety often have tense muscles throughout the day. This exercise helps to relax muscles and to start to recognize when we are starting to get stressed.</a:t>
            </a:r>
          </a:p>
          <a:p>
            <a:pPr marL="0" indent="0">
              <a:buNone/>
            </a:pPr>
            <a:r>
              <a:rPr lang="en-US" dirty="0"/>
              <a:t>Before getting started, find a comfortable place to sit or lay down that you will not be disturbed. At first it may be beneficial to proactive this twice a day. Wear loose clothing and take off your shoes. It might be helpful to do a few rounds of calm breathing to begin. Try one of these guided progressive muscle relaxation meditations. The first is 10 minutes and the second is 20 minutes.</a:t>
            </a:r>
            <a:br>
              <a:rPr lang="en-US" dirty="0"/>
            </a:br>
            <a:endParaRPr lang="en-US" dirty="0"/>
          </a:p>
        </p:txBody>
      </p:sp>
      <p:pic>
        <p:nvPicPr>
          <p:cNvPr id="4" name="Online Media 3" title="Body Scan Meditation">
            <a:hlinkClick r:id="" action="ppaction://media"/>
            <a:extLst>
              <a:ext uri="{FF2B5EF4-FFF2-40B4-BE49-F238E27FC236}">
                <a16:creationId xmlns:a16="http://schemas.microsoft.com/office/drawing/2014/main" id="{8E188000-6906-4F6F-9434-7F9A41502AB6}"/>
              </a:ext>
            </a:extLst>
          </p:cNvPr>
          <p:cNvPicPr>
            <a:picLocks noRot="1" noChangeAspect="1"/>
          </p:cNvPicPr>
          <p:nvPr>
            <a:videoFile r:link="rId1"/>
          </p:nvPr>
        </p:nvPicPr>
        <p:blipFill>
          <a:blip r:embed="rId4"/>
          <a:stretch>
            <a:fillRect/>
          </a:stretch>
        </p:blipFill>
        <p:spPr>
          <a:xfrm>
            <a:off x="776471" y="4336618"/>
            <a:ext cx="4423058" cy="2487970"/>
          </a:xfrm>
          <a:prstGeom prst="rect">
            <a:avLst/>
          </a:prstGeom>
        </p:spPr>
      </p:pic>
      <p:pic>
        <p:nvPicPr>
          <p:cNvPr id="5" name="Online Media 4" title="Progressive Muscle Relaxation">
            <a:hlinkClick r:id="" action="ppaction://media"/>
            <a:extLst>
              <a:ext uri="{FF2B5EF4-FFF2-40B4-BE49-F238E27FC236}">
                <a16:creationId xmlns:a16="http://schemas.microsoft.com/office/drawing/2014/main" id="{A5EFCEFE-1A3D-44F8-95A4-7FA0DB2764BB}"/>
              </a:ext>
            </a:extLst>
          </p:cNvPr>
          <p:cNvPicPr>
            <a:picLocks noRot="1" noChangeAspect="1"/>
          </p:cNvPicPr>
          <p:nvPr>
            <a:videoFile r:link="rId2"/>
          </p:nvPr>
        </p:nvPicPr>
        <p:blipFill>
          <a:blip r:embed="rId5"/>
          <a:stretch>
            <a:fillRect/>
          </a:stretch>
        </p:blipFill>
        <p:spPr>
          <a:xfrm>
            <a:off x="5800165" y="4336618"/>
            <a:ext cx="4423058" cy="2487970"/>
          </a:xfrm>
          <a:prstGeom prst="rect">
            <a:avLst/>
          </a:prstGeom>
        </p:spPr>
      </p:pic>
    </p:spTree>
    <p:extLst>
      <p:ext uri="{BB962C8B-B14F-4D97-AF65-F5344CB8AC3E}">
        <p14:creationId xmlns:p14="http://schemas.microsoft.com/office/powerpoint/2010/main" val="3265779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10FEA-41BE-43ED-A0A6-3AEC19A41187}"/>
              </a:ext>
            </a:extLst>
          </p:cNvPr>
          <p:cNvSpPr>
            <a:spLocks noGrp="1"/>
          </p:cNvSpPr>
          <p:nvPr>
            <p:ph type="title"/>
          </p:nvPr>
        </p:nvSpPr>
        <p:spPr/>
        <p:txBody>
          <a:bodyPr/>
          <a:lstStyle/>
          <a:p>
            <a:r>
              <a:rPr lang="en-US" dirty="0"/>
              <a:t>Risky Behavior</a:t>
            </a:r>
          </a:p>
        </p:txBody>
      </p:sp>
      <p:sp>
        <p:nvSpPr>
          <p:cNvPr id="3" name="Content Placeholder 2">
            <a:extLst>
              <a:ext uri="{FF2B5EF4-FFF2-40B4-BE49-F238E27FC236}">
                <a16:creationId xmlns:a16="http://schemas.microsoft.com/office/drawing/2014/main" id="{BC582CC3-F249-4FD3-8D1D-795180B0C295}"/>
              </a:ext>
            </a:extLst>
          </p:cNvPr>
          <p:cNvSpPr>
            <a:spLocks noGrp="1"/>
          </p:cNvSpPr>
          <p:nvPr>
            <p:ph idx="1"/>
          </p:nvPr>
        </p:nvSpPr>
        <p:spPr/>
        <p:txBody>
          <a:bodyPr/>
          <a:lstStyle/>
          <a:p>
            <a:r>
              <a:rPr lang="en-US" dirty="0"/>
              <a:t>Part of being healthy means not using risk behavior to cope with homesickness. College is a very different environment and you may feel more pressure to use drugs and alcohol. Plus, they may be more readily available than at home.</a:t>
            </a:r>
          </a:p>
          <a:p>
            <a:r>
              <a:rPr lang="en-US" dirty="0"/>
              <a:t>Drugs and alcohol may make you feel better for a little bit, but they will not solve your problems and may make you feel even worse. The decisions you make while under the influence of these substances may have results hat far outlive the high.</a:t>
            </a:r>
          </a:p>
        </p:txBody>
      </p:sp>
    </p:spTree>
    <p:extLst>
      <p:ext uri="{BB962C8B-B14F-4D97-AF65-F5344CB8AC3E}">
        <p14:creationId xmlns:p14="http://schemas.microsoft.com/office/powerpoint/2010/main" val="1959023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46C88-AEA5-4365-880F-7A86D34FE4B5}"/>
              </a:ext>
            </a:extLst>
          </p:cNvPr>
          <p:cNvSpPr>
            <a:spLocks noGrp="1"/>
          </p:cNvSpPr>
          <p:nvPr>
            <p:ph type="title"/>
          </p:nvPr>
        </p:nvSpPr>
        <p:spPr/>
        <p:txBody>
          <a:bodyPr/>
          <a:lstStyle/>
          <a:p>
            <a:r>
              <a:rPr lang="en-US" dirty="0"/>
              <a:t>Need Help?</a:t>
            </a:r>
          </a:p>
        </p:txBody>
      </p:sp>
      <p:sp>
        <p:nvSpPr>
          <p:cNvPr id="3" name="Content Placeholder 2">
            <a:extLst>
              <a:ext uri="{FF2B5EF4-FFF2-40B4-BE49-F238E27FC236}">
                <a16:creationId xmlns:a16="http://schemas.microsoft.com/office/drawing/2014/main" id="{EB7D647C-734E-44FF-A36B-D86BA7E486BC}"/>
              </a:ext>
            </a:extLst>
          </p:cNvPr>
          <p:cNvSpPr>
            <a:spLocks noGrp="1"/>
          </p:cNvSpPr>
          <p:nvPr>
            <p:ph idx="1"/>
          </p:nvPr>
        </p:nvSpPr>
        <p:spPr/>
        <p:txBody>
          <a:bodyPr/>
          <a:lstStyle/>
          <a:p>
            <a:r>
              <a:rPr lang="en-US" dirty="0"/>
              <a:t>The Counseling and Psychological Services department at HSU offers a variety of services that may help you through this transition.</a:t>
            </a:r>
            <a:br>
              <a:rPr lang="en-US" dirty="0"/>
            </a:br>
            <a:endParaRPr lang="en-US" dirty="0"/>
          </a:p>
          <a:p>
            <a:r>
              <a:rPr lang="en-US" dirty="0"/>
              <a:t>Check out our website:</a:t>
            </a:r>
            <a:br>
              <a:rPr lang="en-US" dirty="0"/>
            </a:br>
            <a:r>
              <a:rPr lang="en-US" dirty="0">
                <a:hlinkClick r:id="rId2"/>
              </a:rPr>
              <a:t>https://www.Humboldt.edu/counseling/</a:t>
            </a:r>
            <a:endParaRPr lang="en-US" dirty="0"/>
          </a:p>
          <a:p>
            <a:endParaRPr lang="en-US" dirty="0"/>
          </a:p>
          <a:p>
            <a:r>
              <a:rPr lang="en-US" dirty="0"/>
              <a:t>Or just stop by! We are located on the second floor of the Student Health, Wellness, and Counseling Center. This is just northeast of “Library Circle” (at 1 Plaza Avenue).</a:t>
            </a:r>
          </a:p>
        </p:txBody>
      </p:sp>
      <p:pic>
        <p:nvPicPr>
          <p:cNvPr id="5" name="Picture 4" descr="Reading that shows &quot;Humboldt State University&quot; emblem. ">
            <a:extLst>
              <a:ext uri="{FF2B5EF4-FFF2-40B4-BE49-F238E27FC236}">
                <a16:creationId xmlns:a16="http://schemas.microsoft.com/office/drawing/2014/main" id="{70F09EC3-6F58-4B3F-93E1-DA9ABACC080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55106" y="5519352"/>
            <a:ext cx="2916188" cy="729047"/>
          </a:xfrm>
          <a:prstGeom prst="rect">
            <a:avLst/>
          </a:prstGeom>
        </p:spPr>
      </p:pic>
    </p:spTree>
    <p:extLst>
      <p:ext uri="{BB962C8B-B14F-4D97-AF65-F5344CB8AC3E}">
        <p14:creationId xmlns:p14="http://schemas.microsoft.com/office/powerpoint/2010/main" val="2443185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704A2-6E66-4201-ABCA-122D9DC745CB}"/>
              </a:ext>
            </a:extLst>
          </p:cNvPr>
          <p:cNvSpPr>
            <a:spLocks noGrp="1"/>
          </p:cNvSpPr>
          <p:nvPr>
            <p:ph type="title"/>
          </p:nvPr>
        </p:nvSpPr>
        <p:spPr/>
        <p:txBody>
          <a:bodyPr/>
          <a:lstStyle/>
          <a:p>
            <a:r>
              <a:rPr lang="en-US" b="1" dirty="0"/>
              <a:t>Leaving your roots</a:t>
            </a:r>
            <a:endParaRPr lang="en-US" dirty="0"/>
          </a:p>
        </p:txBody>
      </p:sp>
      <p:sp>
        <p:nvSpPr>
          <p:cNvPr id="3" name="Content Placeholder 2">
            <a:extLst>
              <a:ext uri="{FF2B5EF4-FFF2-40B4-BE49-F238E27FC236}">
                <a16:creationId xmlns:a16="http://schemas.microsoft.com/office/drawing/2014/main" id="{5226672A-FE01-4F5E-A1A9-37CAF768F0BB}"/>
              </a:ext>
            </a:extLst>
          </p:cNvPr>
          <p:cNvSpPr>
            <a:spLocks noGrp="1"/>
          </p:cNvSpPr>
          <p:nvPr>
            <p:ph idx="1"/>
          </p:nvPr>
        </p:nvSpPr>
        <p:spPr>
          <a:xfrm>
            <a:off x="1103313" y="2052918"/>
            <a:ext cx="7165366" cy="4478990"/>
          </a:xfrm>
        </p:spPr>
        <p:txBody>
          <a:bodyPr/>
          <a:lstStyle/>
          <a:p>
            <a:r>
              <a:rPr lang="en-US" dirty="0"/>
              <a:t>You made it to college! Congrats! College can be exciting, scary, fun, confusing, and even sad. It’s completely normal to feel all these emotions and most students feel homesick at one point or another during their college career. Let’s be honest, college means leaving home, saying goodbye to family and friends, moving away from familiar places, people, and routines, and starting something completely new…. Really, who wouldn’t be nervous?</a:t>
            </a:r>
            <a:br>
              <a:rPr lang="en-US" dirty="0"/>
            </a:br>
            <a:endParaRPr lang="en-US" dirty="0"/>
          </a:p>
        </p:txBody>
      </p:sp>
      <p:pic>
        <p:nvPicPr>
          <p:cNvPr id="4" name="Picture 3">
            <a:extLst>
              <a:ext uri="{FF2B5EF4-FFF2-40B4-BE49-F238E27FC236}">
                <a16:creationId xmlns:a16="http://schemas.microsoft.com/office/drawing/2014/main" id="{A7238F0E-46AA-4614-A21E-8BFD8B2AE973}"/>
              </a:ext>
              <a:ext uri="{C183D7F6-B498-43B3-948B-1728B52AA6E4}">
                <adec:decorative xmlns:adec="http://schemas.microsoft.com/office/drawing/2017/decorative" val="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268678" y="4150658"/>
            <a:ext cx="3562350" cy="2381250"/>
          </a:xfrm>
          <a:prstGeom prst="rect">
            <a:avLst/>
          </a:prstGeom>
        </p:spPr>
      </p:pic>
    </p:spTree>
    <p:extLst>
      <p:ext uri="{BB962C8B-B14F-4D97-AF65-F5344CB8AC3E}">
        <p14:creationId xmlns:p14="http://schemas.microsoft.com/office/powerpoint/2010/main" val="2562714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D9FFB-FD40-42F8-8633-46AC3BE9E8EF}"/>
              </a:ext>
            </a:extLst>
          </p:cNvPr>
          <p:cNvSpPr>
            <a:spLocks noGrp="1"/>
          </p:cNvSpPr>
          <p:nvPr>
            <p:ph type="title"/>
          </p:nvPr>
        </p:nvSpPr>
        <p:spPr/>
        <p:txBody>
          <a:bodyPr/>
          <a:lstStyle/>
          <a:p>
            <a:r>
              <a:rPr lang="en-US" b="1" dirty="0"/>
              <a:t>So what are signs of homesickness?</a:t>
            </a:r>
            <a:endParaRPr lang="en-US" dirty="0"/>
          </a:p>
        </p:txBody>
      </p:sp>
      <p:sp>
        <p:nvSpPr>
          <p:cNvPr id="3" name="Content Placeholder 2">
            <a:extLst>
              <a:ext uri="{FF2B5EF4-FFF2-40B4-BE49-F238E27FC236}">
                <a16:creationId xmlns:a16="http://schemas.microsoft.com/office/drawing/2014/main" id="{23F70D1A-E455-4AD5-AFF8-38B3E622DE69}"/>
              </a:ext>
            </a:extLst>
          </p:cNvPr>
          <p:cNvSpPr>
            <a:spLocks noGrp="1"/>
          </p:cNvSpPr>
          <p:nvPr>
            <p:ph idx="1"/>
          </p:nvPr>
        </p:nvSpPr>
        <p:spPr/>
        <p:txBody>
          <a:bodyPr>
            <a:normAutofit/>
          </a:bodyPr>
          <a:lstStyle/>
          <a:p>
            <a:r>
              <a:rPr lang="en-US" dirty="0"/>
              <a:t>Constantly thinking of home</a:t>
            </a:r>
          </a:p>
          <a:p>
            <a:r>
              <a:rPr lang="en-US" dirty="0"/>
              <a:t>Anxiety</a:t>
            </a:r>
          </a:p>
          <a:p>
            <a:r>
              <a:rPr lang="en-US" dirty="0"/>
              <a:t>Decreased motivation</a:t>
            </a:r>
          </a:p>
          <a:p>
            <a:r>
              <a:rPr lang="en-US" dirty="0"/>
              <a:t>Feeling alone</a:t>
            </a:r>
          </a:p>
          <a:p>
            <a:r>
              <a:rPr lang="en-US" dirty="0"/>
              <a:t>Missing people, places, and things associated with home</a:t>
            </a:r>
          </a:p>
          <a:p>
            <a:r>
              <a:rPr lang="en-US" dirty="0"/>
              <a:t>General negative outlook</a:t>
            </a:r>
          </a:p>
          <a:p>
            <a:r>
              <a:rPr lang="en-US" dirty="0"/>
              <a:t>Sadness</a:t>
            </a:r>
          </a:p>
          <a:p>
            <a:r>
              <a:rPr lang="en-US" dirty="0"/>
              <a:t>Social withdrawal</a:t>
            </a:r>
          </a:p>
          <a:p>
            <a:r>
              <a:rPr lang="en-US" dirty="0"/>
              <a:t>Feeling different than others who seem to be having a good time</a:t>
            </a:r>
          </a:p>
        </p:txBody>
      </p:sp>
    </p:spTree>
    <p:extLst>
      <p:ext uri="{BB962C8B-B14F-4D97-AF65-F5344CB8AC3E}">
        <p14:creationId xmlns:p14="http://schemas.microsoft.com/office/powerpoint/2010/main" val="1901901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6069-9A94-4143-AAC5-6D478BC2CA09}"/>
              </a:ext>
            </a:extLst>
          </p:cNvPr>
          <p:cNvSpPr>
            <a:spLocks noGrp="1"/>
          </p:cNvSpPr>
          <p:nvPr>
            <p:ph type="title"/>
          </p:nvPr>
        </p:nvSpPr>
        <p:spPr/>
        <p:txBody>
          <a:bodyPr/>
          <a:lstStyle/>
          <a:p>
            <a:r>
              <a:rPr lang="en-US" dirty="0"/>
              <a:t>Side Note:</a:t>
            </a:r>
          </a:p>
        </p:txBody>
      </p:sp>
      <p:sp>
        <p:nvSpPr>
          <p:cNvPr id="3" name="Content Placeholder 2">
            <a:extLst>
              <a:ext uri="{FF2B5EF4-FFF2-40B4-BE49-F238E27FC236}">
                <a16:creationId xmlns:a16="http://schemas.microsoft.com/office/drawing/2014/main" id="{8301C518-5C82-410C-A773-BFA0014DCDF0}"/>
              </a:ext>
            </a:extLst>
          </p:cNvPr>
          <p:cNvSpPr>
            <a:spLocks noGrp="1"/>
          </p:cNvSpPr>
          <p:nvPr>
            <p:ph idx="1"/>
          </p:nvPr>
        </p:nvSpPr>
        <p:spPr/>
        <p:txBody>
          <a:bodyPr>
            <a:normAutofit/>
          </a:bodyPr>
          <a:lstStyle/>
          <a:p>
            <a:r>
              <a:rPr lang="en-US" sz="2400" dirty="0"/>
              <a:t>Don’t confuse homesickness with depression. If you are homesick, then a trip home will make you feel better. While at home you feel back to yourself. If you are depressed, going home or favored activities will not lift your negative mood. </a:t>
            </a:r>
          </a:p>
        </p:txBody>
      </p:sp>
    </p:spTree>
    <p:extLst>
      <p:ext uri="{BB962C8B-B14F-4D97-AF65-F5344CB8AC3E}">
        <p14:creationId xmlns:p14="http://schemas.microsoft.com/office/powerpoint/2010/main" val="758537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C927-5101-4EC1-8868-04783BD087BD}"/>
              </a:ext>
            </a:extLst>
          </p:cNvPr>
          <p:cNvSpPr>
            <a:spLocks noGrp="1"/>
          </p:cNvSpPr>
          <p:nvPr>
            <p:ph type="title"/>
          </p:nvPr>
        </p:nvSpPr>
        <p:spPr/>
        <p:txBody>
          <a:bodyPr/>
          <a:lstStyle/>
          <a:p>
            <a:r>
              <a:rPr lang="en-US" b="1" dirty="0"/>
              <a:t>Needed: Perseverance, Patience &amp; Time</a:t>
            </a:r>
            <a:endParaRPr lang="en-US" dirty="0"/>
          </a:p>
        </p:txBody>
      </p:sp>
      <p:sp>
        <p:nvSpPr>
          <p:cNvPr id="3" name="Content Placeholder 2">
            <a:extLst>
              <a:ext uri="{FF2B5EF4-FFF2-40B4-BE49-F238E27FC236}">
                <a16:creationId xmlns:a16="http://schemas.microsoft.com/office/drawing/2014/main" id="{70094F13-44C5-4812-8862-4AB1F6097254}"/>
              </a:ext>
            </a:extLst>
          </p:cNvPr>
          <p:cNvSpPr>
            <a:spLocks noGrp="1"/>
          </p:cNvSpPr>
          <p:nvPr>
            <p:ph idx="1"/>
          </p:nvPr>
        </p:nvSpPr>
        <p:spPr/>
        <p:txBody>
          <a:bodyPr/>
          <a:lstStyle/>
          <a:p>
            <a:r>
              <a:rPr lang="en-US" dirty="0"/>
              <a:t>It is important to remember homesickness is normal and common. You are not alone! </a:t>
            </a:r>
          </a:p>
          <a:p>
            <a:r>
              <a:rPr lang="en-US" dirty="0"/>
              <a:t>This is a clip from another university student addressing homesickness. </a:t>
            </a:r>
          </a:p>
          <a:p>
            <a:r>
              <a:rPr lang="en-US" dirty="0"/>
              <a:t>We plan to make our own </a:t>
            </a:r>
            <a:r>
              <a:rPr lang="en-US" dirty="0" err="1"/>
              <a:t>Youtube</a:t>
            </a:r>
            <a:r>
              <a:rPr lang="en-US" dirty="0"/>
              <a:t> clip specific to HSU, but for now… we are borrowing! </a:t>
            </a:r>
          </a:p>
          <a:p>
            <a:r>
              <a:rPr lang="en-US" dirty="0"/>
              <a:t>The basic ideas are universal. So please generalize and think about how these concepts apply to you here at Humboldt.</a:t>
            </a:r>
          </a:p>
          <a:p>
            <a:r>
              <a:rPr lang="en-US" dirty="0">
                <a:hlinkClick r:id="rId2"/>
              </a:rPr>
              <a:t>https://www.youtube.com/watch?v=Ef7EA3J5Ifk&amp;feature=youtu.be</a:t>
            </a:r>
            <a:endParaRPr lang="en-US" dirty="0"/>
          </a:p>
          <a:p>
            <a:pPr marL="0" indent="0">
              <a:buNone/>
            </a:pPr>
            <a:endParaRPr lang="en-US" dirty="0"/>
          </a:p>
        </p:txBody>
      </p:sp>
    </p:spTree>
    <p:extLst>
      <p:ext uri="{BB962C8B-B14F-4D97-AF65-F5344CB8AC3E}">
        <p14:creationId xmlns:p14="http://schemas.microsoft.com/office/powerpoint/2010/main" val="2794530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80AB-0A40-4C6F-97FC-E547803D90CC}"/>
              </a:ext>
            </a:extLst>
          </p:cNvPr>
          <p:cNvSpPr>
            <a:spLocks noGrp="1"/>
          </p:cNvSpPr>
          <p:nvPr>
            <p:ph type="title"/>
          </p:nvPr>
        </p:nvSpPr>
        <p:spPr/>
        <p:txBody>
          <a:bodyPr/>
          <a:lstStyle/>
          <a:p>
            <a:r>
              <a:rPr lang="en-US" dirty="0"/>
              <a:t>Connect to home</a:t>
            </a:r>
          </a:p>
        </p:txBody>
      </p:sp>
      <p:sp>
        <p:nvSpPr>
          <p:cNvPr id="3" name="Content Placeholder 2">
            <a:extLst>
              <a:ext uri="{FF2B5EF4-FFF2-40B4-BE49-F238E27FC236}">
                <a16:creationId xmlns:a16="http://schemas.microsoft.com/office/drawing/2014/main" id="{DADA2C7B-74F8-4F28-9FD4-9A308E6F2C85}"/>
              </a:ext>
            </a:extLst>
          </p:cNvPr>
          <p:cNvSpPr>
            <a:spLocks noGrp="1"/>
          </p:cNvSpPr>
          <p:nvPr>
            <p:ph idx="1"/>
          </p:nvPr>
        </p:nvSpPr>
        <p:spPr>
          <a:xfrm>
            <a:off x="1103312" y="2052918"/>
            <a:ext cx="8946541" cy="1400531"/>
          </a:xfrm>
        </p:spPr>
        <p:txBody>
          <a:bodyPr>
            <a:normAutofit fontScale="92500" lnSpcReduction="20000"/>
          </a:bodyPr>
          <a:lstStyle/>
          <a:p>
            <a:r>
              <a:rPr lang="en-US" sz="2600" dirty="0"/>
              <a:t>Just because you are away from home does not mean you can’t bring some home to you or plan a visit back.</a:t>
            </a:r>
          </a:p>
          <a:p>
            <a:r>
              <a:rPr lang="en-US" sz="2600" dirty="0"/>
              <a:t>It’s all about how you do it. ..</a:t>
            </a:r>
            <a:br>
              <a:rPr lang="en-US" dirty="0"/>
            </a:br>
            <a:endParaRPr lang="en-US" dirty="0"/>
          </a:p>
        </p:txBody>
      </p:sp>
    </p:spTree>
    <p:extLst>
      <p:ext uri="{BB962C8B-B14F-4D97-AF65-F5344CB8AC3E}">
        <p14:creationId xmlns:p14="http://schemas.microsoft.com/office/powerpoint/2010/main" val="1701372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9F1F9-75F4-4F0E-B0B0-3F6374C637C7}"/>
              </a:ext>
            </a:extLst>
          </p:cNvPr>
          <p:cNvSpPr>
            <a:spLocks noGrp="1"/>
          </p:cNvSpPr>
          <p:nvPr>
            <p:ph type="title"/>
          </p:nvPr>
        </p:nvSpPr>
        <p:spPr>
          <a:xfrm>
            <a:off x="645130" y="326194"/>
            <a:ext cx="9404723" cy="1400530"/>
          </a:xfrm>
        </p:spPr>
        <p:txBody>
          <a:bodyPr/>
          <a:lstStyle/>
          <a:p>
            <a:r>
              <a:rPr lang="en-US" dirty="0"/>
              <a:t>Call Home</a:t>
            </a:r>
          </a:p>
        </p:txBody>
      </p:sp>
      <p:sp>
        <p:nvSpPr>
          <p:cNvPr id="3" name="Content Placeholder 2">
            <a:extLst>
              <a:ext uri="{FF2B5EF4-FFF2-40B4-BE49-F238E27FC236}">
                <a16:creationId xmlns:a16="http://schemas.microsoft.com/office/drawing/2014/main" id="{703E2AC8-9FD8-48E5-B887-4D1BA0A69460}"/>
              </a:ext>
            </a:extLst>
          </p:cNvPr>
          <p:cNvSpPr>
            <a:spLocks noGrp="1"/>
          </p:cNvSpPr>
          <p:nvPr>
            <p:ph idx="1"/>
          </p:nvPr>
        </p:nvSpPr>
        <p:spPr>
          <a:xfrm>
            <a:off x="1103312" y="2052918"/>
            <a:ext cx="8946541" cy="2951835"/>
          </a:xfrm>
        </p:spPr>
        <p:txBody>
          <a:bodyPr/>
          <a:lstStyle/>
          <a:p>
            <a:r>
              <a:rPr lang="en-US" dirty="0"/>
              <a:t>Or Skype… or Facebook… or text… or good ole’ fashioned snail mail.</a:t>
            </a:r>
          </a:p>
          <a:p>
            <a:r>
              <a:rPr lang="en-US" dirty="0"/>
              <a:t>There are a million ways to keep in contact with friends and family back home. This will give you the support you will need.</a:t>
            </a:r>
          </a:p>
          <a:p>
            <a:r>
              <a:rPr lang="en-US" dirty="0"/>
              <a:t>Just don’t do it constantly. How will you make new friends if you’re always on the phone with your friends from home?</a:t>
            </a:r>
          </a:p>
        </p:txBody>
      </p:sp>
      <p:pic>
        <p:nvPicPr>
          <p:cNvPr id="8" name="Picture 7" descr="Connecting hexagon shapes that link together. Each hexagon has symbols representing wifi, phone, electronic devices, and social media platforms.">
            <a:extLst>
              <a:ext uri="{FF2B5EF4-FFF2-40B4-BE49-F238E27FC236}">
                <a16:creationId xmlns:a16="http://schemas.microsoft.com/office/drawing/2014/main" id="{6AF4614B-B2BC-48D5-B562-C1E51402FCD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71349" y="4001904"/>
            <a:ext cx="4420651" cy="2658086"/>
          </a:xfrm>
          <a:prstGeom prst="rect">
            <a:avLst/>
          </a:prstGeom>
        </p:spPr>
      </p:pic>
    </p:spTree>
    <p:extLst>
      <p:ext uri="{BB962C8B-B14F-4D97-AF65-F5344CB8AC3E}">
        <p14:creationId xmlns:p14="http://schemas.microsoft.com/office/powerpoint/2010/main" val="4225713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23CE9-3140-4BDB-8AE1-4FE5764B46C0}"/>
              </a:ext>
            </a:extLst>
          </p:cNvPr>
          <p:cNvSpPr>
            <a:spLocks noGrp="1"/>
          </p:cNvSpPr>
          <p:nvPr>
            <p:ph type="title"/>
          </p:nvPr>
        </p:nvSpPr>
        <p:spPr/>
        <p:txBody>
          <a:bodyPr/>
          <a:lstStyle/>
          <a:p>
            <a:r>
              <a:rPr lang="en-US" dirty="0"/>
              <a:t>Bring home to you</a:t>
            </a:r>
          </a:p>
        </p:txBody>
      </p:sp>
      <p:sp>
        <p:nvSpPr>
          <p:cNvPr id="3" name="Content Placeholder 2">
            <a:extLst>
              <a:ext uri="{FF2B5EF4-FFF2-40B4-BE49-F238E27FC236}">
                <a16:creationId xmlns:a16="http://schemas.microsoft.com/office/drawing/2014/main" id="{DB4964E1-801E-428A-A966-A0B279A0EF6C}"/>
              </a:ext>
            </a:extLst>
          </p:cNvPr>
          <p:cNvSpPr>
            <a:spLocks noGrp="1"/>
          </p:cNvSpPr>
          <p:nvPr>
            <p:ph idx="1"/>
          </p:nvPr>
        </p:nvSpPr>
        <p:spPr>
          <a:xfrm>
            <a:off x="1103312" y="2052918"/>
            <a:ext cx="8946541" cy="1668477"/>
          </a:xfrm>
        </p:spPr>
        <p:txBody>
          <a:bodyPr>
            <a:normAutofit/>
          </a:bodyPr>
          <a:lstStyle/>
          <a:p>
            <a:r>
              <a:rPr lang="en-US" sz="2400" dirty="0"/>
              <a:t>Be sure to bring reminders of home with you to school. These can be decorations you had at home, pictures of family and friends, or anything else that reminds you of home.</a:t>
            </a:r>
          </a:p>
        </p:txBody>
      </p:sp>
      <p:pic>
        <p:nvPicPr>
          <p:cNvPr id="5" name="Picture 4" descr="Three blank, black and white, photographs.">
            <a:extLst>
              <a:ext uri="{FF2B5EF4-FFF2-40B4-BE49-F238E27FC236}">
                <a16:creationId xmlns:a16="http://schemas.microsoft.com/office/drawing/2014/main" id="{8F8CD096-940F-420D-AA4C-E895185FBA1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29377" y="3914494"/>
            <a:ext cx="3048000" cy="2490788"/>
          </a:xfrm>
          <a:prstGeom prst="rect">
            <a:avLst/>
          </a:prstGeom>
        </p:spPr>
      </p:pic>
    </p:spTree>
    <p:extLst>
      <p:ext uri="{BB962C8B-B14F-4D97-AF65-F5344CB8AC3E}">
        <p14:creationId xmlns:p14="http://schemas.microsoft.com/office/powerpoint/2010/main" val="35610953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110</TotalTime>
  <Words>1745</Words>
  <Application>Microsoft Office PowerPoint</Application>
  <PresentationFormat>Widescreen</PresentationFormat>
  <Paragraphs>89</Paragraphs>
  <Slides>23</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Century Gothic</vt:lpstr>
      <vt:lpstr>Wingdings 3</vt:lpstr>
      <vt:lpstr>Ion</vt:lpstr>
      <vt:lpstr>Homesickness</vt:lpstr>
      <vt:lpstr>Homesickness </vt:lpstr>
      <vt:lpstr>Leaving your roots</vt:lpstr>
      <vt:lpstr>So what are signs of homesickness?</vt:lpstr>
      <vt:lpstr>Side Note:</vt:lpstr>
      <vt:lpstr>Needed: Perseverance, Patience &amp; Time</vt:lpstr>
      <vt:lpstr>Connect to home</vt:lpstr>
      <vt:lpstr>Call Home</vt:lpstr>
      <vt:lpstr>Bring home to you</vt:lpstr>
      <vt:lpstr>Visits</vt:lpstr>
      <vt:lpstr>What if I can’t go home?</vt:lpstr>
      <vt:lpstr>Get involved. </vt:lpstr>
      <vt:lpstr>Explore</vt:lpstr>
      <vt:lpstr>Campus Clubs</vt:lpstr>
      <vt:lpstr>Friends- The Proactive Approach</vt:lpstr>
      <vt:lpstr>Self-Care</vt:lpstr>
      <vt:lpstr>Observe</vt:lpstr>
      <vt:lpstr>Time</vt:lpstr>
      <vt:lpstr>Be Healthy.</vt:lpstr>
      <vt:lpstr>What is calm breathing? </vt:lpstr>
      <vt:lpstr>What is progressive muscle relaxation?</vt:lpstr>
      <vt:lpstr>Risky Behavior</vt:lpstr>
      <vt:lpstr>Need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Homesickness</dc:title>
  <dc:creator>Eden L Hamilton-Flores</dc:creator>
  <cp:lastModifiedBy>Eden L Hamilton-Flores</cp:lastModifiedBy>
  <cp:revision>13</cp:revision>
  <dcterms:created xsi:type="dcterms:W3CDTF">2020-04-19T06:28:40Z</dcterms:created>
  <dcterms:modified xsi:type="dcterms:W3CDTF">2020-04-23T07:02:32Z</dcterms:modified>
</cp:coreProperties>
</file>