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F941B2-BEE0-4D3B-B195-DD6F67D4367C}" v="18" dt="2020-05-04T20:02:02.4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4acd366b0_1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84acd366b0_1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84acd366b0_1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84acd366b0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84acd366b0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84acd366b0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84acd366b0_1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84acd366b0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83e860a32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83e860a32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3e860a32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3e860a32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83e860a32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83e860a32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83e860a32f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83e860a32f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84acd366b0_1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84acd366b0_1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83e860a32f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83e860a32f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84acd366b0_1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84acd366b0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84acd366b0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84acd366b0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1.xml"/><Relationship Id="rId1" Type="http://schemas.openxmlformats.org/officeDocument/2006/relationships/video" Target="https://www.youtube.com/embed/SgdsZJpnthg?feature=oembed" TargetMode="Externa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1.xml"/><Relationship Id="rId1" Type="http://schemas.openxmlformats.org/officeDocument/2006/relationships/video" Target="https://www.youtube.com/embed/qpipLfMiaYU?feature=oembed"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1.xml"/><Relationship Id="rId1" Type="http://schemas.openxmlformats.org/officeDocument/2006/relationships/video" Target="https://www.youtube.com/embed/npRIgF-70-M?feature=oembed"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LGBQ: Being Who You Are</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Leta M. Perriello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BD5C6991-5629-4C91-8A1D-54F2963AA36C}"/>
              </a:ext>
            </a:extLst>
          </p:cNvPr>
          <p:cNvPicPr>
            <a:picLocks noRot="1" noChangeAspect="1"/>
          </p:cNvPicPr>
          <p:nvPr>
            <a:videoFile r:link="rId1"/>
          </p:nvPr>
        </p:nvPicPr>
        <p:blipFill>
          <a:blip r:embed="rId4"/>
          <a:stretch>
            <a:fillRect/>
          </a:stretch>
        </p:blipFill>
        <p:spPr>
          <a:xfrm>
            <a:off x="183312" y="121309"/>
            <a:ext cx="8809725" cy="492244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Feeling lost? Contact CAPS!</a:t>
            </a:r>
            <a:endParaRPr/>
          </a:p>
        </p:txBody>
      </p:sp>
      <p:sp>
        <p:nvSpPr>
          <p:cNvPr id="113" name="Google Shape;113;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sz="2600"/>
          </a:p>
          <a:p>
            <a:pPr marL="0" lvl="0" indent="0" algn="ctr" rtl="0">
              <a:spcBef>
                <a:spcPts val="1600"/>
              </a:spcBef>
              <a:spcAft>
                <a:spcPts val="0"/>
              </a:spcAft>
              <a:buNone/>
            </a:pPr>
            <a:r>
              <a:rPr lang="en" sz="2600"/>
              <a:t>707.826.3236</a:t>
            </a:r>
            <a:endParaRPr sz="2600"/>
          </a:p>
          <a:p>
            <a:pPr marL="0" lvl="0" indent="0" algn="ctr" rtl="0">
              <a:spcBef>
                <a:spcPts val="1600"/>
              </a:spcBef>
              <a:spcAft>
                <a:spcPts val="0"/>
              </a:spcAft>
              <a:buNone/>
            </a:pPr>
            <a:r>
              <a:rPr lang="en" sz="2600"/>
              <a:t>or</a:t>
            </a:r>
            <a:endParaRPr sz="2600"/>
          </a:p>
          <a:p>
            <a:pPr marL="0" lvl="0" indent="0" algn="ctr" rtl="0">
              <a:spcBef>
                <a:spcPts val="1600"/>
              </a:spcBef>
              <a:spcAft>
                <a:spcPts val="1600"/>
              </a:spcAft>
              <a:buNone/>
            </a:pPr>
            <a:r>
              <a:rPr lang="en" sz="2600"/>
              <a:t>hsucaps@humboldt.edu</a:t>
            </a:r>
            <a:endParaRPr sz="2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Local and National Resources</a:t>
            </a:r>
            <a:endParaRPr/>
          </a:p>
        </p:txBody>
      </p:sp>
      <p:sp>
        <p:nvSpPr>
          <p:cNvPr id="119" name="Google Shape;119;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Messages of Hope: http://www.itgetsbetter.org</a:t>
            </a:r>
            <a:endParaRPr sz="1400"/>
          </a:p>
          <a:p>
            <a:pPr marL="0" lvl="0" indent="0" algn="l" rtl="0">
              <a:spcBef>
                <a:spcPts val="1600"/>
              </a:spcBef>
              <a:spcAft>
                <a:spcPts val="0"/>
              </a:spcAft>
              <a:buNone/>
            </a:pPr>
            <a:r>
              <a:rPr lang="en" sz="1400"/>
              <a:t>Bisexual Resource Center: http://www.biresource.net/</a:t>
            </a:r>
            <a:endParaRPr sz="1400"/>
          </a:p>
          <a:p>
            <a:pPr marL="0" lvl="0" indent="0" algn="l" rtl="0">
              <a:spcBef>
                <a:spcPts val="1600"/>
              </a:spcBef>
              <a:spcAft>
                <a:spcPts val="0"/>
              </a:spcAft>
              <a:buNone/>
            </a:pPr>
            <a:r>
              <a:rPr lang="en" sz="1400"/>
              <a:t>LGBTQ Nation: http://www.lgbtqnation.com/tag/coming-out/</a:t>
            </a:r>
            <a:endParaRPr sz="1400"/>
          </a:p>
          <a:p>
            <a:pPr marL="0" lvl="0" indent="0" algn="l" rtl="0">
              <a:spcBef>
                <a:spcPts val="1600"/>
              </a:spcBef>
              <a:spcAft>
                <a:spcPts val="0"/>
              </a:spcAft>
              <a:buNone/>
            </a:pPr>
            <a:r>
              <a:rPr lang="en" sz="1400"/>
              <a:t>Humboldt Pride: http://humboldtpride.org/</a:t>
            </a:r>
            <a:endParaRPr sz="1400"/>
          </a:p>
          <a:p>
            <a:pPr marL="0" lvl="0" indent="0" algn="l" rtl="0">
              <a:spcBef>
                <a:spcPts val="1600"/>
              </a:spcBef>
              <a:spcAft>
                <a:spcPts val="0"/>
              </a:spcAft>
              <a:buNone/>
            </a:pPr>
            <a:r>
              <a:rPr lang="en" sz="1400"/>
              <a:t>Human Rights Campaign: http://www.hrc.org/</a:t>
            </a:r>
            <a:endParaRPr sz="1400"/>
          </a:p>
          <a:p>
            <a:pPr marL="0" lvl="0" indent="0" algn="l" rtl="0">
              <a:spcBef>
                <a:spcPts val="1600"/>
              </a:spcBef>
              <a:spcAft>
                <a:spcPts val="0"/>
              </a:spcAft>
              <a:buNone/>
            </a:pPr>
            <a:r>
              <a:rPr lang="en" sz="1400"/>
              <a:t>Parents, Families, &amp; Friends of Lesbians and Gays (PFLAG): http://community.pflag.org/page.aspx?pid=194</a:t>
            </a:r>
            <a:endParaRPr sz="1400"/>
          </a:p>
          <a:p>
            <a:pPr marL="0" lvl="0" indent="0" algn="l" rtl="0">
              <a:spcBef>
                <a:spcPts val="1600"/>
              </a:spcBef>
              <a:spcAft>
                <a:spcPts val="0"/>
              </a:spcAft>
              <a:buNone/>
            </a:pPr>
            <a:r>
              <a:rPr lang="en" sz="1400"/>
              <a:t>Gay Lesbian Directory (LGBT Supportive Businesses): http://gaylesbiandirectory.com/directory/</a:t>
            </a:r>
            <a:endParaRPr sz="1400"/>
          </a:p>
          <a:p>
            <a:pPr marL="0" lvl="0" indent="0" algn="l" rtl="0">
              <a:spcBef>
                <a:spcPts val="1600"/>
              </a:spcBef>
              <a:spcAft>
                <a:spcPts val="0"/>
              </a:spcAft>
              <a:buNone/>
            </a:pPr>
            <a:r>
              <a:rPr lang="en" sz="1400"/>
              <a:t>The Trevor Project (crisis services for LGBTQ youth &amp; young adults): http://www.thetrevorproject.org/</a:t>
            </a:r>
            <a:endParaRPr sz="1400"/>
          </a:p>
          <a:p>
            <a:pPr marL="0" lvl="0" indent="0" algn="l" rtl="0">
              <a:spcBef>
                <a:spcPts val="1600"/>
              </a:spcBef>
              <a:spcAft>
                <a:spcPts val="1600"/>
              </a:spcAft>
              <a:buNone/>
            </a:pPr>
            <a:endParaRPr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HSU Resources</a:t>
            </a:r>
            <a:endParaRPr/>
          </a:p>
        </p:txBody>
      </p:sp>
      <p:sp>
        <p:nvSpPr>
          <p:cNvPr id="125" name="Google Shape;125;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600"/>
              <a:t>Counseling &amp; Psychological Services: http://www2.humboldt.edu/counseling/index.html</a:t>
            </a:r>
            <a:endParaRPr sz="1600"/>
          </a:p>
          <a:p>
            <a:pPr marL="0" lvl="0" indent="0" algn="l" rtl="0">
              <a:spcBef>
                <a:spcPts val="1600"/>
              </a:spcBef>
              <a:spcAft>
                <a:spcPts val="0"/>
              </a:spcAft>
              <a:buClr>
                <a:schemeClr val="dk1"/>
              </a:buClr>
              <a:buSzPts val="1100"/>
              <a:buFont typeface="Arial"/>
              <a:buNone/>
            </a:pPr>
            <a:r>
              <a:rPr lang="en" sz="1600"/>
              <a:t>Also see the Sexuality &amp; Gender Identity Page: http://www2.humboldt.edu/counseling/sexual_identity.html</a:t>
            </a:r>
            <a:endParaRPr sz="1600"/>
          </a:p>
          <a:p>
            <a:pPr marL="0" lvl="0" indent="0" algn="l" rtl="0">
              <a:spcBef>
                <a:spcPts val="1600"/>
              </a:spcBef>
              <a:spcAft>
                <a:spcPts val="0"/>
              </a:spcAft>
              <a:buClr>
                <a:schemeClr val="dk1"/>
              </a:buClr>
              <a:buSzPts val="1100"/>
              <a:buFont typeface="Arial"/>
              <a:buNone/>
            </a:pPr>
            <a:r>
              <a:rPr lang="en" sz="1600"/>
              <a:t>Critical Race, Gender &amp; Sexuality Studies: http://www2.humboldt.edu/crgs/</a:t>
            </a:r>
            <a:endParaRPr sz="1600"/>
          </a:p>
          <a:p>
            <a:pPr marL="0" lvl="0" indent="0" algn="l" rtl="0">
              <a:spcBef>
                <a:spcPts val="1600"/>
              </a:spcBef>
              <a:spcAft>
                <a:spcPts val="0"/>
              </a:spcAft>
              <a:buClr>
                <a:schemeClr val="dk1"/>
              </a:buClr>
              <a:buSzPts val="1100"/>
              <a:buFont typeface="Arial"/>
              <a:buNone/>
            </a:pPr>
            <a:r>
              <a:rPr lang="en" sz="1600"/>
              <a:t>The Eric Rofes Multicultural Queer Resource Center: http://www2.humboldt.edu/erc/</a:t>
            </a:r>
            <a:endParaRPr sz="1600"/>
          </a:p>
          <a:p>
            <a:pPr marL="0" lvl="0" indent="0" algn="l" rtl="0">
              <a:spcBef>
                <a:spcPts val="1600"/>
              </a:spcBef>
              <a:spcAft>
                <a:spcPts val="0"/>
              </a:spcAft>
              <a:buClr>
                <a:schemeClr val="dk1"/>
              </a:buClr>
              <a:buSzPts val="1100"/>
              <a:buFont typeface="Arial"/>
              <a:buNone/>
            </a:pPr>
            <a:r>
              <a:rPr lang="en" sz="1600"/>
              <a:t>Queer Student Union: http://www2.humboldt.edu/clubs/club_sites/qsu1</a:t>
            </a:r>
            <a:endParaRPr sz="1600"/>
          </a:p>
          <a:p>
            <a:pPr marL="0" lvl="0" indent="0" algn="l" rtl="0">
              <a:spcBef>
                <a:spcPts val="1600"/>
              </a:spcBef>
              <a:spcAft>
                <a:spcPts val="1600"/>
              </a:spcAft>
              <a:buClr>
                <a:schemeClr val="dk1"/>
              </a:buClr>
              <a:buSzPts val="1100"/>
              <a:buFont typeface="Arial"/>
              <a:buNone/>
            </a:pPr>
            <a:r>
              <a:rPr lang="en" sz="1600"/>
              <a:t>Queer Workplayce Exchange for Employee Retention &amp; Student Success: http://www2.humboldt.edu/qweerss/calendar.html</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Exploring Your Sexuality?</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Look at your emotional, sexual, and romantic attractions/desires. Are you attracted to men, women, both, neither?</a:t>
            </a:r>
            <a:endParaRPr/>
          </a:p>
          <a:p>
            <a:pPr marL="0" lvl="0" indent="0" algn="l" rtl="0">
              <a:spcBef>
                <a:spcPts val="1600"/>
              </a:spcBef>
              <a:spcAft>
                <a:spcPts val="1600"/>
              </a:spcAft>
              <a:buNone/>
            </a:pPr>
            <a:r>
              <a:rPr lang="en"/>
              <a:t>Our behaviors also factor in. Have you dated/been sexual with people of one gender or both or neither? What do you see for your future, &amp; long-term, partnership/s?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3120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Kinsey Scale</a:t>
            </a:r>
            <a:endParaRPr/>
          </a:p>
        </p:txBody>
      </p:sp>
      <p:sp>
        <p:nvSpPr>
          <p:cNvPr id="67" name="Google Shape;67;p15"/>
          <p:cNvSpPr txBox="1">
            <a:spLocks noGrp="1"/>
          </p:cNvSpPr>
          <p:nvPr>
            <p:ph type="body" idx="1"/>
          </p:nvPr>
        </p:nvSpPr>
        <p:spPr>
          <a:xfrm>
            <a:off x="311700" y="1029750"/>
            <a:ext cx="32070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a:t>Alfred Kinsey (the famous sex researcher) primarily considered sexual desire. He thought of sexuality as a continuum (from 0 "exclusively heterosexual" to 6 "exclusively homosexual" with some people being off the scale altogether (X)-- those who had no socio-sexual contacts or reactions.)</a:t>
            </a:r>
            <a:endParaRPr/>
          </a:p>
        </p:txBody>
      </p:sp>
      <p:pic>
        <p:nvPicPr>
          <p:cNvPr id="68" name="Google Shape;68;p15" descr="Kinsey Scale&#10;&#10;Exclusively heterosexual --&amp;#62; varying bisexual responses --&amp;#62; exclusively homosexual"/>
          <p:cNvPicPr preferRelativeResize="0"/>
          <p:nvPr/>
        </p:nvPicPr>
        <p:blipFill>
          <a:blip r:embed="rId3">
            <a:alphaModFix/>
          </a:blip>
          <a:stretch>
            <a:fillRect/>
          </a:stretch>
        </p:blipFill>
        <p:spPr>
          <a:xfrm>
            <a:off x="3645225" y="649475"/>
            <a:ext cx="5498775" cy="38445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After The Kinsey Scale</a:t>
            </a:r>
            <a:endParaRPr/>
          </a:p>
        </p:txBody>
      </p:sp>
      <p:sp>
        <p:nvSpPr>
          <p:cNvPr id="74" name="Google Shape;74;p16"/>
          <p:cNvSpPr txBox="1">
            <a:spLocks noGrp="1"/>
          </p:cNvSpPr>
          <p:nvPr>
            <p:ph type="body" idx="1"/>
          </p:nvPr>
        </p:nvSpPr>
        <p:spPr>
          <a:xfrm>
            <a:off x="311700" y="1152475"/>
            <a:ext cx="8520600" cy="377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In 1980, Michael Storms further defined sexuality-- paying particular focus on bisexuality and asexuality. He proposed a new sexuality scale using an x-y axis using degrees of homo- and hetero-eroticism to provide clues to identity. For example, bisexuals are said to have high degrees of both hetero- and homo-eroticism, while asexuals are said to be low on both axes.</a:t>
            </a:r>
            <a:endParaRPr/>
          </a:p>
          <a:p>
            <a:pPr marL="0" lvl="0" indent="0" algn="l" rtl="0">
              <a:spcBef>
                <a:spcPts val="1600"/>
              </a:spcBef>
              <a:spcAft>
                <a:spcPts val="1600"/>
              </a:spcAft>
              <a:buNone/>
            </a:pPr>
            <a:r>
              <a:rPr lang="en"/>
              <a:t>Fritz Klein refined our thinking about sexuality even further. He brought in the concept that sexuality can change throughout our lives (that it is fluid) and that many different factors can influence identity: sexual attraction, sexual behavior, sexual fantasies, emotional preference, and social preference.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Identity</a:t>
            </a:r>
            <a:endParaRPr/>
          </a:p>
        </p:txBody>
      </p:sp>
      <p:sp>
        <p:nvSpPr>
          <p:cNvPr id="80" name="Google Shape;80;p17"/>
          <p:cNvSpPr txBox="1">
            <a:spLocks noGrp="1"/>
          </p:cNvSpPr>
          <p:nvPr>
            <p:ph type="body" idx="1"/>
          </p:nvPr>
        </p:nvSpPr>
        <p:spPr>
          <a:xfrm>
            <a:off x="311700" y="1152475"/>
            <a:ext cx="8520600" cy="6686700"/>
          </a:xfrm>
          <a:prstGeom prst="rect">
            <a:avLst/>
          </a:prstGeom>
        </p:spPr>
        <p:txBody>
          <a:bodyPr spcFirstLastPara="1" wrap="square" lIns="91425" tIns="91425" rIns="91425" bIns="91425" anchor="t" anchorCtr="0">
            <a:noAutofit/>
          </a:bodyPr>
          <a:lstStyle/>
          <a:p>
            <a:pPr marL="0" indent="0">
              <a:buNone/>
            </a:pPr>
            <a:r>
              <a:rPr lang="en" dirty="0"/>
              <a:t>Sexual activities do not necessarily denote sexual orientation. Orientation is complex and multidimensional!</a:t>
            </a:r>
            <a:endParaRPr dirty="0"/>
          </a:p>
          <a:p>
            <a:pPr marL="0" lvl="0" indent="0" algn="l" rtl="0">
              <a:spcBef>
                <a:spcPts val="1600"/>
              </a:spcBef>
              <a:spcAft>
                <a:spcPts val="0"/>
              </a:spcAft>
              <a:buNone/>
            </a:pPr>
            <a:r>
              <a:rPr lang="en" dirty="0"/>
              <a:t>Identities are varied and unique to each of us: straight, gay, lesbian, bisexual, queer, asexual, pansexual, omnisexual, homosexual... Some people prefer to avoid labels altogether and that's okay too.</a:t>
            </a:r>
            <a:endParaRPr dirty="0"/>
          </a:p>
          <a:p>
            <a:pPr marL="0" lvl="0" indent="0" algn="l" rtl="0">
              <a:spcBef>
                <a:spcPts val="1600"/>
              </a:spcBef>
              <a:spcAft>
                <a:spcPts val="1600"/>
              </a:spcAft>
              <a:buNone/>
            </a:pPr>
            <a:r>
              <a:rPr lang="en" i="1" dirty="0"/>
              <a:t>Identity: a personal and socially meaningful sense of your goals, beliefs, values, and life roles. Consists of individual, relational, and collective identities and includes multiple identities or domains of identity that intersect and interact with each other (</a:t>
            </a:r>
            <a:r>
              <a:rPr lang="en" i="1" dirty="0" err="1"/>
              <a:t>Vignoles</a:t>
            </a:r>
            <a:r>
              <a:rPr lang="en" i="1" dirty="0"/>
              <a:t> et al, 2011)</a:t>
            </a:r>
            <a:endParaRPr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3B214066-033A-4B08-BDBB-1C5A077011B6}"/>
              </a:ext>
            </a:extLst>
          </p:cNvPr>
          <p:cNvPicPr>
            <a:picLocks noRot="1" noChangeAspect="1"/>
          </p:cNvPicPr>
          <p:nvPr>
            <a:videoFile r:link="rId1"/>
          </p:nvPr>
        </p:nvPicPr>
        <p:blipFill>
          <a:blip r:embed="rId4"/>
          <a:stretch>
            <a:fillRect/>
          </a:stretch>
        </p:blipFill>
        <p:spPr>
          <a:xfrm>
            <a:off x="485236" y="207574"/>
            <a:ext cx="8259792" cy="46744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1733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Growing Self-Acceptance</a:t>
            </a:r>
            <a:endParaRPr/>
          </a:p>
        </p:txBody>
      </p:sp>
      <p:sp>
        <p:nvSpPr>
          <p:cNvPr id="91" name="Google Shape;91;p19"/>
          <p:cNvSpPr txBox="1">
            <a:spLocks noGrp="1"/>
          </p:cNvSpPr>
          <p:nvPr>
            <p:ph type="body" idx="1"/>
          </p:nvPr>
        </p:nvSpPr>
        <p:spPr>
          <a:xfrm>
            <a:off x="311700" y="74600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with many different aspects of our identities- we can struggle with acceptance. This is especially true for those identities which have been historically associated with a "less than" status, personal/social alienation, discrimination, victimization, and rejection. When it comes to sexual orientation, we need to recognize that we live in a heteronormative culture with many legal and structural barriers for sexual minority individuals. This doesn't make it easy to live "out and proud."</a:t>
            </a:r>
            <a:endParaRPr/>
          </a:p>
          <a:p>
            <a:pPr marL="0" lvl="0" indent="0" algn="l" rtl="0">
              <a:spcBef>
                <a:spcPts val="1600"/>
              </a:spcBef>
              <a:spcAft>
                <a:spcPts val="1600"/>
              </a:spcAft>
              <a:buNone/>
            </a:pPr>
            <a:r>
              <a:rPr lang="en"/>
              <a:t>Vivian Cass, back in 1979, developed a foundational theory of gay/lesbian identity development that describes how we move from identity confusion, identity comparison, identity tolerance, identity acceptance, identity pride, and, ideally, to identity synthesis. Later theorists have also included the group membership components of sexual identity. For example, see Fassinger &amp; Miller, 1996 or McCarn &amp; Fassinger, 1996.</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058857A3-0B13-48B2-BB3D-E11C16D17556}"/>
              </a:ext>
            </a:extLst>
          </p:cNvPr>
          <p:cNvPicPr>
            <a:picLocks noRot="1" noChangeAspect="1"/>
          </p:cNvPicPr>
          <p:nvPr>
            <a:videoFile r:link="rId1"/>
          </p:nvPr>
        </p:nvPicPr>
        <p:blipFill>
          <a:blip r:embed="rId4"/>
          <a:stretch>
            <a:fillRect/>
          </a:stretch>
        </p:blipFill>
        <p:spPr>
          <a:xfrm>
            <a:off x="420538" y="121309"/>
            <a:ext cx="8324490" cy="487931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Of course, many factors come into play in our identity development and our ability to accept and celebrate (either privately or publicly) our sexual orientation. These factors include:</a:t>
            </a:r>
            <a:endParaRPr sz="1400"/>
          </a:p>
          <a:p>
            <a:pPr marL="457200" lvl="0" indent="-317500" algn="l" rtl="0">
              <a:spcBef>
                <a:spcPts val="1600"/>
              </a:spcBef>
              <a:spcAft>
                <a:spcPts val="0"/>
              </a:spcAft>
              <a:buSzPts val="1400"/>
              <a:buChar char="●"/>
            </a:pPr>
            <a:r>
              <a:rPr lang="en" sz="1400"/>
              <a:t>Family attitudes regarding sexuality/sexual orientation (which may be influenced by race, ethnicity, religion, socioeconomic class, nationality, politics, etc.)</a:t>
            </a:r>
            <a:endParaRPr sz="1400"/>
          </a:p>
          <a:p>
            <a:pPr marL="457200" lvl="0" indent="-317500" algn="l" rtl="0">
              <a:spcBef>
                <a:spcPts val="0"/>
              </a:spcBef>
              <a:spcAft>
                <a:spcPts val="0"/>
              </a:spcAft>
              <a:buSzPts val="1400"/>
              <a:buChar char="●"/>
            </a:pPr>
            <a:r>
              <a:rPr lang="en" sz="1400"/>
              <a:t>Religious beliefs (your own and your family's)</a:t>
            </a:r>
            <a:endParaRPr sz="1400"/>
          </a:p>
          <a:p>
            <a:pPr marL="457200" lvl="0" indent="-317500" algn="l" rtl="0">
              <a:spcBef>
                <a:spcPts val="0"/>
              </a:spcBef>
              <a:spcAft>
                <a:spcPts val="0"/>
              </a:spcAft>
              <a:buSzPts val="1400"/>
              <a:buChar char="●"/>
            </a:pPr>
            <a:r>
              <a:rPr lang="en" sz="1400"/>
              <a:t>Cultural context (e.g., degree of conservatism in one's "circles" of living)</a:t>
            </a:r>
            <a:endParaRPr sz="1400"/>
          </a:p>
          <a:p>
            <a:pPr marL="457200" lvl="0" indent="-317500" algn="l" rtl="0">
              <a:spcBef>
                <a:spcPts val="0"/>
              </a:spcBef>
              <a:spcAft>
                <a:spcPts val="0"/>
              </a:spcAft>
              <a:buSzPts val="1400"/>
              <a:buChar char="●"/>
            </a:pPr>
            <a:r>
              <a:rPr lang="en" sz="1400"/>
              <a:t>Financial issues (e.g., the idea that one's parents could pull financial support or that one's job would be in jeopardy if one were to "come out")</a:t>
            </a:r>
            <a:endParaRPr sz="1400"/>
          </a:p>
          <a:p>
            <a:pPr marL="457200" lvl="0" indent="-317500" algn="l" rtl="0">
              <a:spcBef>
                <a:spcPts val="0"/>
              </a:spcBef>
              <a:spcAft>
                <a:spcPts val="0"/>
              </a:spcAft>
              <a:buSzPts val="1400"/>
              <a:buChar char="●"/>
            </a:pPr>
            <a:r>
              <a:rPr lang="en" sz="1400"/>
              <a:t>Our "lived experience" -- for example, whether you've been exposed to positive models of diverse sexual orientations, whether you've had opportunities to date same-sex persons, etc.</a:t>
            </a:r>
            <a:endParaRPr sz="1400"/>
          </a:p>
          <a:p>
            <a:pPr marL="457200" lvl="0" indent="-317500" algn="l" rtl="0">
              <a:spcBef>
                <a:spcPts val="0"/>
              </a:spcBef>
              <a:spcAft>
                <a:spcPts val="0"/>
              </a:spcAft>
              <a:buSzPts val="1400"/>
              <a:buChar char="●"/>
            </a:pPr>
            <a:r>
              <a:rPr lang="en" sz="1400"/>
              <a:t>Whether you've been exposed to (actual or perceived threats of) violence or victimization related to perceived difference, etc.</a:t>
            </a:r>
            <a:endParaRPr sz="1400"/>
          </a:p>
          <a:p>
            <a:pPr marL="457200" lvl="0" indent="-317500" algn="l" rtl="0">
              <a:spcBef>
                <a:spcPts val="0"/>
              </a:spcBef>
              <a:spcAft>
                <a:spcPts val="0"/>
              </a:spcAft>
              <a:buSzPts val="1400"/>
              <a:buChar char="●"/>
            </a:pPr>
            <a:r>
              <a:rPr lang="en" sz="1400"/>
              <a:t>Our attitudes toward and privileges afforded to heterosexual and sexual-minority groups given our own set of life circumstances / context</a:t>
            </a:r>
            <a:endParaRPr sz="1400"/>
          </a:p>
        </p:txBody>
      </p:sp>
      <p:sp>
        <p:nvSpPr>
          <p:cNvPr id="102" name="Google Shape;102;p21"/>
          <p:cNvSpPr txBox="1">
            <a:spLocks noGrp="1"/>
          </p:cNvSpPr>
          <p:nvPr>
            <p:ph type="title"/>
          </p:nvPr>
        </p:nvSpPr>
        <p:spPr>
          <a:xfrm>
            <a:off x="311700" y="2908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Growing Self-Acceptance</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13</Slides>
  <Notes>13</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Simple Light</vt:lpstr>
      <vt:lpstr>LGBQ: Being Who You Are</vt:lpstr>
      <vt:lpstr>Exploring Your Sexuality?</vt:lpstr>
      <vt:lpstr>The Kinsey Scale</vt:lpstr>
      <vt:lpstr>After The Kinsey Scale</vt:lpstr>
      <vt:lpstr>Identity</vt:lpstr>
      <vt:lpstr>PowerPoint Presentation</vt:lpstr>
      <vt:lpstr>Growing Self-Acceptance</vt:lpstr>
      <vt:lpstr>PowerPoint Presentation</vt:lpstr>
      <vt:lpstr>Growing Self-Acceptance</vt:lpstr>
      <vt:lpstr>PowerPoint Presentation</vt:lpstr>
      <vt:lpstr>Feeling lost? Contact CAPS!</vt:lpstr>
      <vt:lpstr>Local and National Resources</vt:lpstr>
      <vt:lpstr>HSU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LGBQ: Being Who You Are</dc:title>
  <cp:revision>18</cp:revision>
  <dcterms:modified xsi:type="dcterms:W3CDTF">2020-05-04T20:04:21Z</dcterms:modified>
</cp:coreProperties>
</file>