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7" d="100"/>
          <a:sy n="207" d="100"/>
        </p:scale>
        <p:origin x="460" y="1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402ad2f7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402ad2f7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402ad2f7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402ad2f7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402ad2f7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402ad2f7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402ad2f7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402ad2f7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402ad2f7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402ad2f7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40cb6eaf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40cb6eaf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40cb6ea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40cb6ea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40cb6eaf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40cb6ea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40cb6eaf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40cb6eaf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40cb6eaf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40cb6eaf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402ad2f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402ad2f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40cb6eaf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40cb6ea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40cb6eaf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40cb6eaf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40cb6eaf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40cb6eaf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40cb6eaf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40cb6eaf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40cb6eaf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40cb6eaf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40cb6eaf7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40cb6eaf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402ad2f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402ad2f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402ad2f7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402ad2f7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402ad2f7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402ad2f7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402ad2f7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402ad2f7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402ad2f7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402ad2f7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402ad2f7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402ad2f7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402ad2f7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402ad2f7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SSWiDT91z4&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lpguide.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nhsinform.scot/illnesses-and-conditions/mental-health/mental-health-self-help-guides/social-anxiety-self-help-guid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https://counseling.humboldt.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06700"/>
            <a:ext cx="8520600" cy="87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Social Anxiety</a:t>
            </a:r>
            <a:endParaRPr/>
          </a:p>
        </p:txBody>
      </p:sp>
      <p:pic>
        <p:nvPicPr>
          <p:cNvPr id="55" name="Google Shape;55;p13"/>
          <p:cNvPicPr preferRelativeResize="0"/>
          <p:nvPr/>
        </p:nvPicPr>
        <p:blipFill>
          <a:blip r:embed="rId3">
            <a:alphaModFix/>
          </a:blip>
          <a:stretch>
            <a:fillRect/>
          </a:stretch>
        </p:blipFill>
        <p:spPr>
          <a:xfrm>
            <a:off x="311700" y="1279900"/>
            <a:ext cx="4147276" cy="3125100"/>
          </a:xfrm>
          <a:prstGeom prst="rect">
            <a:avLst/>
          </a:prstGeom>
          <a:noFill/>
          <a:ln>
            <a:noFill/>
          </a:ln>
        </p:spPr>
      </p:pic>
      <p:pic>
        <p:nvPicPr>
          <p:cNvPr id="56" name="Google Shape;56;p13"/>
          <p:cNvPicPr preferRelativeResize="0"/>
          <p:nvPr/>
        </p:nvPicPr>
        <p:blipFill>
          <a:blip r:embed="rId4">
            <a:alphaModFix/>
          </a:blip>
          <a:stretch>
            <a:fillRect/>
          </a:stretch>
        </p:blipFill>
        <p:spPr>
          <a:xfrm>
            <a:off x="4685100" y="1322025"/>
            <a:ext cx="4052650" cy="3026202"/>
          </a:xfrm>
          <a:prstGeom prst="rect">
            <a:avLst/>
          </a:prstGeom>
          <a:noFill/>
          <a:ln>
            <a:noFill/>
          </a:ln>
        </p:spPr>
      </p:pic>
      <p:sp>
        <p:nvSpPr>
          <p:cNvPr id="57" name="Google Shape;57;p13"/>
          <p:cNvSpPr txBox="1"/>
          <p:nvPr/>
        </p:nvSpPr>
        <p:spPr>
          <a:xfrm>
            <a:off x="423475" y="4482475"/>
            <a:ext cx="2995200" cy="5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Image of girl surrounded by social chatter.</a:t>
            </a:r>
            <a:endParaRPr sz="1200"/>
          </a:p>
        </p:txBody>
      </p:sp>
      <p:sp>
        <p:nvSpPr>
          <p:cNvPr id="58" name="Google Shape;58;p13"/>
          <p:cNvSpPr txBox="1"/>
          <p:nvPr/>
        </p:nvSpPr>
        <p:spPr>
          <a:xfrm>
            <a:off x="4616750" y="4348225"/>
            <a:ext cx="4399800" cy="6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Image of words above a man's head that describe aspects of social anxiety. “Small talk, Fear, Imposter, Awkward, Sweaty palms.”</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Performance Situations</a:t>
            </a:r>
            <a:endParaRPr/>
          </a:p>
        </p:txBody>
      </p:sp>
      <p:sp>
        <p:nvSpPr>
          <p:cNvPr id="126" name="Google Shape;12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Anxiety is triggered by being the center of attention, or by even the mere possibility of being the center of attention.</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Public speaking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Public singing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Eating at a restaurant alone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Dropping something in a public space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Spilling a drink</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Reading in front of others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Voicing an opinion during a class or meeting</a:t>
            </a:r>
            <a:endParaRPr sz="2000">
              <a:solidFill>
                <a:srgbClr val="000000"/>
              </a:solidFill>
            </a:endParaRPr>
          </a:p>
        </p:txBody>
      </p:sp>
      <p:pic>
        <p:nvPicPr>
          <p:cNvPr id="127" name="Google Shape;127;p22"/>
          <p:cNvPicPr preferRelativeResize="0"/>
          <p:nvPr/>
        </p:nvPicPr>
        <p:blipFill>
          <a:blip r:embed="rId3">
            <a:alphaModFix/>
          </a:blip>
          <a:stretch>
            <a:fillRect/>
          </a:stretch>
        </p:blipFill>
        <p:spPr>
          <a:xfrm>
            <a:off x="6306425" y="2036125"/>
            <a:ext cx="2473400" cy="2322424"/>
          </a:xfrm>
          <a:prstGeom prst="rect">
            <a:avLst/>
          </a:prstGeom>
          <a:noFill/>
          <a:ln>
            <a:noFill/>
          </a:ln>
        </p:spPr>
      </p:pic>
      <p:sp>
        <p:nvSpPr>
          <p:cNvPr id="128" name="Google Shape;128;p22"/>
          <p:cNvSpPr txBox="1"/>
          <p:nvPr/>
        </p:nvSpPr>
        <p:spPr>
          <a:xfrm>
            <a:off x="6306425" y="4472100"/>
            <a:ext cx="27576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a woman with stage fright in front of podium.</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causes social anxiety?</a:t>
            </a:r>
            <a:endParaRPr/>
          </a:p>
        </p:txBody>
      </p:sp>
      <p:sp>
        <p:nvSpPr>
          <p:cNvPr id="134" name="Google Shape;13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There is no single known cause of social anxiety; though it is likely comprised of one's genetic makeup, biological factors, and learning experiences.</a:t>
            </a:r>
            <a:endParaRPr sz="2000">
              <a:solidFill>
                <a:srgbClr val="000000"/>
              </a:solidFill>
            </a:endParaRPr>
          </a:p>
          <a:p>
            <a:pPr marL="0" lvl="0" indent="0" algn="l" rtl="0">
              <a:spcBef>
                <a:spcPts val="1600"/>
              </a:spcBef>
              <a:spcAft>
                <a:spcPts val="1600"/>
              </a:spcAft>
              <a:buNone/>
            </a:pPr>
            <a:endParaRPr/>
          </a:p>
        </p:txBody>
      </p:sp>
      <p:pic>
        <p:nvPicPr>
          <p:cNvPr id="135" name="Google Shape;135;p23"/>
          <p:cNvPicPr preferRelativeResize="0"/>
          <p:nvPr/>
        </p:nvPicPr>
        <p:blipFill>
          <a:blip r:embed="rId3">
            <a:alphaModFix/>
          </a:blip>
          <a:stretch>
            <a:fillRect/>
          </a:stretch>
        </p:blipFill>
        <p:spPr>
          <a:xfrm>
            <a:off x="3313458" y="1996275"/>
            <a:ext cx="2517074" cy="3063476"/>
          </a:xfrm>
          <a:prstGeom prst="rect">
            <a:avLst/>
          </a:prstGeom>
          <a:noFill/>
          <a:ln>
            <a:noFill/>
          </a:ln>
        </p:spPr>
      </p:pic>
      <p:sp>
        <p:nvSpPr>
          <p:cNvPr id="136" name="Google Shape;136;p23"/>
          <p:cNvSpPr txBox="1"/>
          <p:nvPr/>
        </p:nvSpPr>
        <p:spPr>
          <a:xfrm>
            <a:off x="6227975" y="4069350"/>
            <a:ext cx="2747400" cy="8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Image of DNA tree where DNA strand is the trunk and branches feather off at the top; birds are flying around the DNA.</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Genetic Makeup</a:t>
            </a:r>
            <a:endParaRPr/>
          </a:p>
        </p:txBody>
      </p:sp>
      <p:sp>
        <p:nvSpPr>
          <p:cNvPr id="142" name="Google Shape;14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000000"/>
                </a:solidFill>
              </a:rPr>
              <a:t>Research on genetics in relation to mental health suggest that genetics play a role in anxiety, one in that it is heritable. Essentially if a parent or close relative experiences increased anxiety, you are more likely to also experience increased anxiety.</a:t>
            </a:r>
            <a:endParaRPr sz="2000">
              <a:solidFill>
                <a:srgbClr val="000000"/>
              </a:solidFill>
            </a:endParaRPr>
          </a:p>
        </p:txBody>
      </p:sp>
      <p:pic>
        <p:nvPicPr>
          <p:cNvPr id="143" name="Google Shape;143;p24"/>
          <p:cNvPicPr preferRelativeResize="0"/>
          <p:nvPr/>
        </p:nvPicPr>
        <p:blipFill rotWithShape="1">
          <a:blip r:embed="rId3">
            <a:alphaModFix/>
          </a:blip>
          <a:srcRect/>
          <a:stretch/>
        </p:blipFill>
        <p:spPr>
          <a:xfrm>
            <a:off x="1301275" y="2727200"/>
            <a:ext cx="3126026" cy="2153073"/>
          </a:xfrm>
          <a:prstGeom prst="rect">
            <a:avLst/>
          </a:prstGeom>
          <a:noFill/>
          <a:ln>
            <a:noFill/>
          </a:ln>
        </p:spPr>
      </p:pic>
      <p:pic>
        <p:nvPicPr>
          <p:cNvPr id="144" name="Google Shape;144;p24"/>
          <p:cNvPicPr preferRelativeResize="0"/>
          <p:nvPr/>
        </p:nvPicPr>
        <p:blipFill>
          <a:blip r:embed="rId4">
            <a:alphaModFix/>
          </a:blip>
          <a:stretch>
            <a:fillRect/>
          </a:stretch>
        </p:blipFill>
        <p:spPr>
          <a:xfrm>
            <a:off x="4476900" y="2727200"/>
            <a:ext cx="3339952" cy="2153075"/>
          </a:xfrm>
          <a:prstGeom prst="rect">
            <a:avLst/>
          </a:prstGeom>
          <a:noFill/>
          <a:ln>
            <a:noFill/>
          </a:ln>
        </p:spPr>
      </p:pic>
      <p:sp>
        <p:nvSpPr>
          <p:cNvPr id="145" name="Google Shape;145;p24"/>
          <p:cNvSpPr txBox="1"/>
          <p:nvPr/>
        </p:nvSpPr>
        <p:spPr>
          <a:xfrm>
            <a:off x="134275" y="3490975"/>
            <a:ext cx="1167000" cy="13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multicolor DNA strands surrounding a person looking right.</a:t>
            </a:r>
            <a:endParaRPr sz="1200"/>
          </a:p>
        </p:txBody>
      </p:sp>
      <p:sp>
        <p:nvSpPr>
          <p:cNvPr id="146" name="Google Shape;146;p24"/>
          <p:cNvSpPr txBox="1"/>
          <p:nvPr/>
        </p:nvSpPr>
        <p:spPr>
          <a:xfrm>
            <a:off x="7866450" y="4110675"/>
            <a:ext cx="1201800" cy="8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blue and purple chromosomes.</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Biological Factors</a:t>
            </a:r>
            <a:endParaRPr/>
          </a:p>
        </p:txBody>
      </p:sp>
      <p:sp>
        <p:nvSpPr>
          <p:cNvPr id="152" name="Google Shape;15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000000"/>
                </a:solidFill>
              </a:rPr>
              <a:t>Medications that are commonly used to relieve anxiety affect the neurotransmitters (chemical messengers) in the brain. It is unclear whether or not the chemical differences can cause increased anxiety, though it may play a role.</a:t>
            </a:r>
            <a:endParaRPr sz="2000">
              <a:solidFill>
                <a:srgbClr val="000000"/>
              </a:solidFill>
            </a:endParaRPr>
          </a:p>
        </p:txBody>
      </p:sp>
      <p:pic>
        <p:nvPicPr>
          <p:cNvPr id="153" name="Google Shape;153;p25"/>
          <p:cNvPicPr preferRelativeResize="0"/>
          <p:nvPr/>
        </p:nvPicPr>
        <p:blipFill>
          <a:blip r:embed="rId3">
            <a:alphaModFix/>
          </a:blip>
          <a:stretch>
            <a:fillRect/>
          </a:stretch>
        </p:blipFill>
        <p:spPr>
          <a:xfrm>
            <a:off x="2694283" y="2700754"/>
            <a:ext cx="3755425" cy="2350925"/>
          </a:xfrm>
          <a:prstGeom prst="rect">
            <a:avLst/>
          </a:prstGeom>
          <a:noFill/>
          <a:ln>
            <a:noFill/>
          </a:ln>
        </p:spPr>
      </p:pic>
      <p:sp>
        <p:nvSpPr>
          <p:cNvPr id="154" name="Google Shape;154;p25"/>
          <p:cNvSpPr txBox="1"/>
          <p:nvPr/>
        </p:nvSpPr>
        <p:spPr>
          <a:xfrm>
            <a:off x="6558475" y="4358550"/>
            <a:ext cx="1652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neurotransmitters.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experiences </a:t>
            </a:r>
            <a:endParaRPr/>
          </a:p>
        </p:txBody>
      </p:sp>
      <p:sp>
        <p:nvSpPr>
          <p:cNvPr id="160" name="Google Shape;16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a:solidFill>
                  <a:srgbClr val="000000"/>
                </a:solidFill>
              </a:rPr>
              <a:t>What we experience in our lives and how we react to these experiences can contribute to the development of anxiety. If one feels that they’re constantly in situations where they feel they are being judged or negatively singled out, it may cause someone to develop beliefs about themselves and the world around them that is consistent with social anxiety.</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As these experiences continue, one may pay closer attention to parts of the environment that reinforce the negative beliefs held. For example: a public speaker that notices a couple people in the audience bored, but may not notice the vast majority that are paying attention and are interested. As these beliefs and filters are strengthened, one may start to act, feel, and think more anxiously and automatically.</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This may lead to a negative outlook on rather neutral situations and can cause avoidance of social interactions altogether. When one avoids social interactions, it does not allow you to challenge these negative beliefs to break the cycle; instead it strengthens the cycle.</a:t>
            </a:r>
            <a:endParaRPr sz="15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Common is Social Anxiety?</a:t>
            </a:r>
            <a:endParaRPr/>
          </a:p>
        </p:txBody>
      </p:sp>
      <p:sp>
        <p:nvSpPr>
          <p:cNvPr id="166" name="Google Shape;166;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rPr>
              <a:t>Social anxiety is the most common anxiety disorder and the third most common mental disorder in the U.S. after depression and alcohol dependence. It is more common in women than in men. It often surfaces in adolescence or early adulthood, but can occur at any time; including early childhood.</a:t>
            </a:r>
            <a:r>
              <a:rPr lang="en" sz="2000">
                <a:solidFill>
                  <a:schemeClr val="dk1"/>
                </a:solidFill>
              </a:rPr>
              <a:t> </a:t>
            </a:r>
            <a:endParaRPr sz="2000">
              <a:solidFill>
                <a:schemeClr val="dk1"/>
              </a:solidFill>
            </a:endParaRPr>
          </a:p>
          <a:p>
            <a:pPr marL="0" lvl="0" indent="0" algn="l" rtl="0">
              <a:spcBef>
                <a:spcPts val="1600"/>
              </a:spcBef>
              <a:spcAft>
                <a:spcPts val="1600"/>
              </a:spcAft>
              <a:buNone/>
            </a:pPr>
            <a:endParaRPr/>
          </a:p>
        </p:txBody>
      </p:sp>
      <p:pic>
        <p:nvPicPr>
          <p:cNvPr id="167" name="Google Shape;167;p27"/>
          <p:cNvPicPr preferRelativeResize="0"/>
          <p:nvPr/>
        </p:nvPicPr>
        <p:blipFill>
          <a:blip r:embed="rId3">
            <a:alphaModFix/>
          </a:blip>
          <a:stretch>
            <a:fillRect/>
          </a:stretch>
        </p:blipFill>
        <p:spPr>
          <a:xfrm>
            <a:off x="4667350" y="1152475"/>
            <a:ext cx="3820974" cy="3820974"/>
          </a:xfrm>
          <a:prstGeom prst="rect">
            <a:avLst/>
          </a:prstGeom>
          <a:noFill/>
          <a:ln>
            <a:noFill/>
          </a:ln>
        </p:spPr>
      </p:pic>
      <p:sp>
        <p:nvSpPr>
          <p:cNvPr id="168" name="Google Shape;168;p27"/>
          <p:cNvSpPr txBox="1"/>
          <p:nvPr/>
        </p:nvSpPr>
        <p:spPr>
          <a:xfrm>
            <a:off x="2847000" y="4090000"/>
            <a:ext cx="1666500" cy="8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person covering their face with eyes staring at them.</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192100" y="992825"/>
            <a:ext cx="8520600" cy="969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3000"/>
              <a:t>What can I do to reduce my social anxiety?</a:t>
            </a:r>
            <a:endParaRPr sz="3000"/>
          </a:p>
        </p:txBody>
      </p:sp>
      <p:pic>
        <p:nvPicPr>
          <p:cNvPr id="174" name="Google Shape;174;p28"/>
          <p:cNvPicPr preferRelativeResize="0"/>
          <p:nvPr/>
        </p:nvPicPr>
        <p:blipFill>
          <a:blip r:embed="rId3">
            <a:alphaModFix/>
          </a:blip>
          <a:stretch>
            <a:fillRect/>
          </a:stretch>
        </p:blipFill>
        <p:spPr>
          <a:xfrm>
            <a:off x="414675" y="1895675"/>
            <a:ext cx="4067650" cy="2504175"/>
          </a:xfrm>
          <a:prstGeom prst="rect">
            <a:avLst/>
          </a:prstGeom>
          <a:noFill/>
          <a:ln>
            <a:noFill/>
          </a:ln>
        </p:spPr>
      </p:pic>
      <p:pic>
        <p:nvPicPr>
          <p:cNvPr id="175" name="Google Shape;175;p28"/>
          <p:cNvPicPr preferRelativeResize="0"/>
          <p:nvPr/>
        </p:nvPicPr>
        <p:blipFill>
          <a:blip r:embed="rId4">
            <a:alphaModFix/>
          </a:blip>
          <a:stretch>
            <a:fillRect/>
          </a:stretch>
        </p:blipFill>
        <p:spPr>
          <a:xfrm>
            <a:off x="4620853" y="1875025"/>
            <a:ext cx="4153270" cy="2504175"/>
          </a:xfrm>
          <a:prstGeom prst="rect">
            <a:avLst/>
          </a:prstGeom>
          <a:noFill/>
          <a:ln>
            <a:noFill/>
          </a:ln>
        </p:spPr>
      </p:pic>
      <p:sp>
        <p:nvSpPr>
          <p:cNvPr id="176" name="Google Shape;176;p28"/>
          <p:cNvSpPr txBox="1"/>
          <p:nvPr/>
        </p:nvSpPr>
        <p:spPr>
          <a:xfrm>
            <a:off x="455150" y="4451550"/>
            <a:ext cx="39867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Image of the ground with the words “Start where you are” painted.</a:t>
            </a:r>
            <a:endParaRPr sz="1200"/>
          </a:p>
        </p:txBody>
      </p:sp>
      <p:sp>
        <p:nvSpPr>
          <p:cNvPr id="177" name="Google Shape;177;p28"/>
          <p:cNvSpPr txBox="1"/>
          <p:nvPr/>
        </p:nvSpPr>
        <p:spPr>
          <a:xfrm>
            <a:off x="4642825" y="4451550"/>
            <a:ext cx="41313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Silhouetted image of people walking downhill, one person is walking alone in the front.</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 Negative Thought Patterns</a:t>
            </a:r>
            <a:endParaRPr/>
          </a:p>
        </p:txBody>
      </p:sp>
      <p:sp>
        <p:nvSpPr>
          <p:cNvPr id="183" name="Google Shape;183;p29"/>
          <p:cNvSpPr txBox="1">
            <a:spLocks noGrp="1"/>
          </p:cNvSpPr>
          <p:nvPr>
            <p:ph type="body" idx="1"/>
          </p:nvPr>
        </p:nvSpPr>
        <p:spPr>
          <a:xfrm>
            <a:off x="311700" y="1152475"/>
            <a:ext cx="3999900" cy="36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Negative thoughts and beliefs contribute to social anxiety. One might think to themselves “I know I’m going to look dumb” or “People will think I’m stupid.”</a:t>
            </a:r>
            <a:endParaRPr sz="1600">
              <a:solidFill>
                <a:srgbClr val="000000"/>
              </a:solidFill>
            </a:endParaRPr>
          </a:p>
          <a:p>
            <a:pPr marL="0" lvl="0" indent="0" algn="l" rtl="0">
              <a:spcBef>
                <a:spcPts val="1600"/>
              </a:spcBef>
              <a:spcAft>
                <a:spcPts val="1600"/>
              </a:spcAft>
              <a:buNone/>
            </a:pPr>
            <a:r>
              <a:rPr lang="en" sz="1600">
                <a:solidFill>
                  <a:srgbClr val="000000"/>
                </a:solidFill>
              </a:rPr>
              <a:t>The first step is identifying those automatic negative thoughts that underlie your social anxiety. For example, you may be worried about an upcoming interview and your negative underlying thought it “i’m going to blow it, then they’ll think I’m stupid.” The next step is to analyze and challenge those negative thoughts.</a:t>
            </a:r>
            <a:endParaRPr sz="1600">
              <a:solidFill>
                <a:srgbClr val="000000"/>
              </a:solidFill>
            </a:endParaRPr>
          </a:p>
        </p:txBody>
      </p:sp>
      <p:sp>
        <p:nvSpPr>
          <p:cNvPr id="184" name="Google Shape;184;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Analyzing these thoughts can consist of asking yourself questions such as “Do I really feel like I’m going to do bad in this interview?” or “Even if I’m nervous, will people really think i’m stupid for it?”</a:t>
            </a:r>
            <a:endParaRPr sz="1600">
              <a:solidFill>
                <a:srgbClr val="000000"/>
              </a:solidFill>
            </a:endParaRPr>
          </a:p>
          <a:p>
            <a:pPr marL="0" lvl="0" indent="0" algn="l" rtl="0">
              <a:spcBef>
                <a:spcPts val="1600"/>
              </a:spcBef>
              <a:spcAft>
                <a:spcPts val="1600"/>
              </a:spcAft>
              <a:buNone/>
            </a:pPr>
            <a:endParaRPr>
              <a:solidFill>
                <a:srgbClr val="000000"/>
              </a:solidFill>
            </a:endParaRPr>
          </a:p>
        </p:txBody>
      </p:sp>
      <p:pic>
        <p:nvPicPr>
          <p:cNvPr id="185" name="Google Shape;185;p29"/>
          <p:cNvPicPr preferRelativeResize="0"/>
          <p:nvPr/>
        </p:nvPicPr>
        <p:blipFill>
          <a:blip r:embed="rId3">
            <a:alphaModFix/>
          </a:blip>
          <a:stretch>
            <a:fillRect/>
          </a:stretch>
        </p:blipFill>
        <p:spPr>
          <a:xfrm>
            <a:off x="5145225" y="2701200"/>
            <a:ext cx="3014150" cy="2308050"/>
          </a:xfrm>
          <a:prstGeom prst="rect">
            <a:avLst/>
          </a:prstGeom>
          <a:noFill/>
          <a:ln>
            <a:noFill/>
          </a:ln>
        </p:spPr>
      </p:pic>
      <p:sp>
        <p:nvSpPr>
          <p:cNvPr id="186" name="Google Shape;186;p29"/>
          <p:cNvSpPr txBox="1"/>
          <p:nvPr/>
        </p:nvSpPr>
        <p:spPr>
          <a:xfrm>
            <a:off x="7725600" y="4141675"/>
            <a:ext cx="1198200" cy="8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a pink thought bubble.</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445025"/>
            <a:ext cx="8520600" cy="118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t>There are some unhelpful thinking styles you may be using. Read through and ask yourself if you are engaging in these type of thoughts:</a:t>
            </a:r>
            <a:endParaRPr sz="2100" b="1"/>
          </a:p>
        </p:txBody>
      </p:sp>
      <p:sp>
        <p:nvSpPr>
          <p:cNvPr id="192" name="Google Shape;192;p30"/>
          <p:cNvSpPr txBox="1">
            <a:spLocks noGrp="1"/>
          </p:cNvSpPr>
          <p:nvPr>
            <p:ph type="body" idx="1"/>
          </p:nvPr>
        </p:nvSpPr>
        <p:spPr>
          <a:xfrm>
            <a:off x="311700" y="1782275"/>
            <a:ext cx="8520600" cy="312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highlight>
                  <a:srgbClr val="F4CCCC"/>
                </a:highlight>
              </a:rPr>
              <a:t>Mind Reading:</a:t>
            </a:r>
            <a:r>
              <a:rPr lang="en" sz="2000">
                <a:solidFill>
                  <a:srgbClr val="000000"/>
                </a:solidFill>
              </a:rPr>
              <a:t> Assuming you know what others are thinking or feeling, and that they feel the same way you do.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highlight>
                  <a:srgbClr val="F4CCCC"/>
                </a:highlight>
              </a:rPr>
              <a:t>Fortune telling: </a:t>
            </a:r>
            <a:r>
              <a:rPr lang="en" sz="2000">
                <a:solidFill>
                  <a:srgbClr val="000000"/>
                </a:solidFill>
              </a:rPr>
              <a:t>Predicting the future, usually assuming the worst will happen. This builds up anxiety before anything actually happens.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highlight>
                  <a:srgbClr val="F4CCCC"/>
                </a:highlight>
              </a:rPr>
              <a:t>Catastrophizing: </a:t>
            </a:r>
            <a:r>
              <a:rPr lang="en" sz="2000">
                <a:solidFill>
                  <a:srgbClr val="000000"/>
                </a:solidFill>
              </a:rPr>
              <a:t>Blowing things out of proportion. For example, if people notice you are nervous it will ruin the whole interview.</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highlight>
                  <a:srgbClr val="F4CCCC"/>
                </a:highlight>
              </a:rPr>
              <a:t>Personalizing:</a:t>
            </a:r>
            <a:r>
              <a:rPr lang="en" sz="2000">
                <a:solidFill>
                  <a:srgbClr val="000000"/>
                </a:solidFill>
              </a:rPr>
              <a:t> Assuming all people are focused on you in a negative way, or what is going on with others has to do with you.</a:t>
            </a:r>
            <a:endParaRPr sz="2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to Relax</a:t>
            </a:r>
            <a:endParaRPr/>
          </a:p>
        </p:txBody>
      </p:sp>
      <p:sp>
        <p:nvSpPr>
          <p:cNvPr id="198" name="Google Shape;198;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When you get anxious, many physical changes occur. You may start to sweat, have quick and shallow breathing, or even begin to shake.</a:t>
            </a:r>
            <a:endParaRPr>
              <a:solidFill>
                <a:srgbClr val="000000"/>
              </a:solidFill>
            </a:endParaRPr>
          </a:p>
          <a:p>
            <a:pPr marL="0" lvl="0" indent="0" algn="l" rtl="0">
              <a:spcBef>
                <a:spcPts val="1600"/>
              </a:spcBef>
              <a:spcAft>
                <a:spcPts val="0"/>
              </a:spcAft>
              <a:buNone/>
            </a:pPr>
            <a:r>
              <a:rPr lang="en">
                <a:solidFill>
                  <a:srgbClr val="000000"/>
                </a:solidFill>
              </a:rPr>
              <a:t>The first step to preventing this is to try to control the way you breathe. Slowing your breath can reduce or eliminate some of the physical symptoms of anxiety. </a:t>
            </a:r>
            <a:r>
              <a:rPr lang="en" b="1">
                <a:solidFill>
                  <a:srgbClr val="000000"/>
                </a:solidFill>
              </a:rPr>
              <a:t>Try the following breathing exercise that may help when feeling anxious in social situations:</a:t>
            </a:r>
            <a:endParaRPr b="1">
              <a:solidFill>
                <a:srgbClr val="000000"/>
              </a:solidFill>
            </a:endParaRPr>
          </a:p>
          <a:p>
            <a:pPr marL="0" lvl="0" indent="0" algn="l" rtl="0">
              <a:spcBef>
                <a:spcPts val="1600"/>
              </a:spcBef>
              <a:spcAft>
                <a:spcPts val="1600"/>
              </a:spcAft>
              <a:buNone/>
            </a:pPr>
            <a:endParaRPr/>
          </a:p>
        </p:txBody>
      </p:sp>
      <p:sp>
        <p:nvSpPr>
          <p:cNvPr id="199" name="Google Shape;199;p31"/>
          <p:cNvSpPr txBox="1">
            <a:spLocks noGrp="1"/>
          </p:cNvSpPr>
          <p:nvPr>
            <p:ph type="body" idx="2"/>
          </p:nvPr>
        </p:nvSpPr>
        <p:spPr>
          <a:xfrm>
            <a:off x="4946025" y="589625"/>
            <a:ext cx="3999900" cy="435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a:solidFill>
                  <a:srgbClr val="000000"/>
                </a:solidFill>
              </a:rPr>
              <a:t>Sit comfortably with your back straight and shoulders relaxed. Put one hand on your chest and one on your stomach.</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Inhale slowly and deeply in your nose for four seconds The hand on your stomach should rise, while the hand on your chest should move very little.</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Hold breath in for two seconds,</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Then, exhale slowly through your mouth for six seconds, pushing out as much air as you can. The hand on your stomach should start to fall, while the other should still move very little.</a:t>
            </a:r>
            <a:endParaRPr>
              <a:solidFill>
                <a:srgbClr val="000000"/>
              </a:solidFill>
            </a:endParaRPr>
          </a:p>
          <a:p>
            <a:pPr marL="457200" lvl="0" indent="-317500" algn="l" rtl="0">
              <a:spcBef>
                <a:spcPts val="0"/>
              </a:spcBef>
              <a:spcAft>
                <a:spcPts val="0"/>
              </a:spcAft>
              <a:buClr>
                <a:srgbClr val="000000"/>
              </a:buClr>
              <a:buSzPts val="1400"/>
              <a:buChar char="❖"/>
            </a:pPr>
            <a:r>
              <a:rPr lang="en">
                <a:solidFill>
                  <a:srgbClr val="000000"/>
                </a:solidFill>
              </a:rPr>
              <a:t>Continue to breathe in through your nose and out through your mouth. Focus on keeping a slow and steady breathing pattern of 4-in, 2-hold, 6-out.</a:t>
            </a:r>
            <a:endParaRPr>
              <a:solidFill>
                <a:srgbClr val="000000"/>
              </a:solidFill>
            </a:endParaRPr>
          </a:p>
          <a:p>
            <a:pPr marL="0" lvl="0" indent="0" algn="l" rtl="0">
              <a:spcBef>
                <a:spcPts val="1600"/>
              </a:spcBef>
              <a:spcAft>
                <a:spcPts val="1600"/>
              </a:spcAft>
              <a:buNone/>
            </a:pPr>
            <a:endParaRPr/>
          </a:p>
        </p:txBody>
      </p:sp>
      <p:pic>
        <p:nvPicPr>
          <p:cNvPr id="200" name="Google Shape;200;p31"/>
          <p:cNvPicPr preferRelativeResize="0"/>
          <p:nvPr/>
        </p:nvPicPr>
        <p:blipFill>
          <a:blip r:embed="rId3">
            <a:alphaModFix/>
          </a:blip>
          <a:stretch>
            <a:fillRect/>
          </a:stretch>
        </p:blipFill>
        <p:spPr>
          <a:xfrm>
            <a:off x="1476962" y="3669725"/>
            <a:ext cx="2709826" cy="1417926"/>
          </a:xfrm>
          <a:prstGeom prst="rect">
            <a:avLst/>
          </a:prstGeom>
          <a:noFill/>
          <a:ln>
            <a:noFill/>
          </a:ln>
        </p:spPr>
      </p:pic>
      <p:sp>
        <p:nvSpPr>
          <p:cNvPr id="201" name="Google Shape;201;p31"/>
          <p:cNvSpPr txBox="1"/>
          <p:nvPr/>
        </p:nvSpPr>
        <p:spPr>
          <a:xfrm>
            <a:off x="113525" y="4031372"/>
            <a:ext cx="1322100" cy="10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Animated image of a girl with a sunset in her brain surrounded by plants.</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Anxiety</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We all have moments when we occasionally become shy or anxious. Maybe you feel this way when you have to present a project for a class, or even during a job interview. Sometimes people develop a constant feeling of uneasiness, dread, or apprehension in regards to social interactions such as public speaking; though people can also experience it with a variety of social interactions.</a:t>
            </a:r>
            <a:endParaRPr>
              <a:solidFill>
                <a:srgbClr val="000000"/>
              </a:solidFill>
            </a:endParaRPr>
          </a:p>
          <a:p>
            <a:pPr marL="0" lvl="0" indent="0" algn="l" rtl="0">
              <a:spcBef>
                <a:spcPts val="1600"/>
              </a:spcBef>
              <a:spcAft>
                <a:spcPts val="0"/>
              </a:spcAft>
              <a:buNone/>
            </a:pPr>
            <a:r>
              <a:rPr lang="en">
                <a:solidFill>
                  <a:srgbClr val="000000"/>
                </a:solidFill>
              </a:rPr>
              <a:t>Here is a link for a YouTube video that mentions a lot of the topics in this powerpoint. It also gives students’ perspectives and experiences with social anxiety.</a:t>
            </a:r>
            <a:endParaRPr>
              <a:solidFill>
                <a:srgbClr val="000000"/>
              </a:solidFill>
            </a:endParaRPr>
          </a:p>
          <a:p>
            <a:pPr marL="0" lvl="0" indent="0" algn="l" rtl="0">
              <a:spcBef>
                <a:spcPts val="1600"/>
              </a:spcBef>
              <a:spcAft>
                <a:spcPts val="0"/>
              </a:spcAft>
              <a:buNone/>
            </a:pPr>
            <a:r>
              <a:rPr lang="en" u="sng">
                <a:solidFill>
                  <a:schemeClr val="hlink"/>
                </a:solidFill>
                <a:hlinkClick r:id="rId3"/>
              </a:rPr>
              <a:t>https://www.youtube.com/watch?v=FSSWiDT91z4&amp;feature=youtu.be</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body" idx="1"/>
          </p:nvPr>
        </p:nvSpPr>
        <p:spPr>
          <a:xfrm>
            <a:off x="311700" y="939875"/>
            <a:ext cx="8520600" cy="36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There are many other relaxation techniques that can help reduce overall anxiety levels. Click the link below for some useful resources for progressive muscle relaxation, body scan meditation, mindfulness, visualization meditation, yoga, and tai chi.</a:t>
            </a:r>
            <a:endParaRPr sz="2000">
              <a:solidFill>
                <a:srgbClr val="000000"/>
              </a:solidFill>
            </a:endParaRPr>
          </a:p>
          <a:p>
            <a:pPr marL="0" lvl="0" indent="0" algn="l" rtl="0">
              <a:spcBef>
                <a:spcPts val="1600"/>
              </a:spcBef>
              <a:spcAft>
                <a:spcPts val="0"/>
              </a:spcAft>
              <a:buNone/>
            </a:pPr>
            <a:r>
              <a:rPr lang="en" sz="2400" u="sng">
                <a:solidFill>
                  <a:schemeClr val="hlink"/>
                </a:solidFill>
                <a:hlinkClick r:id="rId3"/>
              </a:rPr>
              <a:t>https://www.helpguide.org</a:t>
            </a:r>
            <a:endParaRPr sz="2400">
              <a:solidFill>
                <a:srgbClr val="000000"/>
              </a:solidFill>
            </a:endParaRPr>
          </a:p>
          <a:p>
            <a:pPr marL="0" lvl="0" indent="0" algn="l" rtl="0">
              <a:spcBef>
                <a:spcPts val="1600"/>
              </a:spcBef>
              <a:spcAft>
                <a:spcPts val="1600"/>
              </a:spcAft>
              <a:buNone/>
            </a:pPr>
            <a:endParaRPr sz="2400">
              <a:solidFill>
                <a:srgbClr val="000000"/>
              </a:solidFill>
            </a:endParaRPr>
          </a:p>
        </p:txBody>
      </p:sp>
      <p:pic>
        <p:nvPicPr>
          <p:cNvPr id="207" name="Google Shape;207;p32"/>
          <p:cNvPicPr preferRelativeResize="0"/>
          <p:nvPr/>
        </p:nvPicPr>
        <p:blipFill>
          <a:blip r:embed="rId4">
            <a:alphaModFix/>
          </a:blip>
          <a:stretch>
            <a:fillRect/>
          </a:stretch>
        </p:blipFill>
        <p:spPr>
          <a:xfrm>
            <a:off x="4322350" y="2463425"/>
            <a:ext cx="4055002" cy="2680074"/>
          </a:xfrm>
          <a:prstGeom prst="rect">
            <a:avLst/>
          </a:prstGeom>
          <a:noFill/>
          <a:ln>
            <a:noFill/>
          </a:ln>
        </p:spPr>
      </p:pic>
      <p:sp>
        <p:nvSpPr>
          <p:cNvPr id="208" name="Google Shape;208;p32"/>
          <p:cNvSpPr txBox="1"/>
          <p:nvPr/>
        </p:nvSpPr>
        <p:spPr>
          <a:xfrm>
            <a:off x="423450" y="227225"/>
            <a:ext cx="7953900" cy="7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Additional Resource for Relaxation Techniques</a:t>
            </a:r>
            <a:endParaRPr sz="2400"/>
          </a:p>
        </p:txBody>
      </p:sp>
      <p:sp>
        <p:nvSpPr>
          <p:cNvPr id="209" name="Google Shape;209;p32"/>
          <p:cNvSpPr txBox="1"/>
          <p:nvPr/>
        </p:nvSpPr>
        <p:spPr>
          <a:xfrm>
            <a:off x="2571750" y="4048675"/>
            <a:ext cx="1662900" cy="7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woman meditating surrounded by plants.</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Face Your Fears</a:t>
            </a:r>
            <a:endParaRPr/>
          </a:p>
        </p:txBody>
      </p:sp>
      <p:sp>
        <p:nvSpPr>
          <p:cNvPr id="215" name="Google Shape;215;p33"/>
          <p:cNvSpPr txBox="1">
            <a:spLocks noGrp="1"/>
          </p:cNvSpPr>
          <p:nvPr>
            <p:ph type="body" idx="1"/>
          </p:nvPr>
        </p:nvSpPr>
        <p:spPr>
          <a:xfrm>
            <a:off x="311700" y="1152475"/>
            <a:ext cx="8520600" cy="3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Avoidance of your fears fuels further anxiety. Although it may be instantly gratifying to avoid these social situations, it also prevents you from ever feeling more comfortable. It may even increase your fear over time.</a:t>
            </a:r>
            <a:endParaRPr>
              <a:solidFill>
                <a:srgbClr val="000000"/>
              </a:solidFill>
            </a:endParaRPr>
          </a:p>
          <a:p>
            <a:pPr marL="0" lvl="0" indent="0" algn="l" rtl="0">
              <a:spcBef>
                <a:spcPts val="1600"/>
              </a:spcBef>
              <a:spcAft>
                <a:spcPts val="0"/>
              </a:spcAft>
              <a:buNone/>
            </a:pPr>
            <a:r>
              <a:rPr lang="en">
                <a:solidFill>
                  <a:srgbClr val="000000"/>
                </a:solidFill>
              </a:rPr>
              <a:t>The key to facing your fears is to take small, manageable steps. You can start with a situation that provokes slight to moderate anxiety, and eventually work your way up. </a:t>
            </a:r>
            <a:endParaRPr>
              <a:solidFill>
                <a:srgbClr val="000000"/>
              </a:solidFill>
            </a:endParaRPr>
          </a:p>
          <a:p>
            <a:pPr marL="0" lvl="0" indent="0" algn="l" rtl="0">
              <a:spcBef>
                <a:spcPts val="1600"/>
              </a:spcBef>
              <a:spcAft>
                <a:spcPts val="0"/>
              </a:spcAft>
              <a:buNone/>
            </a:pPr>
            <a:r>
              <a:rPr lang="en">
                <a:solidFill>
                  <a:srgbClr val="000000"/>
                </a:solidFill>
              </a:rPr>
              <a:t>Click the link for a social anxiety self help guide, including worksheets that help decide where to start. </a:t>
            </a:r>
            <a:r>
              <a:rPr lang="en" sz="1400" u="sng">
                <a:solidFill>
                  <a:schemeClr val="hlink"/>
                </a:solidFill>
                <a:hlinkClick r:id="rId3"/>
              </a:rPr>
              <a:t>https://www.nhsinform.scot/illnesses-and-conditions/mental-health/mental-health-self-help-guides/social-anxiety-self-help-guide</a:t>
            </a:r>
            <a:endParaRPr sz="1400">
              <a:solidFill>
                <a:srgbClr val="000000"/>
              </a:solidFill>
            </a:endParaRPr>
          </a:p>
          <a:p>
            <a:pPr marL="0" lvl="0" indent="0" algn="l" rtl="0">
              <a:spcBef>
                <a:spcPts val="1600"/>
              </a:spcBef>
              <a:spcAft>
                <a:spcPts val="1600"/>
              </a:spcAft>
              <a:buNone/>
            </a:pPr>
            <a:endParaRPr sz="14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Better Relationships</a:t>
            </a:r>
            <a:endParaRPr/>
          </a:p>
        </p:txBody>
      </p:sp>
      <p:sp>
        <p:nvSpPr>
          <p:cNvPr id="221" name="Google Shape;22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000000"/>
                </a:solidFill>
              </a:rPr>
              <a:t>Actively seeking out and joining supportive social environments can also be an effective way to reduce social anxiety. You can take an assertiveness or social skills class, or even join a club on campus.  You might volunteer doing something you enjoy. This allows you to be around a small group of like minded people to engage with.</a:t>
            </a:r>
            <a:endParaRPr sz="2000">
              <a:solidFill>
                <a:srgbClr val="000000"/>
              </a:solidFill>
            </a:endParaRPr>
          </a:p>
        </p:txBody>
      </p:sp>
      <p:pic>
        <p:nvPicPr>
          <p:cNvPr id="222" name="Google Shape;222;p34"/>
          <p:cNvPicPr preferRelativeResize="0"/>
          <p:nvPr/>
        </p:nvPicPr>
        <p:blipFill>
          <a:blip r:embed="rId3">
            <a:alphaModFix/>
          </a:blip>
          <a:stretch>
            <a:fillRect/>
          </a:stretch>
        </p:blipFill>
        <p:spPr>
          <a:xfrm>
            <a:off x="1308975" y="3185838"/>
            <a:ext cx="3124399" cy="1758600"/>
          </a:xfrm>
          <a:prstGeom prst="rect">
            <a:avLst/>
          </a:prstGeom>
          <a:noFill/>
          <a:ln>
            <a:noFill/>
          </a:ln>
        </p:spPr>
      </p:pic>
      <p:pic>
        <p:nvPicPr>
          <p:cNvPr id="223" name="Google Shape;223;p34"/>
          <p:cNvPicPr preferRelativeResize="0"/>
          <p:nvPr/>
        </p:nvPicPr>
        <p:blipFill>
          <a:blip r:embed="rId4">
            <a:alphaModFix/>
          </a:blip>
          <a:stretch>
            <a:fillRect/>
          </a:stretch>
        </p:blipFill>
        <p:spPr>
          <a:xfrm>
            <a:off x="4572000" y="3068175"/>
            <a:ext cx="3129157" cy="1876275"/>
          </a:xfrm>
          <a:prstGeom prst="rect">
            <a:avLst/>
          </a:prstGeom>
          <a:noFill/>
          <a:ln>
            <a:noFill/>
          </a:ln>
        </p:spPr>
      </p:pic>
      <p:sp>
        <p:nvSpPr>
          <p:cNvPr id="224" name="Google Shape;224;p34"/>
          <p:cNvSpPr txBox="1"/>
          <p:nvPr/>
        </p:nvSpPr>
        <p:spPr>
          <a:xfrm>
            <a:off x="154925" y="3935075"/>
            <a:ext cx="1232100" cy="11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multicolored hands being raised in the air,</a:t>
            </a:r>
            <a:endParaRPr sz="1200"/>
          </a:p>
        </p:txBody>
      </p:sp>
      <p:sp>
        <p:nvSpPr>
          <p:cNvPr id="225" name="Google Shape;225;p34"/>
          <p:cNvSpPr txBox="1"/>
          <p:nvPr/>
        </p:nvSpPr>
        <p:spPr>
          <a:xfrm>
            <a:off x="7746225" y="4163325"/>
            <a:ext cx="1332300" cy="8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two women sitting at a table having tea.</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Your Lifestyle</a:t>
            </a:r>
            <a:endParaRPr/>
          </a:p>
        </p:txBody>
      </p:sp>
      <p:sp>
        <p:nvSpPr>
          <p:cNvPr id="231" name="Google Shape;231;p35"/>
          <p:cNvSpPr txBox="1">
            <a:spLocks noGrp="1"/>
          </p:cNvSpPr>
          <p:nvPr>
            <p:ph type="body" idx="1"/>
          </p:nvPr>
        </p:nvSpPr>
        <p:spPr>
          <a:xfrm>
            <a:off x="260075" y="11421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Although lifestyle changes alone are not enough to eliminate social anxiety, they can help ease some of the side effects.</a:t>
            </a:r>
            <a:endParaRPr>
              <a:solidFill>
                <a:srgbClr val="000000"/>
              </a:solidFill>
            </a:endParaRPr>
          </a:p>
          <a:p>
            <a:pPr marL="457200" lvl="0" indent="-330200" algn="l" rtl="0">
              <a:spcBef>
                <a:spcPts val="1600"/>
              </a:spcBef>
              <a:spcAft>
                <a:spcPts val="0"/>
              </a:spcAft>
              <a:buClr>
                <a:srgbClr val="000000"/>
              </a:buClr>
              <a:buSzPts val="1600"/>
              <a:buChar char="❖"/>
            </a:pPr>
            <a:r>
              <a:rPr lang="en" sz="1600">
                <a:solidFill>
                  <a:srgbClr val="000000"/>
                </a:solidFill>
              </a:rPr>
              <a:t>Avoid or limit caffeine. Caffeine is a stimulant that can increase the physical symptoms of anxiety.</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Drink only in moderation. Drinking may seem tempting before a social encounter to calm your nerves, but it can increase the chances of an anxiety.</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Quit smoking. Nicotine is also a stimulant so it leads to higher anxiety.</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Get enough sleep. Sleep deprivation can make you more vulnerable to anxiety.</a:t>
            </a:r>
            <a:endParaRPr sz="1600">
              <a:solidFill>
                <a:srgbClr val="000000"/>
              </a:solidFill>
            </a:endParaRPr>
          </a:p>
        </p:txBody>
      </p:sp>
      <p:pic>
        <p:nvPicPr>
          <p:cNvPr id="232" name="Google Shape;232;p35"/>
          <p:cNvPicPr preferRelativeResize="0"/>
          <p:nvPr/>
        </p:nvPicPr>
        <p:blipFill>
          <a:blip r:embed="rId3">
            <a:alphaModFix/>
          </a:blip>
          <a:stretch>
            <a:fillRect/>
          </a:stretch>
        </p:blipFill>
        <p:spPr>
          <a:xfrm>
            <a:off x="5219625" y="3765550"/>
            <a:ext cx="2381250" cy="1352550"/>
          </a:xfrm>
          <a:prstGeom prst="rect">
            <a:avLst/>
          </a:prstGeom>
          <a:noFill/>
          <a:ln>
            <a:noFill/>
          </a:ln>
        </p:spPr>
      </p:pic>
      <p:pic>
        <p:nvPicPr>
          <p:cNvPr id="233" name="Google Shape;233;p35"/>
          <p:cNvPicPr preferRelativeResize="0"/>
          <p:nvPr/>
        </p:nvPicPr>
        <p:blipFill>
          <a:blip r:embed="rId4">
            <a:alphaModFix/>
          </a:blip>
          <a:stretch>
            <a:fillRect/>
          </a:stretch>
        </p:blipFill>
        <p:spPr>
          <a:xfrm>
            <a:off x="2026300" y="3811051"/>
            <a:ext cx="1261525" cy="1261525"/>
          </a:xfrm>
          <a:prstGeom prst="rect">
            <a:avLst/>
          </a:prstGeom>
          <a:noFill/>
          <a:ln>
            <a:noFill/>
          </a:ln>
        </p:spPr>
      </p:pic>
      <p:pic>
        <p:nvPicPr>
          <p:cNvPr id="234" name="Google Shape;234;p35"/>
          <p:cNvPicPr preferRelativeResize="0"/>
          <p:nvPr/>
        </p:nvPicPr>
        <p:blipFill>
          <a:blip r:embed="rId5">
            <a:alphaModFix/>
          </a:blip>
          <a:stretch>
            <a:fillRect/>
          </a:stretch>
        </p:blipFill>
        <p:spPr>
          <a:xfrm>
            <a:off x="3577125" y="3765550"/>
            <a:ext cx="1352550" cy="1352550"/>
          </a:xfrm>
          <a:prstGeom prst="rect">
            <a:avLst/>
          </a:prstGeom>
          <a:noFill/>
          <a:ln>
            <a:noFill/>
          </a:ln>
        </p:spPr>
      </p:pic>
      <p:sp>
        <p:nvSpPr>
          <p:cNvPr id="235" name="Google Shape;235;p35"/>
          <p:cNvSpPr txBox="1"/>
          <p:nvPr/>
        </p:nvSpPr>
        <p:spPr>
          <a:xfrm>
            <a:off x="189600" y="3970300"/>
            <a:ext cx="1547400" cy="11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Two animated images of coffee and cigarette products circled in red and a red line slashed through the middle.</a:t>
            </a:r>
            <a:endParaRPr sz="1100"/>
          </a:p>
        </p:txBody>
      </p:sp>
      <p:sp>
        <p:nvSpPr>
          <p:cNvPr id="236" name="Google Shape;236;p35"/>
          <p:cNvSpPr txBox="1"/>
          <p:nvPr/>
        </p:nvSpPr>
        <p:spPr>
          <a:xfrm>
            <a:off x="7890825" y="4213950"/>
            <a:ext cx="1106700" cy="8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Multiple fonts of letters symbolizing sleep.“Zzz…”</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if these steps don’t help?</a:t>
            </a:r>
            <a:endParaRPr/>
          </a:p>
        </p:txBody>
      </p:sp>
      <p:sp>
        <p:nvSpPr>
          <p:cNvPr id="242" name="Google Shape;242;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Everyone is different, and treatment needs vary between individuals. If self-help strategies are not working, you may want to consider individual or group therapy. You can call or stop by the Counseling and Psychological Services Department on the second floor of the Student Health Center to make an appointment.</a:t>
            </a:r>
            <a:endParaRPr>
              <a:solidFill>
                <a:srgbClr val="000000"/>
              </a:solidFill>
            </a:endParaRPr>
          </a:p>
          <a:p>
            <a:pPr marL="0" lvl="0" indent="0" algn="ctr" rtl="0">
              <a:spcBef>
                <a:spcPts val="1600"/>
              </a:spcBef>
              <a:spcAft>
                <a:spcPts val="0"/>
              </a:spcAft>
              <a:buNone/>
            </a:pPr>
            <a:r>
              <a:rPr lang="en" b="1">
                <a:solidFill>
                  <a:srgbClr val="000000"/>
                </a:solidFill>
              </a:rPr>
              <a:t>Counseling and Psychological Services </a:t>
            </a:r>
            <a:endParaRPr b="1">
              <a:solidFill>
                <a:srgbClr val="000000"/>
              </a:solidFill>
            </a:endParaRPr>
          </a:p>
          <a:p>
            <a:pPr marL="0" lvl="0" indent="0" algn="ctr" rtl="0">
              <a:spcBef>
                <a:spcPts val="1600"/>
              </a:spcBef>
              <a:spcAft>
                <a:spcPts val="0"/>
              </a:spcAft>
              <a:buNone/>
            </a:pPr>
            <a:r>
              <a:rPr lang="en">
                <a:solidFill>
                  <a:srgbClr val="000000"/>
                </a:solidFill>
              </a:rPr>
              <a:t>(707) 826-3236</a:t>
            </a:r>
            <a:endParaRPr>
              <a:solidFill>
                <a:srgbClr val="000000"/>
              </a:solidFill>
            </a:endParaRPr>
          </a:p>
          <a:p>
            <a:pPr marL="0" lvl="0" indent="0" algn="ctr" rtl="0">
              <a:spcBef>
                <a:spcPts val="1600"/>
              </a:spcBef>
              <a:spcAft>
                <a:spcPts val="0"/>
              </a:spcAft>
              <a:buNone/>
            </a:pPr>
            <a:r>
              <a:rPr lang="en" u="sng">
                <a:solidFill>
                  <a:schemeClr val="hlink"/>
                </a:solidFill>
                <a:hlinkClick r:id="rId3"/>
              </a:rPr>
              <a:t>https://counseling.humboldt.edu</a:t>
            </a:r>
            <a:endParaRPr>
              <a:solidFill>
                <a:srgbClr val="000000"/>
              </a:solidFill>
            </a:endParaRPr>
          </a:p>
          <a:p>
            <a:pPr marL="0" lvl="0" indent="0" algn="ctr" rtl="0">
              <a:spcBef>
                <a:spcPts val="1600"/>
              </a:spcBef>
              <a:spcAft>
                <a:spcPts val="1600"/>
              </a:spcAft>
              <a:buNone/>
            </a:pP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48" name="Google Shape;24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American Psychiatric Association, 2020. What Are Anxiety Disorders? https://www.psychiatry.org/patients-families/anxiety-disorders/what-are-anxiety-disorders</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Social Anxiety?</a:t>
            </a:r>
            <a:endParaRPr/>
          </a:p>
        </p:txBody>
      </p:sp>
      <p:sp>
        <p:nvSpPr>
          <p:cNvPr id="70" name="Google Shape;70;p15"/>
          <p:cNvSpPr txBox="1">
            <a:spLocks noGrp="1"/>
          </p:cNvSpPr>
          <p:nvPr>
            <p:ph type="body" idx="1"/>
          </p:nvPr>
        </p:nvSpPr>
        <p:spPr>
          <a:xfrm>
            <a:off x="311700" y="1152475"/>
            <a:ext cx="8520600" cy="351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rPr>
              <a:t>As previously mentioned, social anxiety is the feeling of uneasiness, dread, or apprehension in regards to social interaction. There is often the concern that one may be judged for feeling this way, even if that is not the case. Social anxiety can range from being mild and infrequent, to being a major deterrent in one’s everyday life.</a:t>
            </a:r>
            <a:endParaRPr sz="1500">
              <a:solidFill>
                <a:srgbClr val="000000"/>
              </a:solidFill>
            </a:endParaRPr>
          </a:p>
          <a:p>
            <a:pPr marL="0" lvl="0" indent="0" algn="l" rtl="0">
              <a:spcBef>
                <a:spcPts val="1600"/>
              </a:spcBef>
              <a:spcAft>
                <a:spcPts val="0"/>
              </a:spcAft>
              <a:buNone/>
            </a:pPr>
            <a:r>
              <a:rPr lang="en" sz="1500">
                <a:solidFill>
                  <a:srgbClr val="000000"/>
                </a:solidFill>
                <a:highlight>
                  <a:srgbClr val="FFFFFF"/>
                </a:highlight>
              </a:rPr>
              <a:t>A person with social anxiety disorder has significant anxiety and discomfort about being embarrassed, humiliated, rejected or looked down on in social interactions. People with this disorder will try to avoid the situation or endure it with great anxiety</a:t>
            </a:r>
            <a:r>
              <a:rPr lang="en" sz="1500">
                <a:solidFill>
                  <a:srgbClr val="111111"/>
                </a:solidFill>
                <a:highlight>
                  <a:srgbClr val="FFFFFF"/>
                </a:highlight>
              </a:rPr>
              <a:t>. (American Psychiatric Association, 2020)</a:t>
            </a:r>
            <a:endParaRPr sz="1500">
              <a:solidFill>
                <a:srgbClr val="111111"/>
              </a:solidFill>
              <a:highlight>
                <a:srgbClr val="FFFFFF"/>
              </a:highlight>
            </a:endParaRPr>
          </a:p>
          <a:p>
            <a:pPr marL="0" lvl="0" indent="0" algn="l" rtl="0">
              <a:spcBef>
                <a:spcPts val="1600"/>
              </a:spcBef>
              <a:spcAft>
                <a:spcPts val="1600"/>
              </a:spcAft>
              <a:buNone/>
            </a:pPr>
            <a:r>
              <a:rPr lang="en" sz="1500">
                <a:solidFill>
                  <a:srgbClr val="111111"/>
                </a:solidFill>
                <a:highlight>
                  <a:srgbClr val="FFFFFF"/>
                </a:highlight>
              </a:rPr>
              <a:t>Remember: Occasional shyness or anxiety is not the same as having social anxiety disorder. It is common to experience these feelings from time to time, but these occasional feelings typically do not hinder someone's normal functioning in the way social anxiety disorder does.</a:t>
            </a:r>
            <a:endParaRPr sz="1500">
              <a:solidFill>
                <a:srgbClr val="11111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components to social anxiety?</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0000"/>
                </a:solidFill>
              </a:rPr>
              <a:t>Social anxiety is made up of three main components:</a:t>
            </a:r>
            <a:endParaRPr sz="2200">
              <a:solidFill>
                <a:srgbClr val="000000"/>
              </a:solidFill>
            </a:endParaRPr>
          </a:p>
          <a:p>
            <a:pPr marL="457200" lvl="0" indent="-368300" algn="l" rtl="0">
              <a:spcBef>
                <a:spcPts val="1600"/>
              </a:spcBef>
              <a:spcAft>
                <a:spcPts val="0"/>
              </a:spcAft>
              <a:buClr>
                <a:srgbClr val="000000"/>
              </a:buClr>
              <a:buSzPts val="2200"/>
              <a:buChar char="❖"/>
            </a:pPr>
            <a:r>
              <a:rPr lang="en" sz="2200">
                <a:solidFill>
                  <a:srgbClr val="000000"/>
                </a:solidFill>
              </a:rPr>
              <a:t>Emotions and thoughts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Physical symptoms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Behavior</a:t>
            </a:r>
            <a:endParaRPr sz="2200">
              <a:solidFill>
                <a:srgbClr val="000000"/>
              </a:solidFill>
            </a:endParaRPr>
          </a:p>
          <a:p>
            <a:pPr marL="457200" lvl="0" indent="0" algn="l" rtl="0">
              <a:spcBef>
                <a:spcPts val="1600"/>
              </a:spcBef>
              <a:spcAft>
                <a:spcPts val="1600"/>
              </a:spcAft>
              <a:buNone/>
            </a:pPr>
            <a:endParaRPr sz="2200">
              <a:solidFill>
                <a:srgbClr val="000000"/>
              </a:solidFill>
            </a:endParaRPr>
          </a:p>
        </p:txBody>
      </p:sp>
      <p:pic>
        <p:nvPicPr>
          <p:cNvPr id="77" name="Google Shape;77;p16"/>
          <p:cNvPicPr preferRelativeResize="0"/>
          <p:nvPr/>
        </p:nvPicPr>
        <p:blipFill>
          <a:blip r:embed="rId3">
            <a:alphaModFix/>
          </a:blip>
          <a:stretch>
            <a:fillRect/>
          </a:stretch>
        </p:blipFill>
        <p:spPr>
          <a:xfrm>
            <a:off x="3956099" y="1758374"/>
            <a:ext cx="4668225" cy="3106525"/>
          </a:xfrm>
          <a:prstGeom prst="rect">
            <a:avLst/>
          </a:prstGeom>
          <a:noFill/>
          <a:ln>
            <a:noFill/>
          </a:ln>
        </p:spPr>
      </p:pic>
      <p:sp>
        <p:nvSpPr>
          <p:cNvPr id="78" name="Google Shape;78;p16"/>
          <p:cNvSpPr txBox="1"/>
          <p:nvPr/>
        </p:nvSpPr>
        <p:spPr>
          <a:xfrm>
            <a:off x="2334200" y="4086400"/>
            <a:ext cx="1446000" cy="7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Image of question marks shaped as clouds in the sky.</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Emotions and Thoughts</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Excessive self-consciousness and anxiety in everyday social situations.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Intense worry for days, weeks, or even months before an upcoming social situation.</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Extreme fear of being watched or judged by others, especially strangers.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Fear that you will act in ways that can embarrass or humiliate you.</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Fear of others noticing your nervousness. </a:t>
            </a:r>
            <a:endParaRPr sz="2000">
              <a:solidFill>
                <a:srgbClr val="000000"/>
              </a:solidFill>
            </a:endParaRPr>
          </a:p>
        </p:txBody>
      </p:sp>
      <p:pic>
        <p:nvPicPr>
          <p:cNvPr id="85" name="Google Shape;85;p17"/>
          <p:cNvPicPr preferRelativeResize="0"/>
          <p:nvPr/>
        </p:nvPicPr>
        <p:blipFill>
          <a:blip r:embed="rId3">
            <a:alphaModFix/>
          </a:blip>
          <a:stretch>
            <a:fillRect/>
          </a:stretch>
        </p:blipFill>
        <p:spPr>
          <a:xfrm>
            <a:off x="4437775" y="90350"/>
            <a:ext cx="2885000" cy="1117775"/>
          </a:xfrm>
          <a:prstGeom prst="rect">
            <a:avLst/>
          </a:prstGeom>
          <a:noFill/>
          <a:ln>
            <a:noFill/>
          </a:ln>
        </p:spPr>
      </p:pic>
      <p:sp>
        <p:nvSpPr>
          <p:cNvPr id="86" name="Google Shape;86;p17"/>
          <p:cNvSpPr txBox="1"/>
          <p:nvPr/>
        </p:nvSpPr>
        <p:spPr>
          <a:xfrm>
            <a:off x="7405400" y="185900"/>
            <a:ext cx="1208400" cy="9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brain with pink and blue paint splatter.</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Symptoms</a:t>
            </a:r>
            <a:endParaRPr/>
          </a:p>
        </p:txBody>
      </p:sp>
      <p:sp>
        <p:nvSpPr>
          <p:cNvPr id="92" name="Google Shape;92;p18"/>
          <p:cNvSpPr txBox="1">
            <a:spLocks noGrp="1"/>
          </p:cNvSpPr>
          <p:nvPr>
            <p:ph type="body" idx="1"/>
          </p:nvPr>
        </p:nvSpPr>
        <p:spPr>
          <a:xfrm>
            <a:off x="249725" y="110082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Red face/ blushing</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Shortness of breath</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Upset stomach, nausea</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Trembling or shaking (including shaky voice)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Racing heart or tight chest</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Sweating or hot flashes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Feeling faint or dizzy</a:t>
            </a:r>
            <a:endParaRPr sz="2000">
              <a:solidFill>
                <a:srgbClr val="000000"/>
              </a:solidFill>
            </a:endParaRPr>
          </a:p>
        </p:txBody>
      </p:sp>
      <p:pic>
        <p:nvPicPr>
          <p:cNvPr id="93" name="Google Shape;93;p18"/>
          <p:cNvPicPr preferRelativeResize="0"/>
          <p:nvPr/>
        </p:nvPicPr>
        <p:blipFill>
          <a:blip r:embed="rId3">
            <a:alphaModFix/>
          </a:blip>
          <a:stretch>
            <a:fillRect/>
          </a:stretch>
        </p:blipFill>
        <p:spPr>
          <a:xfrm>
            <a:off x="3968575" y="258175"/>
            <a:ext cx="3726324" cy="1918925"/>
          </a:xfrm>
          <a:prstGeom prst="rect">
            <a:avLst/>
          </a:prstGeom>
          <a:noFill/>
          <a:ln>
            <a:noFill/>
          </a:ln>
        </p:spPr>
      </p:pic>
      <p:pic>
        <p:nvPicPr>
          <p:cNvPr id="94" name="Google Shape;94;p18"/>
          <p:cNvPicPr preferRelativeResize="0"/>
          <p:nvPr/>
        </p:nvPicPr>
        <p:blipFill>
          <a:blip r:embed="rId4">
            <a:alphaModFix/>
          </a:blip>
          <a:stretch>
            <a:fillRect/>
          </a:stretch>
        </p:blipFill>
        <p:spPr>
          <a:xfrm>
            <a:off x="4365862" y="2735175"/>
            <a:ext cx="2931747" cy="2052225"/>
          </a:xfrm>
          <a:prstGeom prst="rect">
            <a:avLst/>
          </a:prstGeom>
          <a:noFill/>
          <a:ln>
            <a:noFill/>
          </a:ln>
        </p:spPr>
      </p:pic>
      <p:sp>
        <p:nvSpPr>
          <p:cNvPr id="95" name="Google Shape;95;p18"/>
          <p:cNvSpPr txBox="1"/>
          <p:nvPr/>
        </p:nvSpPr>
        <p:spPr>
          <a:xfrm>
            <a:off x="7766875" y="759900"/>
            <a:ext cx="1208400" cy="14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a woman sweating and blushing with hand on forehead.</a:t>
            </a:r>
            <a:endParaRPr sz="1200"/>
          </a:p>
        </p:txBody>
      </p:sp>
      <p:sp>
        <p:nvSpPr>
          <p:cNvPr id="96" name="Google Shape;96;p18"/>
          <p:cNvSpPr txBox="1"/>
          <p:nvPr/>
        </p:nvSpPr>
        <p:spPr>
          <a:xfrm>
            <a:off x="7396600" y="4112698"/>
            <a:ext cx="1249800" cy="6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a human heart.</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Behaviors</a:t>
            </a:r>
            <a:endParaRPr/>
          </a:p>
        </p:txBody>
      </p:sp>
      <p:sp>
        <p:nvSpPr>
          <p:cNvPr id="102" name="Google Shape;102;p19"/>
          <p:cNvSpPr txBox="1">
            <a:spLocks noGrp="1"/>
          </p:cNvSpPr>
          <p:nvPr>
            <p:ph type="body" idx="1"/>
          </p:nvPr>
        </p:nvSpPr>
        <p:spPr>
          <a:xfrm>
            <a:off x="445975" y="101772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Avoiding social situations to a degree that limits your activities or disrupts your life.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Staying quiet or hiding in the background in order to avoid unwanted attention or being embarrassed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 need to bring a friend when you go places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Self-medicate to soothe nerves before social situations</a:t>
            </a:r>
            <a:endParaRPr sz="2000">
              <a:solidFill>
                <a:srgbClr val="000000"/>
              </a:solidFill>
            </a:endParaRPr>
          </a:p>
          <a:p>
            <a:pPr marL="457200" lvl="0" indent="0" algn="l" rtl="0">
              <a:spcBef>
                <a:spcPts val="1600"/>
              </a:spcBef>
              <a:spcAft>
                <a:spcPts val="1600"/>
              </a:spcAft>
              <a:buNone/>
            </a:pPr>
            <a:endParaRPr sz="2000">
              <a:solidFill>
                <a:srgbClr val="000000"/>
              </a:solidFill>
            </a:endParaRPr>
          </a:p>
        </p:txBody>
      </p:sp>
      <p:pic>
        <p:nvPicPr>
          <p:cNvPr id="103" name="Google Shape;103;p19"/>
          <p:cNvPicPr preferRelativeResize="0"/>
          <p:nvPr/>
        </p:nvPicPr>
        <p:blipFill>
          <a:blip r:embed="rId3">
            <a:alphaModFix/>
          </a:blip>
          <a:stretch>
            <a:fillRect/>
          </a:stretch>
        </p:blipFill>
        <p:spPr>
          <a:xfrm>
            <a:off x="3229649" y="3357450"/>
            <a:ext cx="2583700" cy="1714275"/>
          </a:xfrm>
          <a:prstGeom prst="rect">
            <a:avLst/>
          </a:prstGeom>
          <a:noFill/>
          <a:ln>
            <a:noFill/>
          </a:ln>
        </p:spPr>
      </p:pic>
      <p:sp>
        <p:nvSpPr>
          <p:cNvPr id="104" name="Google Shape;104;p19"/>
          <p:cNvSpPr txBox="1"/>
          <p:nvPr/>
        </p:nvSpPr>
        <p:spPr>
          <a:xfrm>
            <a:off x="5949125" y="4182950"/>
            <a:ext cx="1910700" cy="8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a person with a brown paper bag over their head.</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trigger social anxiety?</a:t>
            </a: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Social anxiety can be triggered by two types of situations: </a:t>
            </a:r>
            <a:endParaRPr sz="2400">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Interpersonal</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Performance</a:t>
            </a:r>
            <a:endParaRPr sz="2400">
              <a:solidFill>
                <a:srgbClr val="000000"/>
              </a:solidFill>
            </a:endParaRPr>
          </a:p>
        </p:txBody>
      </p:sp>
      <p:pic>
        <p:nvPicPr>
          <p:cNvPr id="111" name="Google Shape;111;p20"/>
          <p:cNvPicPr preferRelativeResize="0"/>
          <p:nvPr/>
        </p:nvPicPr>
        <p:blipFill>
          <a:blip r:embed="rId3">
            <a:alphaModFix/>
          </a:blip>
          <a:stretch>
            <a:fillRect/>
          </a:stretch>
        </p:blipFill>
        <p:spPr>
          <a:xfrm>
            <a:off x="3528700" y="2200500"/>
            <a:ext cx="4558375" cy="2279175"/>
          </a:xfrm>
          <a:prstGeom prst="rect">
            <a:avLst/>
          </a:prstGeom>
          <a:noFill/>
          <a:ln>
            <a:noFill/>
          </a:ln>
        </p:spPr>
      </p:pic>
      <p:sp>
        <p:nvSpPr>
          <p:cNvPr id="112" name="Google Shape;112;p20"/>
          <p:cNvSpPr txBox="1"/>
          <p:nvPr/>
        </p:nvSpPr>
        <p:spPr>
          <a:xfrm>
            <a:off x="2303225" y="3994275"/>
            <a:ext cx="10845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Image of a microphone.</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Interpersonal Situations</a:t>
            </a:r>
            <a:endParaRPr/>
          </a:p>
          <a:p>
            <a:pPr marL="0" lvl="0" indent="0" algn="l" rtl="0">
              <a:spcBef>
                <a:spcPts val="0"/>
              </a:spcBef>
              <a:spcAft>
                <a:spcPts val="0"/>
              </a:spcAft>
              <a:buNone/>
            </a:pPr>
            <a:endParaRPr/>
          </a:p>
        </p:txBody>
      </p:sp>
      <p:sp>
        <p:nvSpPr>
          <p:cNvPr id="118" name="Google Shape;11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Anxiety is triggered by our interactions with others such as: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Going on a date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Starting a conversation with a stranger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Asking for directions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Starting a conversation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Keeping a conversation going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Attending a party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Being interviewed for a job</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Holding eye contact </a:t>
            </a:r>
            <a:endParaRPr>
              <a:solidFill>
                <a:srgbClr val="000000"/>
              </a:solidFill>
            </a:endParaRPr>
          </a:p>
        </p:txBody>
      </p:sp>
      <p:pic>
        <p:nvPicPr>
          <p:cNvPr id="119" name="Google Shape;119;p21"/>
          <p:cNvPicPr preferRelativeResize="0"/>
          <p:nvPr/>
        </p:nvPicPr>
        <p:blipFill>
          <a:blip r:embed="rId3">
            <a:alphaModFix/>
          </a:blip>
          <a:stretch>
            <a:fillRect/>
          </a:stretch>
        </p:blipFill>
        <p:spPr>
          <a:xfrm>
            <a:off x="4940225" y="1837300"/>
            <a:ext cx="3892074" cy="2432550"/>
          </a:xfrm>
          <a:prstGeom prst="rect">
            <a:avLst/>
          </a:prstGeom>
          <a:noFill/>
          <a:ln>
            <a:noFill/>
          </a:ln>
        </p:spPr>
      </p:pic>
      <p:sp>
        <p:nvSpPr>
          <p:cNvPr id="120" name="Google Shape;120;p21"/>
          <p:cNvSpPr txBox="1"/>
          <p:nvPr/>
        </p:nvSpPr>
        <p:spPr>
          <a:xfrm>
            <a:off x="4864500" y="4348200"/>
            <a:ext cx="3967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Animated image of transparent legs amongst other legs at a social gathering.</a:t>
            </a:r>
            <a:endParaRPr sz="1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On-screen Show (16:9)</PresentationFormat>
  <Paragraphs>132</Paragraphs>
  <Slides>25</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Simple Light</vt:lpstr>
      <vt:lpstr>Social Anxiety</vt:lpstr>
      <vt:lpstr>Social Anxiety</vt:lpstr>
      <vt:lpstr>What is Social Anxiety?</vt:lpstr>
      <vt:lpstr>What are the components to social anxiety?</vt:lpstr>
      <vt:lpstr>Emotions and Thoughts</vt:lpstr>
      <vt:lpstr>Physical Symptoms</vt:lpstr>
      <vt:lpstr>Behaviors</vt:lpstr>
      <vt:lpstr>What can trigger social anxiety?</vt:lpstr>
      <vt:lpstr>Interpersonal Situations </vt:lpstr>
      <vt:lpstr>Performance Situations</vt:lpstr>
      <vt:lpstr>What causes social anxiety?</vt:lpstr>
      <vt:lpstr>Genetic Makeup</vt:lpstr>
      <vt:lpstr>Biological Factors</vt:lpstr>
      <vt:lpstr>Learning experiences </vt:lpstr>
      <vt:lpstr>How Common is Social Anxiety?</vt:lpstr>
      <vt:lpstr>What can I do to reduce my social anxiety?</vt:lpstr>
      <vt:lpstr>Challenge Negative Thought Patterns</vt:lpstr>
      <vt:lpstr>There are some unhelpful thinking styles you may be using. Read through and ask yourself if you are engaging in these type of thoughts:</vt:lpstr>
      <vt:lpstr>Learning to Relax</vt:lpstr>
      <vt:lpstr>PowerPoint Presentation</vt:lpstr>
      <vt:lpstr>Face Your Fears</vt:lpstr>
      <vt:lpstr>Build Better Relationships</vt:lpstr>
      <vt:lpstr>Change Your Lifestyle</vt:lpstr>
      <vt:lpstr>What if these steps don’t help?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Anxiety</dc:title>
  <cp:lastModifiedBy>Jennifer Sanford</cp:lastModifiedBy>
  <cp:revision>1</cp:revision>
  <dcterms:modified xsi:type="dcterms:W3CDTF">2020-07-07T23:16:57Z</dcterms:modified>
</cp:coreProperties>
</file>