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Lexend" panose="020B0604020202020204" charset="0"/>
      <p:regular r:id="rId20"/>
      <p:bold r:id="rId21"/>
    </p:embeddedFont>
    <p:embeddedFont>
      <p:font typeface="Lexend ExtraBold" panose="020B0604020202020204" charset="0"/>
      <p:bold r:id="rId22"/>
    </p:embeddedFont>
    <p:embeddedFont>
      <p:font typeface="Lexend SemiBold" panose="020B0604020202020204" charset="0"/>
      <p:regular r:id="rId23"/>
      <p:bold r:id="rId24"/>
    </p:embeddedFont>
    <p:embeddedFont>
      <p:font typeface="Montserrat Black" panose="00000A00000000000000" pitchFamily="2" charset="0"/>
      <p:bold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780DC6-234A-44F3-B688-742694ABC040}">
  <a:tblStyle styleId="{79780DC6-234A-44F3-B688-742694ABC0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" name="Google Shape;1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96062f87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3896062f87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8ac3d608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38ac3d608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ac3d608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38ac3d608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96062f87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3896062f87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96062f87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3896062f87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896062f87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896062f87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96062f87e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3896062f87e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879ccdd4c7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879ccdd4c7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" name="Google Shape;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896062f8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" name="Google Shape;28;g3896062f8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896062f87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g3896062f87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896062f87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3896062f87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896062f87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3896062f87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896062f87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896062f87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896062f87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g3896062f87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risk assessment begins in January, with campus input in Feb and Mar before the final audit plan is presented and approved at the May CSU Board of Trustees meeting.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ac3d608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8ac3d608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The risk assessment begins in January, with campus input in Feb and Mar before the final audit plan is presented and approved at the May CSU Board of Trustees meeting.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Cal Poly Humboldt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ackground - Diamond H.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H.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Custom Image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ackground - Entry Sign">
  <p:cSld name="TWO_OBJECT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6"/>
          <p:cNvPicPr preferRelativeResize="0"/>
          <p:nvPr/>
        </p:nvPicPr>
        <p:blipFill rotWithShape="1">
          <a:blip r:embed="rId3">
            <a:alphaModFix/>
          </a:blip>
          <a:srcRect l="16774" r="16767"/>
          <a:stretch/>
        </p:blipFill>
        <p:spPr>
          <a:xfrm>
            <a:off x="6299200" y="0"/>
            <a:ext cx="5889600" cy="5908200"/>
          </a:xfrm>
          <a:prstGeom prst="diamond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lstate.edu/csu-system/transparency-accountability/audit-reports#InplviewHash77fae36f-1bb5-4f19-9ab6-3cfa84df1496=4637%3D-WebPartID%3D%7B05ac4ea9-530e%3D-a00a%3D-6bb6e30ad93f%7D%3D-FilterField1%3DCSUCampusNames-FilterValue1%3DHumboldt" TargetMode="External"/><Relationship Id="rId5" Type="http://schemas.openxmlformats.org/officeDocument/2006/relationships/hyperlink" Target="https://www.calstate.edu/csu-system/administration/audit-and-advisory-services" TargetMode="External"/><Relationship Id="rId4" Type="http://schemas.openxmlformats.org/officeDocument/2006/relationships/hyperlink" Target="mailto:snl20@humboldt.ed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7"/>
          <p:cNvPicPr preferRelativeResize="0"/>
          <p:nvPr/>
        </p:nvPicPr>
        <p:blipFill rotWithShape="1">
          <a:blip r:embed="rId4">
            <a:alphaModFix/>
          </a:blip>
          <a:srcRect l="16771" r="16771"/>
          <a:stretch/>
        </p:blipFill>
        <p:spPr>
          <a:xfrm>
            <a:off x="6299200" y="0"/>
            <a:ext cx="5889539" cy="5908072"/>
          </a:xfrm>
          <a:prstGeom prst="diamond">
            <a:avLst/>
          </a:prstGeom>
          <a:noFill/>
          <a:ln>
            <a:noFill/>
          </a:ln>
        </p:spPr>
      </p:pic>
      <p:sp>
        <p:nvSpPr>
          <p:cNvPr id="17" name="Google Shape;17;p7"/>
          <p:cNvSpPr txBox="1"/>
          <p:nvPr/>
        </p:nvSpPr>
        <p:spPr>
          <a:xfrm>
            <a:off x="7660640" y="6275832"/>
            <a:ext cx="42448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MPP Meeting</a:t>
            </a:r>
            <a:r>
              <a:rPr lang="en-US" sz="1200" b="1" i="0" u="none" strike="noStrike" cap="non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 |  </a:t>
            </a:r>
            <a:r>
              <a:rPr lang="en-US" sz="1200" b="1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10/10/25</a:t>
            </a:r>
            <a:endParaRPr/>
          </a:p>
        </p:txBody>
      </p:sp>
      <p:sp>
        <p:nvSpPr>
          <p:cNvPr id="18" name="Google Shape;18;p7"/>
          <p:cNvSpPr txBox="1"/>
          <p:nvPr/>
        </p:nvSpPr>
        <p:spPr>
          <a:xfrm>
            <a:off x="226300" y="2248950"/>
            <a:ext cx="6495300" cy="23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CSU Audit 101</a:t>
            </a:r>
            <a:endParaRPr sz="46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endParaRPr sz="460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24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Sarah Long, Audit Liaison</a:t>
            </a:r>
            <a:endParaRPr sz="2400">
              <a:solidFill>
                <a:schemeClr val="accent2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215325" y="1709706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A&amp;AS has reviewed several campus areas to help strengthen operations and accountability, including:</a:t>
            </a: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/>
              <a:t>🧑‍🤝‍🧑</a:t>
            </a: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 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Human Resources &amp; Training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🔐  Sensitive Data Management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💼  Sponsored Programs Foundation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🌍  International Programs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🍽️  Executive Hospitality &amp; Travel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🚓  Police Services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810941" y="651364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1215325" y="396100"/>
            <a:ext cx="10749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Areas recently audited at Humboldt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 guidance and support to the audited area before, during, and after the audit.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Help with logistics as needed (meeting coordination, audit translation, etc.).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Submit initial set of documents and follow up documents to A&amp;AS.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Distribute weekly summaries, draft/final reports and coordinate campus responses.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Keep the President and other stakeholders updated.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1215325" y="623350"/>
            <a:ext cx="109068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My role as audit liaison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Managers/Staff/Experts:</a:t>
            </a: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Share your team’s expertise and context for how things work.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Oversee responses and keep things on track.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 supporting documents, walk through processes, and explain details.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 resolutions, including proof, for any audit recommendations.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4" name="Google Shape;94;p18"/>
          <p:cNvSpPr/>
          <p:nvPr/>
        </p:nvSpPr>
        <p:spPr>
          <a:xfrm>
            <a:off x="789969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1143000" y="623350"/>
            <a:ext cx="10979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Your Role (and Your Team’s)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590730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870350" y="623350"/>
            <a:ext cx="112728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What to expect when an audit happens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102" name="Google Shape;102;p19"/>
          <p:cNvGrpSpPr/>
          <p:nvPr/>
        </p:nvGrpSpPr>
        <p:grpSpPr>
          <a:xfrm>
            <a:off x="4042110" y="2317451"/>
            <a:ext cx="5017332" cy="1975910"/>
            <a:chOff x="3044609" y="1731005"/>
            <a:chExt cx="3763093" cy="1481970"/>
          </a:xfrm>
        </p:grpSpPr>
        <p:sp>
          <p:nvSpPr>
            <p:cNvPr id="103" name="Google Shape;103;p19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" name="Google Shape;104;p19"/>
            <p:cNvGrpSpPr/>
            <p:nvPr/>
          </p:nvGrpSpPr>
          <p:grpSpPr>
            <a:xfrm>
              <a:off x="3044609" y="1731005"/>
              <a:ext cx="2253600" cy="1480884"/>
              <a:chOff x="3044609" y="1731005"/>
              <a:chExt cx="2253600" cy="1480884"/>
            </a:xfrm>
          </p:grpSpPr>
          <p:grpSp>
            <p:nvGrpSpPr>
              <p:cNvPr id="105" name="Google Shape;105;p19"/>
              <p:cNvGrpSpPr/>
              <p:nvPr/>
            </p:nvGrpSpPr>
            <p:grpSpPr>
              <a:xfrm>
                <a:off x="3211742" y="2836761"/>
                <a:ext cx="92400" cy="375129"/>
                <a:chOff x="-750999" y="2600397"/>
                <a:chExt cx="92400" cy="375129"/>
              </a:xfrm>
            </p:grpSpPr>
            <p:cxnSp>
              <p:nvCxnSpPr>
                <p:cNvPr id="106" name="Google Shape;106;p19"/>
                <p:cNvCxnSpPr/>
                <p:nvPr/>
              </p:nvCxnSpPr>
              <p:spPr>
                <a:xfrm>
                  <a:off x="-70479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07" name="Google Shape;107;p19"/>
                <p:cNvSpPr/>
                <p:nvPr/>
              </p:nvSpPr>
              <p:spPr>
                <a:xfrm>
                  <a:off x="-750999" y="2600397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" name="Google Shape;108;p19"/>
              <p:cNvSpPr txBox="1"/>
              <p:nvPr/>
            </p:nvSpPr>
            <p:spPr>
              <a:xfrm>
                <a:off x="3044609" y="1731005"/>
                <a:ext cx="2253600" cy="10470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latin typeface="Roboto"/>
                    <a:ea typeface="Roboto"/>
                    <a:cs typeface="Roboto"/>
                    <a:sym typeface="Roboto"/>
                  </a:rPr>
                  <a:t>🔍Fieldwork 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1">
                    <a:latin typeface="Roboto"/>
                    <a:ea typeface="Roboto"/>
                    <a:cs typeface="Roboto"/>
                    <a:sym typeface="Roboto"/>
                  </a:rPr>
                  <a:t>(3–5 weeks )</a:t>
                </a:r>
                <a:endParaRPr sz="1100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1">
                    <a:latin typeface="Roboto"/>
                    <a:ea typeface="Roboto"/>
                    <a:cs typeface="Roboto"/>
                    <a:sym typeface="Roboto"/>
                  </a:rPr>
                  <a:t>(larger scope audits can be up to 10 weeks)</a:t>
                </a:r>
                <a:endParaRPr sz="1100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1">
                    <a:latin typeface="Roboto"/>
                    <a:ea typeface="Roboto"/>
                    <a:cs typeface="Roboto"/>
                    <a:sym typeface="Roboto"/>
                  </a:rPr>
                  <a:t>- </a:t>
                </a: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Entrance conference, testing, weekly meetings, exit conference.</a:t>
                </a:r>
                <a:b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- Open communication = fewer surprises.</a:t>
                </a:r>
                <a:endParaRPr sz="1100"/>
              </a:p>
              <a:p>
                <a:pPr marL="0" lvl="0" indent="0" algn="l" rtl="0">
                  <a:spcBef>
                    <a:spcPts val="0"/>
                  </a:spcBef>
                  <a:spcAft>
                    <a:spcPts val="2100"/>
                  </a:spcAft>
                  <a:buNone/>
                </a:pP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9" name="Google Shape;109;p19"/>
          <p:cNvGrpSpPr/>
          <p:nvPr/>
        </p:nvGrpSpPr>
        <p:grpSpPr>
          <a:xfrm>
            <a:off x="6395300" y="4115355"/>
            <a:ext cx="5796394" cy="1853613"/>
            <a:chOff x="4809545" y="3079467"/>
            <a:chExt cx="4347405" cy="1390245"/>
          </a:xfrm>
        </p:grpSpPr>
        <p:sp>
          <p:nvSpPr>
            <p:cNvPr id="110" name="Google Shape;110;p19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19"/>
            <p:cNvGrpSpPr/>
            <p:nvPr/>
          </p:nvGrpSpPr>
          <p:grpSpPr>
            <a:xfrm>
              <a:off x="4809545" y="3079467"/>
              <a:ext cx="1998300" cy="1390245"/>
              <a:chOff x="4809545" y="3079467"/>
              <a:chExt cx="1998300" cy="1390245"/>
            </a:xfrm>
          </p:grpSpPr>
          <p:grpSp>
            <p:nvGrpSpPr>
              <p:cNvPr id="112" name="Google Shape;112;p19"/>
              <p:cNvGrpSpPr/>
              <p:nvPr/>
            </p:nvGrpSpPr>
            <p:grpSpPr>
              <a:xfrm rot="10800000">
                <a:off x="5163465" y="3079467"/>
                <a:ext cx="92400" cy="359400"/>
                <a:chOff x="3666670" y="2616125"/>
                <a:chExt cx="92400" cy="359400"/>
              </a:xfrm>
            </p:grpSpPr>
            <p:cxnSp>
              <p:nvCxnSpPr>
                <p:cNvPr id="113" name="Google Shape;113;p19"/>
                <p:cNvCxnSpPr/>
                <p:nvPr/>
              </p:nvCxnSpPr>
              <p:spPr>
                <a:xfrm>
                  <a:off x="371287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14" name="Google Shape;114;p19"/>
                <p:cNvSpPr/>
                <p:nvPr/>
              </p:nvSpPr>
              <p:spPr>
                <a:xfrm>
                  <a:off x="3666670" y="2616126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" name="Google Shape;115;p19"/>
              <p:cNvSpPr txBox="1"/>
              <p:nvPr/>
            </p:nvSpPr>
            <p:spPr>
              <a:xfrm>
                <a:off x="4809545" y="3525912"/>
                <a:ext cx="1998300" cy="9438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/>
                  <a:t>📝</a:t>
                </a:r>
                <a:r>
                  <a:rPr lang="en-US" sz="1100" b="1">
                    <a:latin typeface="Roboto"/>
                    <a:ea typeface="Roboto"/>
                    <a:cs typeface="Roboto"/>
                    <a:sym typeface="Roboto"/>
                  </a:rPr>
                  <a:t> Reporting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i="1">
                    <a:latin typeface="Roboto"/>
                    <a:ea typeface="Roboto"/>
                    <a:cs typeface="Roboto"/>
                    <a:sym typeface="Roboto"/>
                  </a:rPr>
                  <a:t> (4–10 weeks after fieldwork)</a:t>
                </a:r>
                <a:endParaRPr sz="1100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- Draft and final reports issued.</a:t>
                </a:r>
                <a:b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- Departments work to clear recommendations within 6 months</a:t>
                </a:r>
                <a:r>
                  <a:rPr lang="en-US" sz="1100"/>
                  <a:t>.</a:t>
                </a:r>
                <a:endParaRPr sz="1100"/>
              </a:p>
              <a:p>
                <a:pPr marL="0" lvl="0" indent="0" algn="l" rtl="0">
                  <a:spcBef>
                    <a:spcPts val="0"/>
                  </a:spcBef>
                  <a:spcAft>
                    <a:spcPts val="2100"/>
                  </a:spcAft>
                  <a:buNone/>
                </a:pP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6" name="Google Shape;116;p19"/>
          <p:cNvGrpSpPr/>
          <p:nvPr/>
        </p:nvGrpSpPr>
        <p:grpSpPr>
          <a:xfrm>
            <a:off x="158894" y="1969502"/>
            <a:ext cx="4161562" cy="2828278"/>
            <a:chOff x="-490275" y="1477896"/>
            <a:chExt cx="3794968" cy="2108767"/>
          </a:xfrm>
        </p:grpSpPr>
        <p:sp>
          <p:nvSpPr>
            <p:cNvPr id="117" name="Google Shape;117;p19"/>
            <p:cNvSpPr/>
            <p:nvPr/>
          </p:nvSpPr>
          <p:spPr>
            <a:xfrm>
              <a:off x="932592" y="3079471"/>
              <a:ext cx="2372100" cy="13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2625" tIns="122625" rIns="122625" bIns="1226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8"/>
            </a:p>
          </p:txBody>
        </p:sp>
        <p:grpSp>
          <p:nvGrpSpPr>
            <p:cNvPr id="118" name="Google Shape;118;p19"/>
            <p:cNvGrpSpPr/>
            <p:nvPr/>
          </p:nvGrpSpPr>
          <p:grpSpPr>
            <a:xfrm>
              <a:off x="-490275" y="1477896"/>
              <a:ext cx="2274277" cy="2108767"/>
              <a:chOff x="-490275" y="1477896"/>
              <a:chExt cx="2274277" cy="2108767"/>
            </a:xfrm>
          </p:grpSpPr>
          <p:sp>
            <p:nvSpPr>
              <p:cNvPr id="119" name="Google Shape;119;p19"/>
              <p:cNvSpPr txBox="1"/>
              <p:nvPr/>
            </p:nvSpPr>
            <p:spPr>
              <a:xfrm>
                <a:off x="495991" y="3215263"/>
                <a:ext cx="8712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2625" tIns="122625" rIns="122625" bIns="1226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2112"/>
                  </a:spcAft>
                  <a:buNone/>
                </a:pPr>
                <a:endParaRPr sz="1609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120" name="Google Shape;120;p19"/>
              <p:cNvCxnSpPr/>
              <p:nvPr/>
            </p:nvCxnSpPr>
            <p:spPr>
              <a:xfrm>
                <a:off x="-490275" y="2800063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21" name="Google Shape;121;p19"/>
              <p:cNvSpPr txBox="1"/>
              <p:nvPr/>
            </p:nvSpPr>
            <p:spPr>
              <a:xfrm>
                <a:off x="-469598" y="1477896"/>
                <a:ext cx="2253600" cy="12750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2625" tIns="122625" rIns="122625" bIns="1226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6" b="1">
                    <a:latin typeface="Roboto"/>
                    <a:ea typeface="Roboto"/>
                    <a:cs typeface="Roboto"/>
                    <a:sym typeface="Roboto"/>
                  </a:rPr>
                  <a:t>📢Audit Announcement </a:t>
                </a:r>
                <a:endParaRPr sz="1106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6" i="1">
                    <a:latin typeface="Roboto"/>
                    <a:ea typeface="Roboto"/>
                    <a:cs typeface="Roboto"/>
                    <a:sym typeface="Roboto"/>
                  </a:rPr>
                  <a:t>(6–8 weeks before fieldwork)</a:t>
                </a:r>
                <a:endParaRPr sz="1106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6" i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6">
                    <a:latin typeface="Roboto"/>
                    <a:ea typeface="Roboto"/>
                    <a:cs typeface="Roboto"/>
                    <a:sym typeface="Roboto"/>
                  </a:rPr>
                  <a:t>- Official notice sent to campus.</a:t>
                </a:r>
                <a:endParaRPr sz="1106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6">
                    <a:latin typeface="Roboto"/>
                    <a:ea typeface="Roboto"/>
                    <a:cs typeface="Roboto"/>
                    <a:sym typeface="Roboto"/>
                  </a:rPr>
                  <a:t>- Audit Liaison hosts kickoff session: overview, tools, and Q&amp;A.</a:t>
                </a:r>
                <a:endParaRPr sz="1106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6">
                    <a:latin typeface="Roboto"/>
                    <a:ea typeface="Roboto"/>
                    <a:cs typeface="Roboto"/>
                    <a:sym typeface="Roboto"/>
                  </a:rPr>
                  <a:t>- Early chance to share questions or concerns.</a:t>
                </a:r>
                <a:endParaRPr sz="1106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2112"/>
                  </a:spcAft>
                  <a:buNone/>
                </a:pPr>
                <a:endParaRPr sz="1106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2" name="Google Shape;122;p19"/>
          <p:cNvGrpSpPr/>
          <p:nvPr/>
        </p:nvGrpSpPr>
        <p:grpSpPr>
          <a:xfrm>
            <a:off x="1652696" y="4115355"/>
            <a:ext cx="5278046" cy="1987010"/>
            <a:chOff x="890719" y="3079467"/>
            <a:chExt cx="3958633" cy="1490295"/>
          </a:xfrm>
        </p:grpSpPr>
        <p:sp>
          <p:nvSpPr>
            <p:cNvPr id="123" name="Google Shape;123;p19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24;p19"/>
            <p:cNvGrpSpPr/>
            <p:nvPr/>
          </p:nvGrpSpPr>
          <p:grpSpPr>
            <a:xfrm>
              <a:off x="890719" y="3079467"/>
              <a:ext cx="2000104" cy="1490295"/>
              <a:chOff x="890719" y="3079467"/>
              <a:chExt cx="2000104" cy="1490295"/>
            </a:xfrm>
          </p:grpSpPr>
          <p:grpSp>
            <p:nvGrpSpPr>
              <p:cNvPr id="125" name="Google Shape;125;p19"/>
              <p:cNvGrpSpPr/>
              <p:nvPr/>
            </p:nvGrpSpPr>
            <p:grpSpPr>
              <a:xfrm rot="10800000">
                <a:off x="890719" y="3079467"/>
                <a:ext cx="92400" cy="403960"/>
                <a:chOff x="4028454" y="2571565"/>
                <a:chExt cx="92400" cy="403960"/>
              </a:xfrm>
            </p:grpSpPr>
            <p:cxnSp>
              <p:nvCxnSpPr>
                <p:cNvPr id="126" name="Google Shape;126;p19"/>
                <p:cNvCxnSpPr/>
                <p:nvPr/>
              </p:nvCxnSpPr>
              <p:spPr>
                <a:xfrm>
                  <a:off x="4074654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27" name="Google Shape;127;p19"/>
                <p:cNvSpPr/>
                <p:nvPr/>
              </p:nvSpPr>
              <p:spPr>
                <a:xfrm>
                  <a:off x="4028454" y="2571565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" name="Google Shape;128;p19"/>
              <p:cNvSpPr txBox="1"/>
              <p:nvPr/>
            </p:nvSpPr>
            <p:spPr>
              <a:xfrm>
                <a:off x="932423" y="3522762"/>
                <a:ext cx="1958400" cy="104700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 b="1">
                    <a:latin typeface="Roboto"/>
                    <a:ea typeface="Roboto"/>
                    <a:cs typeface="Roboto"/>
                    <a:sym typeface="Roboto"/>
                  </a:rPr>
                  <a:t>📋Preparation Period</a:t>
                </a: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- Complete Internal Control Questionnaire (ICQ) and Request for Documents (RFD) requests.</a:t>
                </a:r>
                <a:b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</a:br>
                <a:r>
                  <a:rPr lang="en-US" sz="1100">
                    <a:latin typeface="Roboto"/>
                    <a:ea typeface="Roboto"/>
                    <a:cs typeface="Roboto"/>
                    <a:sym typeface="Roboto"/>
                  </a:rPr>
                  <a:t>- Gather documents and assign contacts.</a:t>
                </a:r>
                <a:endParaRPr sz="1100"/>
              </a:p>
              <a:p>
                <a:pPr marL="0" lvl="0" indent="0" algn="l" rtl="0">
                  <a:spcBef>
                    <a:spcPts val="0"/>
                  </a:spcBef>
                  <a:spcAft>
                    <a:spcPts val="2100"/>
                  </a:spcAft>
                  <a:buNone/>
                </a:pPr>
                <a:endParaRPr sz="11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29" name="Google Shape;129;p19"/>
          <p:cNvSpPr/>
          <p:nvPr/>
        </p:nvSpPr>
        <p:spPr>
          <a:xfrm>
            <a:off x="0" y="4115350"/>
            <a:ext cx="1709400" cy="1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0" name="Google Shape;130;p19"/>
          <p:cNvCxnSpPr/>
          <p:nvPr/>
        </p:nvCxnSpPr>
        <p:spPr>
          <a:xfrm>
            <a:off x="9071925" y="3818319"/>
            <a:ext cx="0" cy="4791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1" name="Google Shape;131;p19"/>
          <p:cNvSpPr/>
          <p:nvPr/>
        </p:nvSpPr>
        <p:spPr>
          <a:xfrm>
            <a:off x="9010321" y="3818320"/>
            <a:ext cx="123300" cy="123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 rot="10800000">
            <a:off x="95736" y="3728808"/>
            <a:ext cx="123300" cy="123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 txBox="1"/>
          <p:nvPr/>
        </p:nvSpPr>
        <p:spPr>
          <a:xfrm>
            <a:off x="9010335" y="2317451"/>
            <a:ext cx="3004800" cy="1395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 🔁 </a:t>
            </a:r>
            <a:r>
              <a:rPr lang="en-US" sz="1100" b="1">
                <a:latin typeface="Roboto"/>
                <a:ea typeface="Roboto"/>
                <a:cs typeface="Roboto"/>
                <a:sym typeface="Roboto"/>
              </a:rPr>
              <a:t>Follow-Up Audit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latin typeface="Roboto"/>
                <a:ea typeface="Roboto"/>
                <a:cs typeface="Roboto"/>
                <a:sym typeface="Roboto"/>
              </a:rPr>
              <a:t>(6–12 months later)</a:t>
            </a:r>
            <a:endParaRPr sz="1100" i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Roboto"/>
                <a:ea typeface="Roboto"/>
                <a:cs typeface="Roboto"/>
                <a:sym typeface="Roboto"/>
              </a:rPr>
              <a:t>- A&amp;AS confirms that recommendations are addressed.</a:t>
            </a:r>
            <a:br>
              <a:rPr lang="en-US" sz="1100">
                <a:latin typeface="Roboto"/>
                <a:ea typeface="Roboto"/>
                <a:cs typeface="Roboto"/>
                <a:sym typeface="Roboto"/>
              </a:rPr>
            </a:br>
            <a:r>
              <a:rPr lang="en-US" sz="1100">
                <a:latin typeface="Roboto"/>
                <a:ea typeface="Roboto"/>
                <a:cs typeface="Roboto"/>
                <a:sym typeface="Roboto"/>
              </a:rPr>
              <a:t>- Celebrate cleared items and lessons learned! </a:t>
            </a:r>
            <a:r>
              <a:rPr lang="en-US" sz="1100" b="1">
                <a:latin typeface="Roboto"/>
                <a:ea typeface="Roboto"/>
                <a:cs typeface="Roboto"/>
                <a:sym typeface="Roboto"/>
              </a:rPr>
              <a:t>🎉</a:t>
            </a: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sz="11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Common myths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aphicFrame>
        <p:nvGraphicFramePr>
          <p:cNvPr id="140" name="Google Shape;140;p20"/>
          <p:cNvGraphicFramePr/>
          <p:nvPr/>
        </p:nvGraphicFramePr>
        <p:xfrm>
          <a:off x="1122035" y="18385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{79780DC6-234A-44F3-B688-742694ABC040}</a:tableStyleId>
              </a:tblPr>
              <a:tblGrid>
                <a:gridCol w="402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❌ Myth</a:t>
                      </a:r>
                      <a:endParaRPr sz="17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lt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✅ Reality / Takeaway</a:t>
                      </a:r>
                      <a:endParaRPr sz="1700" b="1">
                        <a:solidFill>
                          <a:schemeClr val="lt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Audits mean we’re in trouble.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Audits help us spot gaps and strengthen how we work.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Auditors are out to get us.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Auditors are partners in accountability and success.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We only think about audits when one starts.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Audit readiness is part of how we operate every day.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Audits just create more work.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They improve systems, reduce risk, and make things easier long term.</a:t>
                      </a: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Audits aren’t something to fear - they’re tools for improvement.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Foster a culture of readiness and accountability.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Communicate openly and stay organized.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Use the audit liaison as a resource to navigate the process smoothly.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Turn each audit into an opportunity to strengthen your area.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Celebrate progress!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Key Takeaways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/>
          <p:nvPr/>
        </p:nvSpPr>
        <p:spPr>
          <a:xfrm>
            <a:off x="810941" y="745741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1162900" y="528950"/>
            <a:ext cx="10976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Resources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marR="203200" lvl="0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Sarah Long - Audit Liaison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4"/>
              </a:rPr>
              <a:t>snl20@humboldt.edu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707-826-4036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5"/>
              </a:rPr>
              <a:t>Audit &amp; Advisory Services Website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6"/>
              </a:rPr>
              <a:t>Previous Humboldt Audit Reports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/>
          <p:nvPr/>
        </p:nvSpPr>
        <p:spPr>
          <a:xfrm>
            <a:off x="810941" y="745741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1162900" y="528950"/>
            <a:ext cx="109767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Questions?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Why audits matter and how they support our campus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Who we partner with and what they do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What to expect when an audit happens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Everyone’s role in staying ready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Clearing up common myths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Key takeaways and support resources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4" name="Google Shape;24;p8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8"/>
          <p:cNvSpPr txBox="1"/>
          <p:nvPr/>
        </p:nvSpPr>
        <p:spPr>
          <a:xfrm>
            <a:off x="1215322" y="623350"/>
            <a:ext cx="64734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Agenda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Any area can be audited - audit readiness matters for everyone.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Audits are part of how we keep our university healthy and accountable.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They help us spot gaps early and strengthen the way we work.</a:t>
            </a: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When we’re prepared, audits run smoothly and build trust across campus.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" name="Google Shape;31;p9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Why audits matter to all of us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They confirm that policies, controls, and systems are working as intended.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They help identify ways to strengthen efficiency, transparency, and compliance.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 successful audit benefits everyone - our departments, our campus, and the CSU system.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 ExtraBol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Audits aren’t about catching people - they’re about catching gaps in how we operate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" name="Google Shape;38;p10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audits strengthen our campus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 ExtraBol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Audit &amp; Advisory Services (A&amp;AS)</a:t>
            </a: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A&amp;AS serves all CSU campuses, auxiliaries and the CO.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They report directly to the CSU Board of Trustees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They provide independent, objective reviews - focused on improvement, not punishment.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Their mission: strengthen controls, reduce risk, and share best practices system wide.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" name="Google Shape;45;p11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Who we partner with at the CSU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2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A&amp;AS supports continuous improvement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1215325" y="1531450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Continuously perform data analytic audits across all CSU campuses.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Provides broader coverage of risks systemwide.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Generates timely feedback to campuses on potential anomalies.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Examples: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Payroll 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Procards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Travel</a:t>
            </a:r>
            <a:r>
              <a:rPr lang="en-US" sz="2400" i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(travelers are contacted directly by A&amp;AS)</a:t>
            </a:r>
            <a:endParaRPr sz="2400" i="1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A&amp;AS supports the campus &amp; auxiliaries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Audits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– Operational, financial, compliance, and IT reviews that ensure resources are used effectively and systems are secure.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Internal Control Reviews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– Check safeguards like payroll, cash handling, and system access.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Advisory Services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– Offer proactive guidance to strengthen processes and controls.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Systemwide Value 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– Identify risks, share best practices, and support continuous improvement across all CSU campuses.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810941" y="850603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215327" y="6233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How audit areas are chosen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1215325" y="1919925"/>
            <a:ext cx="10539900" cy="43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CSU Risk Assessment period takes place from January - April.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Topics come from </a:t>
            </a: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systemwide risk assessments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data analysis.</a:t>
            </a:r>
            <a:endParaRPr sz="2400">
              <a:solidFill>
                <a:schemeClr val="dk1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Input from campus leadership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helps identify focus areas.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Previous audit results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and </a:t>
            </a:r>
            <a:r>
              <a:rPr lang="en-US" sz="2400">
                <a:solidFill>
                  <a:schemeClr val="dk1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regulations</a:t>
            </a: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guide selection.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marR="2032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○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The goal: address the areas with the greatest impact or opportunity.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marR="203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exend"/>
              <a:buChar char="●"/>
            </a:pPr>
            <a:r>
              <a:rPr lang="en-US" sz="24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CSU Audit Plan is approved at the May CSU Board of Trustees meeting for the following fiscal year.</a:t>
            </a: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marR="203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810941" y="286932"/>
            <a:ext cx="306900" cy="453600"/>
          </a:xfrm>
          <a:prstGeom prst="chevron">
            <a:avLst>
              <a:gd name="adj" fmla="val 5041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2A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1215327" y="106650"/>
            <a:ext cx="105399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2025-26 CSU Audit Plan</a:t>
            </a:r>
            <a:endParaRPr sz="4000" i="0" u="none" strike="noStrike" cap="none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918125"/>
            <a:ext cx="9245275" cy="57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l Poly Humboldt Theme">
  <a:themeElements>
    <a:clrScheme name="Cal Poly Humboldt">
      <a:dk1>
        <a:srgbClr val="004C46"/>
      </a:dk1>
      <a:lt1>
        <a:srgbClr val="EFEEDC"/>
      </a:lt1>
      <a:dk2>
        <a:srgbClr val="008569"/>
      </a:dk2>
      <a:lt2>
        <a:srgbClr val="FFC72C"/>
      </a:lt2>
      <a:accent1>
        <a:srgbClr val="004C46"/>
      </a:accent1>
      <a:accent2>
        <a:srgbClr val="F2A900"/>
      </a:accent2>
      <a:accent3>
        <a:srgbClr val="00A883"/>
      </a:accent3>
      <a:accent4>
        <a:srgbClr val="98B8AD"/>
      </a:accent4>
      <a:accent5>
        <a:srgbClr val="007198"/>
      </a:accent5>
      <a:accent6>
        <a:srgbClr val="CDDAD5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1008</Words>
  <Application>Microsoft Office PowerPoint</Application>
  <PresentationFormat>Widescreen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Lexend ExtraBold</vt:lpstr>
      <vt:lpstr>Roboto</vt:lpstr>
      <vt:lpstr>Calibri</vt:lpstr>
      <vt:lpstr>Lexend</vt:lpstr>
      <vt:lpstr>Lexend SemiBold</vt:lpstr>
      <vt:lpstr>Arial</vt:lpstr>
      <vt:lpstr>Montserrat Black</vt:lpstr>
      <vt:lpstr>Cal Poly Humboldt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 Caisse</dc:creator>
  <cp:lastModifiedBy>Michelle C Caisse</cp:lastModifiedBy>
  <cp:revision>1</cp:revision>
  <dcterms:modified xsi:type="dcterms:W3CDTF">2025-10-10T20:24:36Z</dcterms:modified>
</cp:coreProperties>
</file>