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7"/>
  </p:notesMasterIdLst>
  <p:sldIdLst>
    <p:sldId id="256" r:id="rId2"/>
    <p:sldId id="273" r:id="rId3"/>
    <p:sldId id="274" r:id="rId4"/>
    <p:sldId id="275" r:id="rId5"/>
    <p:sldId id="276" r:id="rId6"/>
  </p:sldIdLst>
  <p:sldSz cx="12192000" cy="6858000"/>
  <p:notesSz cx="6858000" cy="9144000"/>
  <p:embeddedFontLst>
    <p:embeddedFont>
      <p:font typeface="Arial Black" panose="020B0A04020102020204" pitchFamily="34" charset="0"/>
      <p:bold r:id="rId8"/>
    </p:embeddedFont>
    <p:embeddedFont>
      <p:font typeface="Lexend SemiBold" panose="020B0604020202020204" charset="0"/>
      <p:regular r:id="rId9"/>
      <p:bold r:id="rId10"/>
    </p:embeddedFont>
    <p:embeddedFont>
      <p:font typeface="Poppins" panose="000005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A80000"/>
    <a:srgbClr val="C85038"/>
    <a:srgbClr val="E06B0A"/>
    <a:srgbClr val="F79646"/>
    <a:srgbClr val="004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5642" autoAdjust="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en-US" sz="2400" b="1" kern="1200" dirty="0">
              <a:solidFill>
                <a:schemeClr val="tx1"/>
              </a:solidFill>
              <a:effectLst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14" name="Google Shape;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2865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endParaRPr lang="en-US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8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>
          <a:extLst>
            <a:ext uri="{FF2B5EF4-FFF2-40B4-BE49-F238E27FC236}">
              <a16:creationId xmlns:a16="http://schemas.microsoft.com/office/drawing/2014/main" id="{B84EA63D-1CF0-5F0F-691F-C2CCC07AC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>
            <a:extLst>
              <a:ext uri="{FF2B5EF4-FFF2-40B4-BE49-F238E27FC236}">
                <a16:creationId xmlns:a16="http://schemas.microsoft.com/office/drawing/2014/main" id="{3585AC91-7890-7AD2-1285-49BFDF32CC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>
            <a:extLst>
              <a:ext uri="{FF2B5EF4-FFF2-40B4-BE49-F238E27FC236}">
                <a16:creationId xmlns:a16="http://schemas.microsoft.com/office/drawing/2014/main" id="{4A95E821-1672-098C-667E-61BF365EE6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5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>
          <a:extLst>
            <a:ext uri="{FF2B5EF4-FFF2-40B4-BE49-F238E27FC236}">
              <a16:creationId xmlns:a16="http://schemas.microsoft.com/office/drawing/2014/main" id="{2E1C1A54-E600-9DB2-2A15-15041D5FD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>
            <a:extLst>
              <a:ext uri="{FF2B5EF4-FFF2-40B4-BE49-F238E27FC236}">
                <a16:creationId xmlns:a16="http://schemas.microsoft.com/office/drawing/2014/main" id="{0D0B8CCD-3C23-27FC-D5AB-3BC8CEA421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>
            <a:extLst>
              <a:ext uri="{FF2B5EF4-FFF2-40B4-BE49-F238E27FC236}">
                <a16:creationId xmlns:a16="http://schemas.microsoft.com/office/drawing/2014/main" id="{319093D3-0516-BFA5-0C26-2251F6224B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endParaRPr lang="en-US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53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>
          <a:extLst>
            <a:ext uri="{FF2B5EF4-FFF2-40B4-BE49-F238E27FC236}">
              <a16:creationId xmlns:a16="http://schemas.microsoft.com/office/drawing/2014/main" id="{5AB9ADDF-55D8-A1BE-1D1C-3E970E010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>
            <a:extLst>
              <a:ext uri="{FF2B5EF4-FFF2-40B4-BE49-F238E27FC236}">
                <a16:creationId xmlns:a16="http://schemas.microsoft.com/office/drawing/2014/main" id="{291735FE-407B-3824-9648-D0B9739C68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p4:notes">
            <a:extLst>
              <a:ext uri="{FF2B5EF4-FFF2-40B4-BE49-F238E27FC236}">
                <a16:creationId xmlns:a16="http://schemas.microsoft.com/office/drawing/2014/main" id="{CACB2A09-1C31-28E8-DDE1-4AAA0A9A69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24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Entry Sign">
  <p:cSld name="TWO_OBJECT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6"/>
          <p:cNvPicPr preferRelativeResize="0"/>
          <p:nvPr/>
        </p:nvPicPr>
        <p:blipFill rotWithShape="1">
          <a:blip r:embed="rId3">
            <a:alphaModFix/>
          </a:blip>
          <a:srcRect l="16774" r="16767"/>
          <a:stretch/>
        </p:blipFill>
        <p:spPr>
          <a:xfrm>
            <a:off x="6299200" y="0"/>
            <a:ext cx="5889600" cy="59082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Custom Image" type="twoObj">
  <p:cSld name="Dark Background - Custom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36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" type="obj">
  <p:cSld name="Light Background - Diamond H.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87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nh7@humboldt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/>
        </p:nvSpPr>
        <p:spPr>
          <a:xfrm>
            <a:off x="7660640" y="6275832"/>
            <a:ext cx="4244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MPP Monthly Meeting Series|  </a:t>
            </a:r>
            <a:r>
              <a:rPr lang="en-US" sz="1200" b="1" i="0" u="none" strike="noStrike" cap="none" dirty="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November 2025</a:t>
            </a:r>
            <a:endParaRPr dirty="0"/>
          </a:p>
        </p:txBody>
      </p:sp>
      <p:sp>
        <p:nvSpPr>
          <p:cNvPr id="18" name="Google Shape;18;p7"/>
          <p:cNvSpPr txBox="1"/>
          <p:nvPr/>
        </p:nvSpPr>
        <p:spPr>
          <a:xfrm>
            <a:off x="659499" y="1800321"/>
            <a:ext cx="5831725" cy="247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800" u="none" strike="noStrike" cap="none" dirty="0">
                <a:solidFill>
                  <a:srgbClr val="FFC000"/>
                </a:solidFill>
                <a:latin typeface="Arial Black" panose="020B0604020202020204" pitchFamily="34" charset="0"/>
                <a:ea typeface="Montserrat Black"/>
                <a:cs typeface="Arial Black" panose="020B0604020202020204" pitchFamily="34" charset="0"/>
                <a:sym typeface="Montserrat Black"/>
              </a:rPr>
              <a:t>Lead vs. Supervisor Responsibilities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lang="en-US" sz="4000" u="none" strike="noStrike" cap="none" dirty="0">
              <a:solidFill>
                <a:srgbClr val="FFC000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lang="en-US" sz="2000" dirty="0">
              <a:solidFill>
                <a:srgbClr val="FFC000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lang="en-US" sz="2000" dirty="0">
              <a:solidFill>
                <a:srgbClr val="FFC000"/>
              </a:solidFill>
              <a:latin typeface="Arial Black" panose="020B0604020202020204" pitchFamily="34" charset="0"/>
              <a:ea typeface="Montserrat Black"/>
              <a:cs typeface="Arial Black" panose="020B0604020202020204" pitchFamily="34" charset="0"/>
              <a:sym typeface="Montserrat Black"/>
            </a:endParaRPr>
          </a:p>
        </p:txBody>
      </p:sp>
      <p:pic>
        <p:nvPicPr>
          <p:cNvPr id="16" name="Google Shape;16;p7"/>
          <p:cNvPicPr preferRelativeResize="0"/>
          <p:nvPr/>
        </p:nvPicPr>
        <p:blipFill>
          <a:blip r:embed="rId3"/>
          <a:srcRect l="10700" r="22800"/>
          <a:stretch/>
        </p:blipFill>
        <p:spPr>
          <a:xfrm>
            <a:off x="6302461" y="0"/>
            <a:ext cx="5889539" cy="5908072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215322" y="1605063"/>
            <a:ext cx="9574598" cy="47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Provides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basic on-the-job training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specific assigned duties (not policy-level training).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assign work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but with less authority than a supervisor (daily tasks).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May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recommend improvements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to supervisors but does not create corrective action plans.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Cannot discipline (including termination*), evaluate, or approve leave/overtime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only provides factual input on performance.  Does not meet with the employee alone to discuss performance evaluations.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May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 work for quality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suggest improvements.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participate in hiring interviews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recommend candidates but cannot make hiring decisions.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May request supplies and suggest training but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cannot authorize or approve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independently.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Focuses more on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daily workflow support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resolving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minor conflicts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not broader HR or policy issues</a:t>
            </a:r>
          </a:p>
          <a:p>
            <a:pPr marL="76200" marR="2032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</a:pPr>
            <a:endParaRPr dirty="0"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/>
        </p:nvSpPr>
        <p:spPr>
          <a:xfrm>
            <a:off x="1215322" y="623350"/>
            <a:ext cx="8449886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spcAft>
                <a:spcPts val="1300"/>
              </a:spcAft>
              <a:buClr>
                <a:srgbClr val="000000"/>
              </a:buClr>
              <a:buSzPts val="4300"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 Responsibilities</a:t>
            </a:r>
            <a:endParaRPr sz="4000" b="1" u="none" strike="noStrike" cap="none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ea typeface="Montserrat Black"/>
              <a:cs typeface="Poppins" panose="00000500000000000000" pitchFamily="2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98348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>
          <a:extLst>
            <a:ext uri="{FF2B5EF4-FFF2-40B4-BE49-F238E27FC236}">
              <a16:creationId xmlns:a16="http://schemas.microsoft.com/office/drawing/2014/main" id="{269DAC81-E8A5-E9EA-034B-D299028A1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>
            <a:extLst>
              <a:ext uri="{FF2B5EF4-FFF2-40B4-BE49-F238E27FC236}">
                <a16:creationId xmlns:a16="http://schemas.microsoft.com/office/drawing/2014/main" id="{7B5F3B31-D58A-1F4B-F9DF-F09FC9839B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5322" y="1605063"/>
            <a:ext cx="9574598" cy="47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Provides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in-depth policy and procedure training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Has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authority to assign work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counsel employees, and initiate corrective actions.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Handles grievances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at the informal/first level.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Prepares and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signs evaluations: probation evaluations, and annual reviews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Submits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salary increases, approves sick leave, vacation, overtime, and alternate work schedules.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Has authority to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discipline employees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formally and informally (works with HR/legal).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Responsible for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hiring decisions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(makes the actual commitment).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Approves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timesheets, expense claims, work hours, and staffing shifts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Reviews and approves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procedure and policy changes.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Operates with 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independent decision-making authority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76200" marR="2032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</a:pPr>
            <a:endParaRPr dirty="0"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</p:txBody>
      </p:sp>
      <p:sp>
        <p:nvSpPr>
          <p:cNvPr id="31" name="Google Shape;31;p9">
            <a:extLst>
              <a:ext uri="{FF2B5EF4-FFF2-40B4-BE49-F238E27FC236}">
                <a16:creationId xmlns:a16="http://schemas.microsoft.com/office/drawing/2014/main" id="{798D28D5-44D1-CF1F-AF43-11687613E724}"/>
              </a:ext>
            </a:extLst>
          </p:cNvPr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>
            <a:extLst>
              <a:ext uri="{FF2B5EF4-FFF2-40B4-BE49-F238E27FC236}">
                <a16:creationId xmlns:a16="http://schemas.microsoft.com/office/drawing/2014/main" id="{0757ED66-F66C-ED6F-330A-7F459E9F66ED}"/>
              </a:ext>
            </a:extLst>
          </p:cNvPr>
          <p:cNvSpPr txBox="1"/>
          <p:nvPr/>
        </p:nvSpPr>
        <p:spPr>
          <a:xfrm>
            <a:off x="1215322" y="623350"/>
            <a:ext cx="8449886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spcAft>
                <a:spcPts val="1300"/>
              </a:spcAft>
              <a:buClr>
                <a:srgbClr val="000000"/>
              </a:buClr>
              <a:buSzPts val="4300"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Supervisor Responsibilities</a:t>
            </a:r>
            <a:endParaRPr sz="4000" b="1" u="none" strike="noStrike" cap="none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ea typeface="Montserrat Black"/>
              <a:cs typeface="Poppins" panose="00000500000000000000" pitchFamily="2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25566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>
          <a:extLst>
            <a:ext uri="{FF2B5EF4-FFF2-40B4-BE49-F238E27FC236}">
              <a16:creationId xmlns:a16="http://schemas.microsoft.com/office/drawing/2014/main" id="{76097CE9-2F81-AA95-CE28-7B4FCE10A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>
            <a:extLst>
              <a:ext uri="{FF2B5EF4-FFF2-40B4-BE49-F238E27FC236}">
                <a16:creationId xmlns:a16="http://schemas.microsoft.com/office/drawing/2014/main" id="{C0E754DB-3E27-7C34-CD30-54913E4F78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5322" y="1605063"/>
            <a:ext cx="9574598" cy="47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Leads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provide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daily work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direction to employees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and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input to supervisors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they support workflow, guide coworkers, and give feedback to supervisors, but they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lack independent decision-making authority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Supervisors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have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formal authority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they manage performance, discipline, evaluations, pay, leave, scheduling, and hiring.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6200" marR="2032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</a:pPr>
            <a:endParaRPr dirty="0"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</p:txBody>
      </p:sp>
      <p:sp>
        <p:nvSpPr>
          <p:cNvPr id="31" name="Google Shape;31;p9">
            <a:extLst>
              <a:ext uri="{FF2B5EF4-FFF2-40B4-BE49-F238E27FC236}">
                <a16:creationId xmlns:a16="http://schemas.microsoft.com/office/drawing/2014/main" id="{A62BE080-B52F-478F-63D2-CD04F3DA2249}"/>
              </a:ext>
            </a:extLst>
          </p:cNvPr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>
            <a:extLst>
              <a:ext uri="{FF2B5EF4-FFF2-40B4-BE49-F238E27FC236}">
                <a16:creationId xmlns:a16="http://schemas.microsoft.com/office/drawing/2014/main" id="{D325F8B2-89E4-BD10-112E-5CD77ECB4224}"/>
              </a:ext>
            </a:extLst>
          </p:cNvPr>
          <p:cNvSpPr txBox="1"/>
          <p:nvPr/>
        </p:nvSpPr>
        <p:spPr>
          <a:xfrm>
            <a:off x="1215322" y="623350"/>
            <a:ext cx="8449886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spcAft>
                <a:spcPts val="1300"/>
              </a:spcAft>
              <a:buClr>
                <a:srgbClr val="000000"/>
              </a:buClr>
              <a:buSzPts val="4300"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Key Distinctions</a:t>
            </a:r>
            <a:endParaRPr sz="4000" b="1" u="none" strike="noStrike" cap="none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ea typeface="Montserrat Black"/>
              <a:cs typeface="Poppins" panose="00000500000000000000" pitchFamily="2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278982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>
          <a:extLst>
            <a:ext uri="{FF2B5EF4-FFF2-40B4-BE49-F238E27FC236}">
              <a16:creationId xmlns:a16="http://schemas.microsoft.com/office/drawing/2014/main" id="{06B0D9F1-5481-DC80-094C-63C0E547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>
            <a:extLst>
              <a:ext uri="{FF2B5EF4-FFF2-40B4-BE49-F238E27FC236}">
                <a16:creationId xmlns:a16="http://schemas.microsoft.com/office/drawing/2014/main" id="{228EC67E-8570-1813-9DAD-051990D53D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5322" y="1605063"/>
            <a:ext cx="9574598" cy="479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2400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Questions?</a:t>
            </a:r>
          </a:p>
          <a:p>
            <a:pPr algn="ctr"/>
            <a:endParaRPr lang="en-US" sz="5400" b="1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Please contact Trysta Donaldson to request more information or request small group </a:t>
            </a:r>
          </a:p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presentations for leads &amp; supervisors @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tnh7@humboldt.edu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or 707-826-5173</a:t>
            </a:r>
          </a:p>
          <a:p>
            <a:pPr marL="76200" marR="2032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C45"/>
              </a:buClr>
              <a:buSzPts val="2400"/>
            </a:pPr>
            <a:endParaRPr dirty="0">
              <a:latin typeface="Avenir Medium" panose="02000503020000020003" pitchFamily="2" charset="0"/>
              <a:ea typeface="Lexend Medium"/>
              <a:cs typeface="Lexend Medium"/>
              <a:sym typeface="Lexend"/>
            </a:endParaRPr>
          </a:p>
        </p:txBody>
      </p:sp>
      <p:sp>
        <p:nvSpPr>
          <p:cNvPr id="31" name="Google Shape;31;p9">
            <a:extLst>
              <a:ext uri="{FF2B5EF4-FFF2-40B4-BE49-F238E27FC236}">
                <a16:creationId xmlns:a16="http://schemas.microsoft.com/office/drawing/2014/main" id="{5152BD39-8A44-3563-D9D5-AF6D6F9A71A9}"/>
              </a:ext>
            </a:extLst>
          </p:cNvPr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>
            <a:extLst>
              <a:ext uri="{FF2B5EF4-FFF2-40B4-BE49-F238E27FC236}">
                <a16:creationId xmlns:a16="http://schemas.microsoft.com/office/drawing/2014/main" id="{367D9382-783D-1FF3-3893-761390144F35}"/>
              </a:ext>
            </a:extLst>
          </p:cNvPr>
          <p:cNvSpPr txBox="1"/>
          <p:nvPr/>
        </p:nvSpPr>
        <p:spPr>
          <a:xfrm>
            <a:off x="1215322" y="623350"/>
            <a:ext cx="8449886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spcAft>
                <a:spcPts val="1300"/>
              </a:spcAft>
              <a:buClr>
                <a:srgbClr val="000000"/>
              </a:buClr>
              <a:buSzPts val="4300"/>
            </a:pPr>
            <a:endParaRPr sz="4000" b="1" u="none" strike="noStrike" cap="none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ea typeface="Montserrat Black"/>
              <a:cs typeface="Poppins" panose="00000500000000000000" pitchFamily="2" charset="0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231816568"/>
      </p:ext>
    </p:extLst>
  </p:cSld>
  <p:clrMapOvr>
    <a:masterClrMapping/>
  </p:clrMapOvr>
</p:sld>
</file>

<file path=ppt/theme/theme1.xml><?xml version="1.0" encoding="utf-8"?>
<a:theme xmlns:a="http://schemas.openxmlformats.org/drawingml/2006/main" name="Cal Poly Humboldt Theme">
  <a:themeElements>
    <a:clrScheme name="Cal Poly Humboldt">
      <a:dk1>
        <a:srgbClr val="004C46"/>
      </a:dk1>
      <a:lt1>
        <a:srgbClr val="EFEEDC"/>
      </a:lt1>
      <a:dk2>
        <a:srgbClr val="008569"/>
      </a:dk2>
      <a:lt2>
        <a:srgbClr val="FFC72C"/>
      </a:lt2>
      <a:accent1>
        <a:srgbClr val="004C46"/>
      </a:accent1>
      <a:accent2>
        <a:srgbClr val="F2A900"/>
      </a:accent2>
      <a:accent3>
        <a:srgbClr val="00A883"/>
      </a:accent3>
      <a:accent4>
        <a:srgbClr val="98B8AD"/>
      </a:accent4>
      <a:accent5>
        <a:srgbClr val="007198"/>
      </a:accent5>
      <a:accent6>
        <a:srgbClr val="CDDAD5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336</Words>
  <Application>Microsoft Office PowerPoint</Application>
  <PresentationFormat>Widescreen</PresentationFormat>
  <Paragraphs>34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 Black</vt:lpstr>
      <vt:lpstr>Avenir Medium</vt:lpstr>
      <vt:lpstr>Calibri</vt:lpstr>
      <vt:lpstr>Lexend SemiBold</vt:lpstr>
      <vt:lpstr>Arial</vt:lpstr>
      <vt:lpstr>Poppins</vt:lpstr>
      <vt:lpstr>Cal Poly Humboldt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 Caisse</dc:creator>
  <cp:lastModifiedBy>Michelle C Caisse</cp:lastModifiedBy>
  <cp:revision>35</cp:revision>
  <dcterms:modified xsi:type="dcterms:W3CDTF">2025-10-10T20:22:49Z</dcterms:modified>
</cp:coreProperties>
</file>