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rial Black" panose="020B0A04020102020204" pitchFamily="34" charset="0"/>
      <p:regular r:id="rId11"/>
      <p:bold r:id="rId12"/>
    </p:embeddedFont>
    <p:embeddedFont>
      <p:font typeface="Barlow" panose="00000500000000000000" pitchFamily="2" charset="0"/>
      <p:regular r:id="rId13"/>
    </p:embeddedFont>
    <p:embeddedFont>
      <p:font typeface="Lexend" panose="020B0604020202020204" charset="0"/>
      <p:regular r:id="rId14"/>
      <p:bold r:id="rId15"/>
    </p:embeddedFont>
    <p:embeddedFont>
      <p:font typeface="Oswald" panose="020F0502020204030204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d4cf736bb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d4cf736bb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3d8858aa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3d8858aa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93d8858aa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93d8858aa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3d8858aa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3d8858aa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3d8858aae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93d8858aae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d4cf736bb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33d4cf736bb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Custom Image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225" y="24033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 Black"/>
              <a:buNone/>
              <a:defRPr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 Black"/>
              <a:buNone/>
              <a:defRPr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 Black"/>
              <a:buNone/>
              <a:defRPr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 Black"/>
              <a:buNone/>
              <a:defRPr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 Black"/>
              <a:buNone/>
              <a:defRPr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 Black"/>
              <a:buNone/>
              <a:defRPr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 Black"/>
              <a:buNone/>
              <a:defRPr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 Black"/>
              <a:buNone/>
              <a:defRPr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 Black"/>
              <a:buNone/>
              <a:defRPr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 2">
  <p:cSld name="OBJEC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Cal Poly Humboldt Logo 1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H.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3"/>
          <p:cNvSpPr txBox="1"/>
          <p:nvPr/>
        </p:nvSpPr>
        <p:spPr>
          <a:xfrm>
            <a:off x="810950" y="1850500"/>
            <a:ext cx="7600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09967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" name="Google Shape;13;p3"/>
          <p:cNvSpPr txBox="1"/>
          <p:nvPr/>
        </p:nvSpPr>
        <p:spPr>
          <a:xfrm>
            <a:off x="1219200" y="623350"/>
            <a:ext cx="95805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19200" y="733375"/>
            <a:ext cx="10557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○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■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○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■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○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■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 1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810950" y="1850500"/>
            <a:ext cx="7600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09967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" name="Google Shape;20;p4"/>
          <p:cNvSpPr txBox="1"/>
          <p:nvPr/>
        </p:nvSpPr>
        <p:spPr>
          <a:xfrm>
            <a:off x="1219200" y="623350"/>
            <a:ext cx="95805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219200" y="733375"/>
            <a:ext cx="10557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 1 1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10950" y="1850500"/>
            <a:ext cx="7600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09967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1219200" y="623350"/>
            <a:ext cx="95805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Cal Poly Humboldt Log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/>
        </p:nvSpPr>
        <p:spPr>
          <a:xfrm>
            <a:off x="810950" y="1850500"/>
            <a:ext cx="7600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09967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1219200" y="623350"/>
            <a:ext cx="95805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143000" y="733375"/>
            <a:ext cx="10557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H.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166225" y="2403325"/>
            <a:ext cx="59781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017700" y="593375"/>
            <a:ext cx="10834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3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Char char="●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○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■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○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■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○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■"/>
              <a:defRPr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8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Custom Image 1">
  <p:cSld name="TWO_OBJECT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mboldt.edu/title-i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itleix@humboldt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4">
            <a:alphaModFix/>
          </a:blip>
          <a:srcRect l="16771" r="16771"/>
          <a:stretch/>
        </p:blipFill>
        <p:spPr>
          <a:xfrm>
            <a:off x="6299200" y="0"/>
            <a:ext cx="5889539" cy="5908072"/>
          </a:xfrm>
          <a:prstGeom prst="diamond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681660" y="6307363"/>
            <a:ext cx="4244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MPP Monthly Meeting | 2/13/26</a:t>
            </a: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467475" y="2080171"/>
            <a:ext cx="5831725" cy="22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46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166225" y="2403325"/>
            <a:ext cx="61329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CSU Nondiscrimination Policy</a:t>
            </a:r>
            <a:endParaRPr sz="4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57571" y="1419229"/>
            <a:ext cx="1022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Lexend"/>
                <a:ea typeface="Lexend"/>
                <a:cs typeface="Lexend"/>
                <a:sym typeface="Lexend"/>
              </a:rPr>
              <a:t>2</a:t>
            </a:fld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219200" y="733375"/>
            <a:ext cx="10557000" cy="62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Important Definitions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marR="221754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en-US" sz="2200" b="1"/>
              <a:t>“Duty to Report” applies to </a:t>
            </a:r>
            <a:r>
              <a:rPr lang="en-US" sz="2200" b="1" u="sng"/>
              <a:t>almost every</a:t>
            </a:r>
            <a:r>
              <a:rPr lang="en-US" sz="2200" b="1"/>
              <a:t> Cal Poly Humboldt employee (including student staff)</a:t>
            </a:r>
            <a:endParaRPr sz="2000"/>
          </a:p>
          <a:p>
            <a:pPr marL="914400" marR="221754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○"/>
            </a:pPr>
            <a:r>
              <a:rPr lang="en-US" sz="2000"/>
              <a:t>The only exceptions are certain staff who work in Student Health and Wellbeing Services and then, there are very specific instances when they would be required to report an incident</a:t>
            </a:r>
            <a:endParaRPr sz="1600">
              <a:solidFill>
                <a:srgbClr val="000000"/>
              </a:solidFill>
            </a:endParaRPr>
          </a:p>
          <a:p>
            <a:pPr marL="457200" marR="221754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en-US" sz="2200" b="1"/>
              <a:t>“Mandated Reporters” applies to </a:t>
            </a:r>
            <a:r>
              <a:rPr lang="en-US" sz="2200" b="1" u="sng"/>
              <a:t>very few</a:t>
            </a:r>
            <a:r>
              <a:rPr lang="en-US" sz="2200" b="1"/>
              <a:t> Cal Poly Humboldt employees </a:t>
            </a:r>
            <a:endParaRPr sz="2000"/>
          </a:p>
          <a:p>
            <a:pPr marL="914400" marR="221754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○"/>
            </a:pPr>
            <a:r>
              <a:rPr lang="en-US" sz="2000"/>
              <a:t>This term deals with reporting instances of child abuse and neglect (and also elder abuse &amp; neglect). </a:t>
            </a:r>
            <a:endParaRPr sz="1600">
              <a:solidFill>
                <a:srgbClr val="000000"/>
              </a:solidFill>
            </a:endParaRPr>
          </a:p>
          <a:p>
            <a:pPr marL="457200" marR="221754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lang="en-US" sz="2200" b="1"/>
              <a:t>Complainant </a:t>
            </a:r>
            <a:r>
              <a:rPr lang="en-US" sz="2200"/>
              <a:t>is the term we use for the person who has experienced harm</a:t>
            </a:r>
            <a:endParaRPr sz="2200"/>
          </a:p>
          <a:p>
            <a:pPr marL="457200" marR="221754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lang="en-US" sz="2200" b="1"/>
              <a:t>Respondent</a:t>
            </a:r>
            <a:r>
              <a:rPr lang="en-US" sz="2200"/>
              <a:t> is the term we use for the individual who is alleged</a:t>
            </a:r>
            <a:endParaRPr/>
          </a:p>
        </p:txBody>
      </p:sp>
      <p:pic>
        <p:nvPicPr>
          <p:cNvPr id="75" name="Google Shape;75;p16" descr="two red cherries with green stems and leaves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50" y="1768975"/>
            <a:ext cx="361750" cy="3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425691" y="2831382"/>
            <a:ext cx="113406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US" sz="23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taffed by trained peer counselors from the North Coast Rape Crisis Team</a:t>
            </a:r>
            <a:endParaRPr sz="23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They work with us, not </a:t>
            </a:r>
            <a:r>
              <a:rPr lang="en-US" sz="23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for</a:t>
            </a: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us - meaning they don’t have a “duty to report” like most campus employees</a:t>
            </a:r>
            <a:endParaRPr sz="2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FREE to all</a:t>
            </a:r>
            <a:endParaRPr sz="2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Provide immediate support for issues related to sexual assault, dating/domestic violence, and stalking</a:t>
            </a:r>
            <a:endParaRPr sz="2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CAT will contact us on behalf of the complainant if supportive measures are needed</a:t>
            </a:r>
            <a:endParaRPr sz="2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142300" y="1603275"/>
            <a:ext cx="7907400" cy="103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Phone: 707.445.2881 (24/7)</a:t>
            </a:r>
            <a:endParaRPr sz="27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Text: 707.382.5174 (M-F 8:30am - 4:30pm)</a:t>
            </a:r>
            <a:endParaRPr sz="27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219200" y="733375"/>
            <a:ext cx="10557000" cy="62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Campus Advocate Team (CAT)</a:t>
            </a:r>
            <a:endParaRPr/>
          </a:p>
        </p:txBody>
      </p:sp>
      <p:pic>
        <p:nvPicPr>
          <p:cNvPr id="84" name="Google Shape;84;p17" descr="two red cherries with green stems and leaves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754775"/>
            <a:ext cx="731700" cy="7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descr="two red cherries with green stems and leaves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5250" y="1754775"/>
            <a:ext cx="731700" cy="7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Lexend"/>
                <a:ea typeface="Lexend"/>
                <a:cs typeface="Lexend"/>
                <a:sym typeface="Lexend"/>
              </a:rPr>
              <a:t>4</a:t>
            </a:fld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We are available to explain and discuss: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options to stop and remedy the harm, and prevent it from recurring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their right to file a complaint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the complaint process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how confidentiality is handled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available resources and supportive measures both on and off campus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219200" y="733375"/>
            <a:ext cx="10557000" cy="62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 do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1219200" y="733375"/>
            <a:ext cx="10557000" cy="62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Tricky Situations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One of your employees is put on leave because of an investigation</a:t>
            </a: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Two or more of your employees are part of an investigation</a:t>
            </a: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No-Contact Directives</a:t>
            </a: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The harm that you learned about happened in the past, or before the person was an employee/student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75000" y="733375"/>
            <a:ext cx="11401200" cy="4832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CaseIQ - new form going live 2/18/26!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Lexend"/>
                <a:ea typeface="Lexend"/>
                <a:cs typeface="Lexend"/>
                <a:sym typeface="Lexend"/>
              </a:rPr>
              <a:t>If you have the other form bookmarked, delete it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75000" y="733375"/>
            <a:ext cx="11401200" cy="4832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Request a training from our office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3"/>
              </a:rPr>
              <a:t>humboldt.edu/title-ix</a:t>
            </a:r>
            <a:r>
              <a:rPr lang="en-US" sz="2200">
                <a:latin typeface="Lexend"/>
                <a:ea typeface="Lexend"/>
                <a:cs typeface="Lexend"/>
                <a:sym typeface="Lexend"/>
              </a:rPr>
              <a:t> &gt; “common links” at the bottom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titleix@humboldt.edu</a:t>
            </a:r>
            <a:r>
              <a:rPr lang="en-US" sz="2200">
                <a:latin typeface="Lexend"/>
                <a:ea typeface="Lexend"/>
                <a:cs typeface="Lexend"/>
                <a:sym typeface="Lexend"/>
              </a:rPr>
              <a:t> 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/>
        </p:nvSpPr>
        <p:spPr>
          <a:xfrm>
            <a:off x="7681660" y="6284363"/>
            <a:ext cx="424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Title IX &amp; DHR Prevention Office</a:t>
            </a:r>
            <a:endParaRPr sz="1400" b="1" i="0" u="none" strike="noStrike" cap="non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166225" y="2403325"/>
            <a:ext cx="59781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Thank you! 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Questions?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4294967295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l Poly Humboldt Theme">
  <a:themeElements>
    <a:clrScheme name="Cal Poly Humboldt">
      <a:dk1>
        <a:srgbClr val="004C46"/>
      </a:dk1>
      <a:lt1>
        <a:srgbClr val="EFEEDC"/>
      </a:lt1>
      <a:dk2>
        <a:srgbClr val="008569"/>
      </a:dk2>
      <a:lt2>
        <a:srgbClr val="FFC72C"/>
      </a:lt2>
      <a:accent1>
        <a:srgbClr val="004C46"/>
      </a:accent1>
      <a:accent2>
        <a:srgbClr val="F2A900"/>
      </a:accent2>
      <a:accent3>
        <a:srgbClr val="00A883"/>
      </a:accent3>
      <a:accent4>
        <a:srgbClr val="98B8AD"/>
      </a:accent4>
      <a:accent5>
        <a:srgbClr val="007198"/>
      </a:accent5>
      <a:accent6>
        <a:srgbClr val="CDDAD5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Lexend</vt:lpstr>
      <vt:lpstr>Arial Black</vt:lpstr>
      <vt:lpstr>Oswald</vt:lpstr>
      <vt:lpstr>Calibri</vt:lpstr>
      <vt:lpstr>Barlow</vt:lpstr>
      <vt:lpstr>Avenir</vt:lpstr>
      <vt:lpstr>Arial</vt:lpstr>
      <vt:lpstr>Cal Poly Humboldt Theme</vt:lpstr>
      <vt:lpstr>PowerPoint Presentation</vt:lpstr>
      <vt:lpstr>Important Definitions</vt:lpstr>
      <vt:lpstr>Campus Advocate Team (CAT)</vt:lpstr>
      <vt:lpstr>What we do</vt:lpstr>
      <vt:lpstr>Tricky Situations</vt:lpstr>
      <vt:lpstr>CaseIQ - new form going live 2/18/26!   If you have the other form bookmarked, delete it</vt:lpstr>
      <vt:lpstr>Request a training from our office   humboldt.edu/title-ix &gt; “common links” at the bottom titleix@humboldt.edu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C Caisse</dc:creator>
  <cp:lastModifiedBy>Michelle C Caisse</cp:lastModifiedBy>
  <cp:revision>1</cp:revision>
  <dcterms:modified xsi:type="dcterms:W3CDTF">2026-02-13T22:41:45Z</dcterms:modified>
</cp:coreProperties>
</file>