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Lexend SemiBold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32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rXb2fAncuAmG5N+JN3kwRqie1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Today, we are exploring the unintentional ways that employee engagement is impacted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When we talk about employee engagement, we often focus on motivation—who’s engaged and who isn’t.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But it is also important to address </a:t>
            </a:r>
            <a:r>
              <a:rPr lang="en-US" sz="1800" b="1">
                <a:solidFill>
                  <a:schemeClr val="dk1"/>
                </a:solidFill>
              </a:rPr>
              <a:t>what gets in the way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Today we are going to focus on 3 disruptors that we see trending in Employee Labor Relations.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Unrealistic Expectations, Micromanagement, </a:t>
            </a:r>
            <a:r>
              <a:rPr lang="en-US" sz="1800">
                <a:solidFill>
                  <a:schemeClr val="dk1"/>
                </a:solidFill>
              </a:rPr>
              <a:t>and </a:t>
            </a:r>
            <a:r>
              <a:rPr lang="en-US" sz="1800" b="1">
                <a:solidFill>
                  <a:schemeClr val="dk1"/>
                </a:solidFill>
              </a:rPr>
              <a:t>the misuse of the word Toxic 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All of these disruptors share a common thread: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</a:rPr>
              <a:t>They make people feel </a:t>
            </a:r>
            <a:r>
              <a:rPr lang="en-US" sz="1800" b="1">
                <a:solidFill>
                  <a:schemeClr val="dk1"/>
                </a:solidFill>
              </a:rPr>
              <a:t>managed instead of trusted</a:t>
            </a:r>
            <a:r>
              <a:rPr lang="en-US" sz="1800">
                <a:solidFill>
                  <a:schemeClr val="dk1"/>
                </a:solidFill>
              </a:rPr>
              <a:t>, </a:t>
            </a:r>
            <a:r>
              <a:rPr lang="en-US" sz="1800" b="1">
                <a:solidFill>
                  <a:schemeClr val="dk1"/>
                </a:solidFill>
              </a:rPr>
              <a:t>judged instead of understood</a:t>
            </a:r>
            <a:r>
              <a:rPr lang="en-US" sz="1800">
                <a:solidFill>
                  <a:schemeClr val="dk1"/>
                </a:solidFill>
              </a:rPr>
              <a:t>, and </a:t>
            </a:r>
            <a:r>
              <a:rPr lang="en-US" sz="1800" b="1">
                <a:solidFill>
                  <a:schemeClr val="dk1"/>
                </a:solidFill>
              </a:rPr>
              <a:t>exhausted instead of supported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 most effective engagement question isn’t: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 i="1">
                <a:solidFill>
                  <a:schemeClr val="dk1"/>
                </a:solidFill>
              </a:rPr>
              <a:t>“Why aren’t they more engaged?”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It’s: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 i="1">
                <a:solidFill>
                  <a:schemeClr val="dk1"/>
                </a:solidFill>
              </a:rPr>
              <a:t>“What in our system is making engagement harder than it needs to be?”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14" name="Google Shape;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30852c62b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3c30852c62b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Healthy VS “Toxic” - Setting Boundaries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Healthy VS Toxic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Toxic has become a catch all buzzword. And it’s important to know the difference between discomfort and true toxicity.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For example, healthy leadership includes boundaries—but boundaries are often misunderstood.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You can see them when leaders say no.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When they enforce scope or protect priorities.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When they’re not emotionally available on demand, every moment of the day.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And that can feel uncomfortable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Here’s where the tension lies: support does not mean unlimited accommodation.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Leaders can care deeply and still set limits. In fact, boundaries are often what make sustainable support possible.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 key is transparency. Saying no with context.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Boundaries provide structure. And when leaders model them clearly, they give teams permission to do the same.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30852c62b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3c30852c62b_1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Healthy VS “Toxic” - Direct communication styles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Not all effective communication sounds warm. Some leaders communication style is direct, brief, and task-focused. Their goal is efficiency, not emotional distance.</a:t>
            </a:r>
            <a:endParaRPr sz="18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Where the line matters is here: directness becomes toxic only when it includes disrespect or intimidation.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Clear expectations are not cruelty.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Concise feedback is not a personal attack.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Efficiency is not indifference.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Problems arise when teams confuse discomfort with damage. A message can feel uncomfortable and still be appropriate.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At the same time, leaders have a responsibility to notice impact—even when intent is neutral.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 goal isn’t to eliminate direct styles. It’s to pair clarity with respect.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Healthy teams don’t all communicate the same way—but they do agree on what respect looks like.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30852c62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3c30852c62b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Healthy VS “Toxic” - Reduced tolerance for poor behavior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This is important because optics are often used for comparison, regardless of context.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Expectations around behavior should be clear, firm and consistent. This isn’t about being restrictive. It’s about being intentional.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Accountability for behavior is not toxicity.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Calling something out is not censorship.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Setting expectations is not punishment.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Discomfort is a normal part of change, and we certainly have plenty of change around here.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 goal isn’t perfection—it’s safety and respect.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Healthy cultures don’t avoid accountability. They depend on it.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30852c62b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3c30852c62b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Healthy VS “Toxic” - Wrap up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So what is toxic?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A workplace becomes toxic when there are </a:t>
            </a:r>
            <a:r>
              <a:rPr lang="en-US" sz="1800" b="1">
                <a:solidFill>
                  <a:schemeClr val="dk1"/>
                </a:solidFill>
              </a:rPr>
              <a:t>patterns</a:t>
            </a:r>
            <a:r>
              <a:rPr lang="en-US" sz="1800">
                <a:solidFill>
                  <a:schemeClr val="dk1"/>
                </a:solidFill>
              </a:rPr>
              <a:t> of: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Bullying, intimidation, or humiliation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Retaliation for speaking up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Favoritism tied to loyalty rather than performance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Persistent disrespect with no accountability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Psychological or emotional harm enabled by power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30852c62b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c30852c62b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Healthy VS “Toxic” - Wrap up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When we examine Toxicity VS Discomfort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Toxicity is about harm and misuse of power. Discomfort is about growth, limits, or change.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When we label everything as toxic: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Prevents real accountability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Undermines legitimate claims of harm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Keeps organizations from addressing root causes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c6317779e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c6317779e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I want to revisit that question -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 b="1">
                <a:solidFill>
                  <a:schemeClr val="dk1"/>
                </a:solidFill>
              </a:rPr>
              <a:t>“What in our system is making engagement harder than it needs to be?”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What we’re really asking is where does friction exists between our intentions and our impact.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Often, it’s not a lack of motivation—it’s structural barriers.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Unrealistic Expectations - Treating “Passion” as Capacity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One of the most common—and least intentional—leadership patterns we see is treating </a:t>
            </a:r>
            <a:r>
              <a:rPr lang="en-US" sz="1800" i="1">
                <a:solidFill>
                  <a:schemeClr val="dk1"/>
                </a:solidFill>
              </a:rPr>
              <a:t>passion</a:t>
            </a:r>
            <a:r>
              <a:rPr lang="en-US" sz="1800">
                <a:solidFill>
                  <a:schemeClr val="dk1"/>
                </a:solidFill>
              </a:rPr>
              <a:t> as </a:t>
            </a:r>
            <a:r>
              <a:rPr lang="en-US" sz="1800" i="1">
                <a:solidFill>
                  <a:schemeClr val="dk1"/>
                </a:solidFill>
              </a:rPr>
              <a:t>capacity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Why? Because we care. We care about students, initiatives, and our mission. We find a way to absorb more work - because the work matters.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Over time, effort expands, but time does not.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 b="1">
                <a:solidFill>
                  <a:schemeClr val="dk1"/>
                </a:solidFill>
              </a:rPr>
              <a:t>Commitment does not equal unlimited time or energy.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Passion doesn’t create more hours.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It doesn’t eliminate fatigue.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 And it doesn’t protect people from burnout.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Eventually, we don’t just lose disengaged staff—we lose our best ones.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c30852c62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g3c30852c62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Unrealistic Expectations - Using Exceptional Cases as Planning Norms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Another common leadership pattern is using performance under extreme conditions as the new baseline.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At some point, a team pulls off something extraordinary—during COVID, accreditation, a staffing shortage. And because it worked once, it quietly becomes the expectation going forward.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What gets missed is </a:t>
            </a:r>
            <a:r>
              <a:rPr lang="en-US" sz="1800" b="1">
                <a:solidFill>
                  <a:schemeClr val="dk1"/>
                </a:solidFill>
              </a:rPr>
              <a:t>how</a:t>
            </a:r>
            <a:r>
              <a:rPr lang="en-US" sz="1800">
                <a:solidFill>
                  <a:schemeClr val="dk1"/>
                </a:solidFill>
              </a:rPr>
              <a:t> it was done. What is the sacrifice?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Crisis conditions unlock things that aren’t available in normal operations: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Such as extended hours, additional resources, </a:t>
            </a:r>
            <a:r>
              <a:rPr lang="en-US" sz="1800" b="1">
                <a:solidFill>
                  <a:schemeClr val="dk1"/>
                </a:solidFill>
              </a:rPr>
              <a:t>OR</a:t>
            </a:r>
            <a:r>
              <a:rPr lang="en-US" sz="1800">
                <a:solidFill>
                  <a:schemeClr val="dk1"/>
                </a:solidFill>
              </a:rPr>
              <a:t> Personal sacrifice that isn’t visible on a project plan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dk1"/>
                </a:solidFill>
              </a:rPr>
              <a:t>People can</a:t>
            </a:r>
            <a:r>
              <a:rPr lang="en-US" sz="1800" b="1">
                <a:solidFill>
                  <a:schemeClr val="dk1"/>
                </a:solidFill>
              </a:rPr>
              <a:t> not</a:t>
            </a:r>
            <a:r>
              <a:rPr lang="en-US" sz="1800">
                <a:solidFill>
                  <a:schemeClr val="dk1"/>
                </a:solidFill>
              </a:rPr>
              <a:t> live in a crisis state. And we do not want teams to feel like they are failing, even when they are performing well.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c30852c62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g3c30852c62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Unrealistic Expectations - Modeling Unsustainable Behavior 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Another overlooked engagement disruptor is </a:t>
            </a:r>
            <a:r>
              <a:rPr lang="en-US" sz="1800" b="1">
                <a:solidFill>
                  <a:schemeClr val="dk1"/>
                </a:solidFill>
              </a:rPr>
              <a:t>what leaders model through their own behavior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Most managers who overwork aren’t trying to send a message.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They’re committed, responsive, and trying to keep things moving.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But intent isn’t what people respond to—</a:t>
            </a:r>
            <a:r>
              <a:rPr lang="en-US" sz="1800" b="1">
                <a:solidFill>
                  <a:schemeClr val="dk1"/>
                </a:solidFill>
              </a:rPr>
              <a:t>behavior is</a:t>
            </a:r>
            <a:r>
              <a:rPr lang="en-US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None of these are said as directives. But they’re interpreted as signals.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 message employees receive isn’t </a:t>
            </a:r>
            <a:r>
              <a:rPr lang="en-US" sz="1800" i="1">
                <a:solidFill>
                  <a:schemeClr val="dk1"/>
                </a:solidFill>
              </a:rPr>
              <a:t>“I’m choosing to work this way.”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It’s </a:t>
            </a:r>
            <a:r>
              <a:rPr lang="en-US" sz="1800" i="1">
                <a:solidFill>
                  <a:schemeClr val="dk1"/>
                </a:solidFill>
              </a:rPr>
              <a:t>“This is what success looks like here.”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i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We can encourage balance and boundaries but if our behavior contradicts those messages, people more often will follow the behavior.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It’s not about doing less. It’s about being intentional with what we normalize.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c30852c6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3c30852c6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Unrealistic Expectations - Wrap up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Ultimately, expectations are appropriate, and paramount to the success of a team.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We just want to make sure we are intentional, and that ambition is aligned with reality.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I want to add that teams often see unrealistic expectations before leaders do.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b="1">
                <a:solidFill>
                  <a:schemeClr val="dk1"/>
                </a:solidFill>
              </a:rPr>
              <a:t>Ask your team - 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i="1">
                <a:solidFill>
                  <a:schemeClr val="dk1"/>
                </a:solidFill>
              </a:rPr>
              <a:t>What feels unrealistic about this?</a:t>
            </a:r>
            <a:br>
              <a:rPr lang="en-US" sz="1800" i="1">
                <a:solidFill>
                  <a:schemeClr val="dk1"/>
                </a:solidFill>
              </a:rPr>
            </a:br>
            <a:r>
              <a:rPr lang="en-US" sz="1800" i="1">
                <a:solidFill>
                  <a:schemeClr val="dk1"/>
                </a:solidFill>
              </a:rPr>
              <a:t>What am I underestimating?</a:t>
            </a:r>
            <a:br>
              <a:rPr lang="en-US" sz="1800" i="1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Then protect the answer.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c30852c62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g3c30852c62b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Micromanagement - Over correcting after a past failure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I have some news that might startle you. We will all make mistakes. Nobody is above error.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 response should be to grow and learn, and mentor your team.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Over correcting comes from a good place. Leaders are simply trying to prevent a repeat of a painful moment. But the fix often goes too far.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This is an opportunity to reflect, recalibrate and strengthen performance.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The better approach is to contain the risk where it actually lives, and then let go.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</a:t>
            </a:r>
            <a:endParaRPr sz="1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c30852c62b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3c30852c62b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Micromanagement - Leading through emails and tools instead of conversations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Modern tools give leaders more visibility than ever before. But visibility can quietly turn into constant oversight if we’re not careful.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None of this is meant to be intrusive. It often comes from a desire to stay connected and supportive, especially in hybrid or remote positions.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However, over time, teams might find themselves spending more energy reporting work than doing it.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When we focus on fewer check-ins, clearer expectations, and real dialogue, your presence becomes supportive as opposed to distracting.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When trust is high, visibility doesn’t feel threatening.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When trust is low, visibility feels like surveillance.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30852c62b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3c30852c62b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Micromanagement - Managing upward anxiety by managing downward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I once heard that the only thing micromanagement manages, is your anxiety - out loud.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When expectations are high, timelines are tight, or scrutiny increases, that anxiety has to go somewhere. Too often, it gets absorbed by managers and passed straight down the line.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The intent is understandable. Managers are trying to protect their teams and themselves from risk or criticism.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The fallout is that teams become less confident, and more dependent on approval—especially in moments where judgment and adaptability matter most.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The healthier move is containment. When leaders manage pressure without passing it on, that’s when we build trust—and teams rise to the moment instead of shrinking under it.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30852c62b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3c30852c62b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Micromanagement - Wrap Up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Over all - this is about trust. However it’s not just trust in your team.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In fact most importantly, it is </a:t>
            </a:r>
            <a:r>
              <a:rPr lang="en-US" sz="1800"/>
              <a:t>trust in yourself.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Trust that you recognize high quality talent.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/>
              <a:t>Trust in your decisions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800"/>
              <a:t>Trust in your leadership, and ultimately trust in your team. </a:t>
            </a:r>
            <a:endParaRPr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Custom Image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Cal Poly Humboldt Log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Diamond H.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H.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Entry Sign">
  <p:cSld name="TWO_OBJECT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3">
            <a:alphaModFix/>
          </a:blip>
          <a:srcRect l="16774" r="16765"/>
          <a:stretch/>
        </p:blipFill>
        <p:spPr>
          <a:xfrm>
            <a:off x="6299200" y="0"/>
            <a:ext cx="5889600" cy="5908200"/>
          </a:xfrm>
          <a:prstGeom prst="diamond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title="Screenshot (18).png"/>
          <p:cNvPicPr preferRelativeResize="0"/>
          <p:nvPr/>
        </p:nvPicPr>
        <p:blipFill rotWithShape="1">
          <a:blip r:embed="rId4">
            <a:alphaModFix/>
          </a:blip>
          <a:srcRect l="17157" r="17157"/>
          <a:stretch/>
        </p:blipFill>
        <p:spPr>
          <a:xfrm>
            <a:off x="6302400" y="0"/>
            <a:ext cx="5889600" cy="5908200"/>
          </a:xfrm>
          <a:prstGeom prst="diamond">
            <a:avLst/>
          </a:prstGeom>
          <a:noFill/>
          <a:ln>
            <a:noFill/>
          </a:ln>
        </p:spPr>
      </p:pic>
      <p:sp>
        <p:nvSpPr>
          <p:cNvPr id="17" name="Google Shape;17;p1"/>
          <p:cNvSpPr txBox="1"/>
          <p:nvPr/>
        </p:nvSpPr>
        <p:spPr>
          <a:xfrm>
            <a:off x="7660640" y="6275832"/>
            <a:ext cx="42448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Human Resources - </a:t>
            </a:r>
            <a:r>
              <a:rPr lang="en-US" sz="1200" b="1" i="0" u="none" strike="noStrike" cap="none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467475" y="682176"/>
            <a:ext cx="5831700" cy="4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Employee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4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3200">
                <a:solidFill>
                  <a:schemeClr val="lt1"/>
                </a:solidFill>
              </a:rPr>
              <a:t>The Unseen Impact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27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2700">
                <a:solidFill>
                  <a:schemeClr val="lt1"/>
                </a:solidFill>
              </a:rPr>
              <a:t>How everyday leadership habits impact employee engagement.</a:t>
            </a:r>
            <a:endParaRPr sz="2700">
              <a:solidFill>
                <a:schemeClr val="lt1"/>
              </a:solidFill>
            </a:endParaRPr>
          </a:p>
        </p:txBody>
      </p:sp>
      <p:cxnSp>
        <p:nvCxnSpPr>
          <p:cNvPr id="19" name="Google Shape;19;p1"/>
          <p:cNvCxnSpPr/>
          <p:nvPr/>
        </p:nvCxnSpPr>
        <p:spPr>
          <a:xfrm>
            <a:off x="290286" y="4152101"/>
            <a:ext cx="5805714" cy="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30852c62b_1_56"/>
          <p:cNvSpPr txBox="1">
            <a:spLocks noGrp="1"/>
          </p:cNvSpPr>
          <p:nvPr>
            <p:ph type="body" idx="1"/>
          </p:nvPr>
        </p:nvSpPr>
        <p:spPr>
          <a:xfrm>
            <a:off x="1219200" y="1656025"/>
            <a:ext cx="106212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Boundary-Setting by Leaders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 </a:t>
            </a:r>
            <a:r>
              <a:rPr lang="en-US" sz="2300" b="1"/>
              <a:t>How it shows up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Leaders saying no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Enforcing scope or priorities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Not being emotionally available on demand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Support doesn’t mean unlimited accommodation.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How it reads as toxic:</a:t>
            </a:r>
            <a:r>
              <a:rPr lang="en-US" sz="2300"/>
              <a:t> “Cold,” “unsupportive”</a:t>
            </a:r>
            <a:br>
              <a:rPr lang="en-US" sz="2300"/>
            </a:br>
            <a:r>
              <a:rPr lang="en-US" sz="2300"/>
              <a:t> </a:t>
            </a:r>
            <a:r>
              <a:rPr lang="en-US" sz="2300" b="1"/>
              <a:t>Actually:</a:t>
            </a:r>
            <a:r>
              <a:rPr lang="en-US" sz="2300"/>
              <a:t> Professional boundaries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1">
              <a:solidFill>
                <a:srgbClr val="3A7C22"/>
              </a:solidFill>
            </a:endParaRPr>
          </a:p>
        </p:txBody>
      </p:sp>
      <p:sp>
        <p:nvSpPr>
          <p:cNvPr id="97" name="Google Shape;97;g3c30852c62b_1_56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c30852c62b_1_56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Healthy VS “Toxic”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99" name="Google Shape;99;g3c30852c62b_1_56"/>
          <p:cNvCxnSpPr/>
          <p:nvPr/>
        </p:nvCxnSpPr>
        <p:spPr>
          <a:xfrm flipH="1">
            <a:off x="922700" y="1656025"/>
            <a:ext cx="11100" cy="40380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g3c30852c62b_1_56"/>
          <p:cNvSpPr txBox="1"/>
          <p:nvPr/>
        </p:nvSpPr>
        <p:spPr>
          <a:xfrm>
            <a:off x="4393725" y="1304200"/>
            <a:ext cx="350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“I won’t back down.”</a:t>
            </a:r>
            <a:r>
              <a:rPr lang="en-US" sz="1600"/>
              <a:t>— </a:t>
            </a:r>
            <a:r>
              <a:rPr lang="en-US" sz="1600" b="1"/>
              <a:t>Tom Petty</a:t>
            </a:r>
            <a:endParaRPr sz="1600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c30852c62b_1_115"/>
          <p:cNvSpPr txBox="1">
            <a:spLocks noGrp="1"/>
          </p:cNvSpPr>
          <p:nvPr>
            <p:ph type="body" idx="1"/>
          </p:nvPr>
        </p:nvSpPr>
        <p:spPr>
          <a:xfrm>
            <a:off x="1219200" y="1656025"/>
            <a:ext cx="106212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Direct Communication Styles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How it shows up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Brief, task-focused communication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Low-context or blunt styles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Preference for efficiency over warmth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How it reads as toxic:</a:t>
            </a:r>
            <a:r>
              <a:rPr lang="en-US" sz="2300"/>
              <a:t> “Harsh,” “mean”</a:t>
            </a:r>
            <a:br>
              <a:rPr lang="en-US" sz="2300"/>
            </a:br>
            <a:r>
              <a:rPr lang="en-US" sz="2300"/>
              <a:t> </a:t>
            </a:r>
            <a:r>
              <a:rPr lang="en-US" sz="2300" b="1"/>
              <a:t>Actually:</a:t>
            </a:r>
            <a:r>
              <a:rPr lang="en-US" sz="2300"/>
              <a:t> Cultural or stylistic differences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Directness becomes toxic only when it includes disrespect or intimidation.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1">
              <a:solidFill>
                <a:srgbClr val="3A7C22"/>
              </a:solidFill>
            </a:endParaRPr>
          </a:p>
        </p:txBody>
      </p:sp>
      <p:sp>
        <p:nvSpPr>
          <p:cNvPr id="106" name="Google Shape;106;g3c30852c62b_1_115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3c30852c62b_1_115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Healthy VS “Toxic”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08" name="Google Shape;108;g3c30852c62b_1_115"/>
          <p:cNvCxnSpPr/>
          <p:nvPr/>
        </p:nvCxnSpPr>
        <p:spPr>
          <a:xfrm flipH="1">
            <a:off x="922700" y="1656025"/>
            <a:ext cx="11100" cy="40380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g3c30852c62b_1_115"/>
          <p:cNvSpPr txBox="1"/>
          <p:nvPr/>
        </p:nvSpPr>
        <p:spPr>
          <a:xfrm>
            <a:off x="2149675" y="1264175"/>
            <a:ext cx="932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“A little less conversation, a little more action, please.”</a:t>
            </a:r>
            <a:r>
              <a:rPr lang="en-US" sz="1600"/>
              <a:t>— </a:t>
            </a:r>
            <a:r>
              <a:rPr lang="en-US" sz="1600" b="1"/>
              <a:t>Elvis Presley</a:t>
            </a:r>
            <a:endParaRPr sz="160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c30852c62b_1_124"/>
          <p:cNvSpPr txBox="1">
            <a:spLocks noGrp="1"/>
          </p:cNvSpPr>
          <p:nvPr>
            <p:ph type="body" idx="1"/>
          </p:nvPr>
        </p:nvSpPr>
        <p:spPr>
          <a:xfrm>
            <a:off x="1219200" y="1656025"/>
            <a:ext cx="106212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Reduced Tolerance for Poor Behavior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How it shows up:</a:t>
            </a:r>
            <a:r>
              <a:rPr lang="en-US" sz="2300"/>
              <a:t> 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Clearer norms around language or conduct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Addressing harmful jokes or exclusion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Enforcing codes of conduct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How it reads as toxic:</a:t>
            </a:r>
            <a:r>
              <a:rPr lang="en-US" sz="2300"/>
              <a:t> “You can’t say anything anymore”</a:t>
            </a:r>
            <a:br>
              <a:rPr lang="en-US" sz="2300"/>
            </a:br>
            <a:r>
              <a:rPr lang="en-US" sz="2300"/>
              <a:t> </a:t>
            </a:r>
            <a:r>
              <a:rPr lang="en-US" sz="2300" b="1"/>
              <a:t>Actually:</a:t>
            </a:r>
            <a:r>
              <a:rPr lang="en-US" sz="2300"/>
              <a:t> Increased professionalism and inclusion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Accountability for behavior is not toxicity.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1">
              <a:solidFill>
                <a:srgbClr val="3A7C22"/>
              </a:solidFill>
            </a:endParaRPr>
          </a:p>
        </p:txBody>
      </p:sp>
      <p:sp>
        <p:nvSpPr>
          <p:cNvPr id="115" name="Google Shape;115;g3c30852c62b_1_124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3c30852c62b_1_124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Healthy VS “Toxic”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17" name="Google Shape;117;g3c30852c62b_1_124"/>
          <p:cNvCxnSpPr/>
          <p:nvPr/>
        </p:nvCxnSpPr>
        <p:spPr>
          <a:xfrm flipH="1">
            <a:off x="922700" y="1656025"/>
            <a:ext cx="11100" cy="40380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g3c30852c62b_1_124"/>
          <p:cNvSpPr txBox="1"/>
          <p:nvPr/>
        </p:nvSpPr>
        <p:spPr>
          <a:xfrm>
            <a:off x="3408025" y="1304200"/>
            <a:ext cx="467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“You do it to yourself, you do.”</a:t>
            </a:r>
            <a:r>
              <a:rPr lang="en-US" sz="1600"/>
              <a:t>— </a:t>
            </a:r>
            <a:r>
              <a:rPr lang="en-US" sz="1600" b="1"/>
              <a:t>Radiohead</a:t>
            </a:r>
            <a:endParaRPr sz="1600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c30852c62b_1_142"/>
          <p:cNvSpPr txBox="1">
            <a:spLocks noGrp="1"/>
          </p:cNvSpPr>
          <p:nvPr>
            <p:ph type="body" idx="1"/>
          </p:nvPr>
        </p:nvSpPr>
        <p:spPr>
          <a:xfrm>
            <a:off x="1219200" y="1656025"/>
            <a:ext cx="106212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What </a:t>
            </a:r>
            <a:r>
              <a:rPr lang="en-US" sz="2300" b="1" i="1"/>
              <a:t>Is</a:t>
            </a:r>
            <a:r>
              <a:rPr lang="en-US" sz="2300" b="1"/>
              <a:t> Actually Toxic 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A workplace becomes toxic when there are </a:t>
            </a:r>
            <a:r>
              <a:rPr lang="en-US" sz="2300" b="1"/>
              <a:t>patterns</a:t>
            </a:r>
            <a:r>
              <a:rPr lang="en-US" sz="2300"/>
              <a:t> of: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Bullying, intimidation, or humiliation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Retaliation for speaking up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Favoritism tied to loyalty rather than performance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Persistent disrespect with no accountability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Psychological or emotional harm enabled by power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1">
              <a:solidFill>
                <a:srgbClr val="3A7C22"/>
              </a:solidFill>
            </a:endParaRPr>
          </a:p>
        </p:txBody>
      </p:sp>
      <p:sp>
        <p:nvSpPr>
          <p:cNvPr id="124" name="Google Shape;124;g3c30852c62b_1_142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c30852c62b_1_142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Healthy VS “Toxic”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26" name="Google Shape;126;g3c30852c62b_1_142"/>
          <p:cNvCxnSpPr/>
          <p:nvPr/>
        </p:nvCxnSpPr>
        <p:spPr>
          <a:xfrm flipH="1">
            <a:off x="922700" y="1656025"/>
            <a:ext cx="11100" cy="40380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g3c30852c62b_1_142"/>
          <p:cNvSpPr txBox="1"/>
          <p:nvPr/>
        </p:nvSpPr>
        <p:spPr>
          <a:xfrm>
            <a:off x="3343650" y="1304200"/>
            <a:ext cx="539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“Don’t you know that your toxic?” </a:t>
            </a:r>
            <a:r>
              <a:rPr lang="en-US" sz="1600"/>
              <a:t>— </a:t>
            </a:r>
            <a:r>
              <a:rPr lang="en-US" sz="1600" b="1"/>
              <a:t>Britney Spears</a:t>
            </a:r>
            <a:endParaRPr sz="1600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30852c62b_1_157"/>
          <p:cNvSpPr txBox="1">
            <a:spLocks noGrp="1"/>
          </p:cNvSpPr>
          <p:nvPr>
            <p:ph type="body" idx="1"/>
          </p:nvPr>
        </p:nvSpPr>
        <p:spPr>
          <a:xfrm>
            <a:off x="1219200" y="2011250"/>
            <a:ext cx="106212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Toxicity VS Discomfort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Toxicity is about harm and misuse of power. Discomfort is about growth, limits, or change.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Calling everything toxic: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Prevents real accountability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Undermines legitimate claims of harm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Keeps organizations from addressing root causes</a:t>
            </a:r>
            <a:endParaRPr sz="230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1">
              <a:solidFill>
                <a:srgbClr val="3A7C22"/>
              </a:solidFill>
            </a:endParaRPr>
          </a:p>
        </p:txBody>
      </p:sp>
      <p:sp>
        <p:nvSpPr>
          <p:cNvPr id="133" name="Google Shape;133;g3c30852c62b_1_157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3c30852c62b_1_157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Healthy VS “Toxic”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135" name="Google Shape;135;g3c30852c62b_1_157"/>
          <p:cNvCxnSpPr/>
          <p:nvPr/>
        </p:nvCxnSpPr>
        <p:spPr>
          <a:xfrm flipH="1">
            <a:off x="922700" y="1656025"/>
            <a:ext cx="11100" cy="40380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Google Shape;136;g3c30852c62b_1_157"/>
          <p:cNvSpPr txBox="1"/>
          <p:nvPr/>
        </p:nvSpPr>
        <p:spPr>
          <a:xfrm>
            <a:off x="3343650" y="1304200"/>
            <a:ext cx="539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“I can see clearly now, the rain is gone.”</a:t>
            </a:r>
            <a:r>
              <a:rPr lang="en-US" sz="1600"/>
              <a:t>— </a:t>
            </a:r>
            <a:r>
              <a:rPr lang="en-US" sz="1600" b="1"/>
              <a:t>Johnny Nash</a:t>
            </a:r>
            <a:endParaRPr sz="1600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6317779e4_0_9"/>
          <p:cNvSpPr txBox="1">
            <a:spLocks noGrp="1"/>
          </p:cNvSpPr>
          <p:nvPr>
            <p:ph type="body" idx="1"/>
          </p:nvPr>
        </p:nvSpPr>
        <p:spPr>
          <a:xfrm>
            <a:off x="1219200" y="2011250"/>
            <a:ext cx="106212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1">
              <a:solidFill>
                <a:srgbClr val="3A7C22"/>
              </a:solidFill>
            </a:endParaRPr>
          </a:p>
        </p:txBody>
      </p:sp>
      <p:sp>
        <p:nvSpPr>
          <p:cNvPr id="142" name="Google Shape;142;g3c6317779e4_0_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c6317779e4_0_9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Questions / Comments?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4" name="Google Shape;144;g3c6317779e4_0_9"/>
          <p:cNvSpPr txBox="1"/>
          <p:nvPr/>
        </p:nvSpPr>
        <p:spPr>
          <a:xfrm>
            <a:off x="3343650" y="1304200"/>
            <a:ext cx="539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 txBox="1">
            <a:spLocks noGrp="1"/>
          </p:cNvSpPr>
          <p:nvPr>
            <p:ph type="body" idx="1"/>
          </p:nvPr>
        </p:nvSpPr>
        <p:spPr>
          <a:xfrm>
            <a:off x="1219200" y="1656025"/>
            <a:ext cx="106212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Treating “Passion” as Capacity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Managers may assume that because faculty or staff care deeply about students, scholarship, or mission, they can absorb extra work indefinitely.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How it shows up</a:t>
            </a:r>
            <a:endParaRPr sz="2300" b="1"/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“This is important for students, so we’ll just make it work.”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Expecting nights/weekends during peak academic cycles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Adding service or committee work without removing anything else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Why it’s unrealistic</a:t>
            </a:r>
            <a:endParaRPr sz="2300" b="1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00"/>
              <a:t>Commitment doesn’t equal unlimited time, energy, or emotional labor.</a:t>
            </a:r>
            <a:endParaRPr sz="2300" b="1"/>
          </a:p>
        </p:txBody>
      </p:sp>
      <p:sp>
        <p:nvSpPr>
          <p:cNvPr id="25" name="Google Shape;25;p2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1219197" y="623350"/>
            <a:ext cx="10813146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Unrealistic Expectations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27" name="Google Shape;27;p2"/>
          <p:cNvCxnSpPr/>
          <p:nvPr/>
        </p:nvCxnSpPr>
        <p:spPr>
          <a:xfrm>
            <a:off x="933800" y="1656025"/>
            <a:ext cx="61200" cy="40209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2"/>
          <p:cNvSpPr txBox="1"/>
          <p:nvPr/>
        </p:nvSpPr>
        <p:spPr>
          <a:xfrm>
            <a:off x="3457687" y="1264180"/>
            <a:ext cx="601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1"/>
              <a:t>“Reality leaves a lot to the imagination.”</a:t>
            </a:r>
            <a:r>
              <a:rPr lang="en-US" sz="1600"/>
              <a:t> — </a:t>
            </a:r>
            <a:r>
              <a:rPr lang="en-US" sz="1600" b="1"/>
              <a:t>John Lennon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c30852c62b_0_3"/>
          <p:cNvSpPr txBox="1">
            <a:spLocks noGrp="1"/>
          </p:cNvSpPr>
          <p:nvPr>
            <p:ph type="body" idx="1"/>
          </p:nvPr>
        </p:nvSpPr>
        <p:spPr>
          <a:xfrm>
            <a:off x="1219200" y="1656025"/>
            <a:ext cx="106212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Using Exceptional Cases as Planning Norms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A past success under extreme conditions becomes the expectation going forward.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How it shows up</a:t>
            </a:r>
            <a:endParaRPr sz="2300" b="1"/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“You pulled this off during COVID / accreditation / staff shortages”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Assuming emergency-level productivity is repeatable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Planning timelines based on best-case scenarios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/>
              <a:t>Why it’s unrealistic</a:t>
            </a:r>
            <a:endParaRPr sz="2400" b="1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/>
              <a:t>Crisis performance is not a sustainable operating model.</a:t>
            </a:r>
            <a:endParaRPr sz="2900" b="1"/>
          </a:p>
        </p:txBody>
      </p:sp>
      <p:sp>
        <p:nvSpPr>
          <p:cNvPr id="34" name="Google Shape;34;g3c30852c62b_0_3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3c30852c62b_0_3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Unrealistic Expectations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36" name="Google Shape;36;g3c30852c62b_0_3"/>
          <p:cNvCxnSpPr/>
          <p:nvPr/>
        </p:nvCxnSpPr>
        <p:spPr>
          <a:xfrm>
            <a:off x="933800" y="1656025"/>
            <a:ext cx="61200" cy="40209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g3c30852c62b_0_3"/>
          <p:cNvSpPr txBox="1"/>
          <p:nvPr/>
        </p:nvSpPr>
        <p:spPr>
          <a:xfrm>
            <a:off x="3457672" y="1264175"/>
            <a:ext cx="7500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1"/>
              <a:t>“I don’t have expectations. Expectations only get in the way.”</a:t>
            </a:r>
            <a:r>
              <a:rPr lang="en-US" sz="1600"/>
              <a:t> — </a:t>
            </a:r>
            <a:r>
              <a:rPr lang="en-US" sz="1600" b="1"/>
              <a:t>Stevie Nicks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c30852c62b_0_12"/>
          <p:cNvSpPr txBox="1">
            <a:spLocks noGrp="1"/>
          </p:cNvSpPr>
          <p:nvPr>
            <p:ph type="body" idx="1"/>
          </p:nvPr>
        </p:nvSpPr>
        <p:spPr>
          <a:xfrm>
            <a:off x="1219200" y="1656025"/>
            <a:ext cx="106212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Modeling Unsustainable Behavior Themselves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Managers who overwork may unintentionally signal that it’s expected.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How it shows up</a:t>
            </a:r>
            <a:endParaRPr sz="2300" b="1"/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Emails late at night or on weekends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Never taking leave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Saying “I’m swamped too” instead of adjusting demands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Why it’s unrealistic</a:t>
            </a:r>
            <a:br>
              <a:rPr lang="en-US" sz="2300" b="1"/>
            </a:br>
            <a:r>
              <a:rPr lang="en-US" sz="2300"/>
              <a:t> What leaders do matters more than what they say.</a:t>
            </a:r>
            <a:endParaRPr sz="230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1">
              <a:solidFill>
                <a:srgbClr val="3A7C22"/>
              </a:solidFill>
            </a:endParaRPr>
          </a:p>
        </p:txBody>
      </p:sp>
      <p:sp>
        <p:nvSpPr>
          <p:cNvPr id="43" name="Google Shape;43;g3c30852c62b_0_12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3c30852c62b_0_12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Unrealistic Expectations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45" name="Google Shape;45;g3c30852c62b_0_12"/>
          <p:cNvCxnSpPr/>
          <p:nvPr/>
        </p:nvCxnSpPr>
        <p:spPr>
          <a:xfrm>
            <a:off x="933800" y="1656025"/>
            <a:ext cx="61200" cy="40209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g3c30852c62b_0_12"/>
          <p:cNvSpPr txBox="1"/>
          <p:nvPr/>
        </p:nvSpPr>
        <p:spPr>
          <a:xfrm>
            <a:off x="3712123" y="1253700"/>
            <a:ext cx="678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1"/>
              <a:t>“Careful what you wish for, you just might get it.”</a:t>
            </a:r>
            <a:r>
              <a:rPr lang="en-US" sz="1600"/>
              <a:t> — </a:t>
            </a:r>
            <a:r>
              <a:rPr lang="en-US" sz="1600" b="1"/>
              <a:t>John Lennon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30852c62b_0_31"/>
          <p:cNvSpPr txBox="1">
            <a:spLocks noGrp="1"/>
          </p:cNvSpPr>
          <p:nvPr>
            <p:ph type="body" idx="1"/>
          </p:nvPr>
        </p:nvSpPr>
        <p:spPr>
          <a:xfrm>
            <a:off x="1219200" y="1656025"/>
            <a:ext cx="106212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A Useful Reframe for Managers</a:t>
            </a:r>
            <a:endParaRPr sz="2300" b="1"/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Focus on protecting performance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Don’t assume that effort is flexible</a:t>
            </a:r>
            <a:endParaRPr sz="2300" i="1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Start planning from normal conditions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Pair empathy with visual alignment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Start modeling sustainability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Invite Feedback - Silence is not an agreement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1">
              <a:solidFill>
                <a:srgbClr val="3A7C22"/>
              </a:solidFill>
            </a:endParaRPr>
          </a:p>
        </p:txBody>
      </p:sp>
      <p:sp>
        <p:nvSpPr>
          <p:cNvPr id="52" name="Google Shape;52;g3c30852c62b_0_31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3c30852c62b_0_31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Unrealistic Expectations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54" name="Google Shape;54;g3c30852c62b_0_31"/>
          <p:cNvCxnSpPr/>
          <p:nvPr/>
        </p:nvCxnSpPr>
        <p:spPr>
          <a:xfrm>
            <a:off x="933800" y="1656025"/>
            <a:ext cx="61200" cy="40209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g3c30852c62b_0_31"/>
          <p:cNvSpPr txBox="1"/>
          <p:nvPr/>
        </p:nvSpPr>
        <p:spPr>
          <a:xfrm>
            <a:off x="2149675" y="1264175"/>
            <a:ext cx="932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“You can’t start a fire without a spark, but you can’t burn all the time.”</a:t>
            </a:r>
            <a:r>
              <a:rPr lang="en-US" sz="1600"/>
              <a:t>— </a:t>
            </a:r>
            <a:r>
              <a:rPr lang="en-US" sz="1600" b="1"/>
              <a:t>Bruce Springsteen</a:t>
            </a:r>
            <a:endParaRPr sz="160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c30852c62b_1_12"/>
          <p:cNvSpPr txBox="1">
            <a:spLocks noGrp="1"/>
          </p:cNvSpPr>
          <p:nvPr>
            <p:ph type="body" idx="1"/>
          </p:nvPr>
        </p:nvSpPr>
        <p:spPr>
          <a:xfrm>
            <a:off x="1219200" y="1656025"/>
            <a:ext cx="106212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Overcorrecting After a Past Failure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One missed deadline, complaint, or audit finding leads to tighter oversight for everyone.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How it shows up</a:t>
            </a:r>
            <a:endParaRPr sz="2300" b="1"/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New approval layers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Checklists and templates for routine work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Increased monitoring of experienced staff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Why it becomes micromanagement</a:t>
            </a:r>
            <a:br>
              <a:rPr lang="en-US" sz="2300" b="1"/>
            </a:br>
            <a:r>
              <a:rPr lang="en-US" sz="2300"/>
              <a:t> Exceptional situations get turned into permanent rules.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1">
              <a:solidFill>
                <a:srgbClr val="3A7C22"/>
              </a:solidFill>
            </a:endParaRPr>
          </a:p>
        </p:txBody>
      </p:sp>
      <p:sp>
        <p:nvSpPr>
          <p:cNvPr id="61" name="Google Shape;61;g3c30852c62b_1_12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3c30852c62b_1_12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Micromanagement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63" name="Google Shape;63;g3c30852c62b_1_12"/>
          <p:cNvCxnSpPr/>
          <p:nvPr/>
        </p:nvCxnSpPr>
        <p:spPr>
          <a:xfrm>
            <a:off x="933800" y="1656025"/>
            <a:ext cx="61200" cy="40209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g3c30852c62b_1_12"/>
          <p:cNvSpPr txBox="1"/>
          <p:nvPr/>
        </p:nvSpPr>
        <p:spPr>
          <a:xfrm>
            <a:off x="3208775" y="1304200"/>
            <a:ext cx="932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“Storms make trees take deeper roots.”</a:t>
            </a:r>
            <a:r>
              <a:rPr lang="en-US" sz="1600"/>
              <a:t>— </a:t>
            </a:r>
            <a:r>
              <a:rPr lang="en-US" sz="1600" b="1"/>
              <a:t>Dolly Parton</a:t>
            </a:r>
            <a:endParaRPr sz="2100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30852c62b_1_21"/>
          <p:cNvSpPr txBox="1">
            <a:spLocks noGrp="1"/>
          </p:cNvSpPr>
          <p:nvPr>
            <p:ph type="body" idx="1"/>
          </p:nvPr>
        </p:nvSpPr>
        <p:spPr>
          <a:xfrm>
            <a:off x="1219200" y="1656025"/>
            <a:ext cx="106212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Leading Through Email and Tools Instead of Conversations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Digital systems create visibility—but also constant oversight.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How it shows up</a:t>
            </a:r>
            <a:endParaRPr sz="2300" b="1"/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Excessive CC’ing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Detailed tracking spreadsheets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“Just checking in” messages that interrupt workflow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Why it becomes micromanagement</a:t>
            </a:r>
            <a:br>
              <a:rPr lang="en-US" sz="2300" b="1"/>
            </a:br>
            <a:r>
              <a:rPr lang="en-US" sz="2300"/>
              <a:t> Presence is mistaken for support.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1">
              <a:solidFill>
                <a:srgbClr val="3A7C22"/>
              </a:solidFill>
            </a:endParaRPr>
          </a:p>
        </p:txBody>
      </p:sp>
      <p:sp>
        <p:nvSpPr>
          <p:cNvPr id="70" name="Google Shape;70;g3c30852c62b_1_21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3c30852c62b_1_21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Micromanagement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72" name="Google Shape;72;g3c30852c62b_1_21"/>
          <p:cNvCxnSpPr/>
          <p:nvPr/>
        </p:nvCxnSpPr>
        <p:spPr>
          <a:xfrm>
            <a:off x="933800" y="1656025"/>
            <a:ext cx="61200" cy="40209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g3c30852c62b_1_21"/>
          <p:cNvSpPr txBox="1"/>
          <p:nvPr/>
        </p:nvSpPr>
        <p:spPr>
          <a:xfrm>
            <a:off x="2149675" y="1264175"/>
            <a:ext cx="932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“I always feel like somebody’s watching me.”</a:t>
            </a:r>
            <a:r>
              <a:rPr lang="en-US" sz="1600"/>
              <a:t>— </a:t>
            </a:r>
            <a:r>
              <a:rPr lang="en-US" sz="1600" b="1"/>
              <a:t>Rockwell</a:t>
            </a:r>
            <a:endParaRPr sz="2100"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30852c62b_1_29"/>
          <p:cNvSpPr txBox="1">
            <a:spLocks noGrp="1"/>
          </p:cNvSpPr>
          <p:nvPr>
            <p:ph type="body" idx="1"/>
          </p:nvPr>
        </p:nvSpPr>
        <p:spPr>
          <a:xfrm>
            <a:off x="1219200" y="1656025"/>
            <a:ext cx="106212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Managing Upward Anxiety by Managing Downward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Pressure from above gets absorbed and passed on.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How it shows up</a:t>
            </a:r>
            <a:endParaRPr sz="2300" b="1"/>
          </a:p>
          <a:p>
            <a:pPr marL="457200" lvl="0" indent="-3746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Over-preparing staff “just in case”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Requiring pre-approval for messaging or decisions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Rehearsing meetings excessively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Why it becomes micromanagement</a:t>
            </a:r>
            <a:br>
              <a:rPr lang="en-US" sz="2300" b="1"/>
            </a:br>
            <a:r>
              <a:rPr lang="en-US" sz="2300"/>
              <a:t> Anxiety travels downward unless intentionally buffered.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1">
              <a:solidFill>
                <a:srgbClr val="3A7C22"/>
              </a:solidFill>
            </a:endParaRPr>
          </a:p>
        </p:txBody>
      </p:sp>
      <p:sp>
        <p:nvSpPr>
          <p:cNvPr id="79" name="Google Shape;79;g3c30852c62b_1_2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3c30852c62b_1_29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Micromanagement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81" name="Google Shape;81;g3c30852c62b_1_29"/>
          <p:cNvCxnSpPr/>
          <p:nvPr/>
        </p:nvCxnSpPr>
        <p:spPr>
          <a:xfrm>
            <a:off x="933800" y="1656025"/>
            <a:ext cx="61200" cy="40209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g3c30852c62b_1_29"/>
          <p:cNvSpPr txBox="1"/>
          <p:nvPr/>
        </p:nvSpPr>
        <p:spPr>
          <a:xfrm>
            <a:off x="3764550" y="1304200"/>
            <a:ext cx="4834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“Hello darkness, my old friend.”</a:t>
            </a:r>
            <a:r>
              <a:rPr lang="en-US" sz="1600"/>
              <a:t>— </a:t>
            </a:r>
            <a:r>
              <a:rPr lang="en-US" sz="1600" b="1"/>
              <a:t>Paul Simon</a:t>
            </a:r>
            <a:endParaRPr sz="1600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30852c62b_1_39"/>
          <p:cNvSpPr txBox="1">
            <a:spLocks noGrp="1"/>
          </p:cNvSpPr>
          <p:nvPr>
            <p:ph type="body" idx="1"/>
          </p:nvPr>
        </p:nvSpPr>
        <p:spPr>
          <a:xfrm>
            <a:off x="1219200" y="1656025"/>
            <a:ext cx="10621200" cy="4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A Useful Self-Check for Managers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A simple question: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/>
              <a:t>“Am I managing for learning and outcomes—or for my own reassurance?”</a:t>
            </a: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If the latter, micromanagement is likely creeping in.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00" b="1">
              <a:solidFill>
                <a:srgbClr val="3A7C22"/>
              </a:solidFill>
            </a:endParaRPr>
          </a:p>
        </p:txBody>
      </p:sp>
      <p:sp>
        <p:nvSpPr>
          <p:cNvPr id="88" name="Google Shape;88;g3c30852c62b_1_3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3c30852c62b_1_39"/>
          <p:cNvSpPr txBox="1"/>
          <p:nvPr/>
        </p:nvSpPr>
        <p:spPr>
          <a:xfrm>
            <a:off x="1219197" y="623350"/>
            <a:ext cx="10813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Micromanagement</a:t>
            </a:r>
            <a:endParaRPr sz="360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90" name="Google Shape;90;g3c30852c62b_1_39"/>
          <p:cNvCxnSpPr/>
          <p:nvPr/>
        </p:nvCxnSpPr>
        <p:spPr>
          <a:xfrm>
            <a:off x="933800" y="1656025"/>
            <a:ext cx="61200" cy="4020900"/>
          </a:xfrm>
          <a:prstGeom prst="straightConnector1">
            <a:avLst/>
          </a:prstGeom>
          <a:noFill/>
          <a:ln w="38100" cap="flat" cmpd="sng">
            <a:solidFill>
              <a:srgbClr val="F1A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g3c30852c62b_1_39"/>
          <p:cNvSpPr txBox="1"/>
          <p:nvPr/>
        </p:nvSpPr>
        <p:spPr>
          <a:xfrm>
            <a:off x="2149675" y="1264175"/>
            <a:ext cx="932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/>
              <a:t>“When you trust yourself, you can be sure.”</a:t>
            </a:r>
            <a:r>
              <a:rPr lang="en-US" sz="1600"/>
              <a:t>— </a:t>
            </a:r>
            <a:r>
              <a:rPr lang="en-US" sz="1600" b="1"/>
              <a:t>John Cougar Mellencamp</a:t>
            </a:r>
            <a:endParaRPr sz="16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l Poly Humboldt Theme">
  <a:themeElements>
    <a:clrScheme name="Cal Poly Humboldt">
      <a:dk1>
        <a:srgbClr val="004C46"/>
      </a:dk1>
      <a:lt1>
        <a:srgbClr val="EFEEDC"/>
      </a:lt1>
      <a:dk2>
        <a:srgbClr val="008569"/>
      </a:dk2>
      <a:lt2>
        <a:srgbClr val="FFC72C"/>
      </a:lt2>
      <a:accent1>
        <a:srgbClr val="004C46"/>
      </a:accent1>
      <a:accent2>
        <a:srgbClr val="F2A900"/>
      </a:accent2>
      <a:accent3>
        <a:srgbClr val="00A883"/>
      </a:accent3>
      <a:accent4>
        <a:srgbClr val="98B8AD"/>
      </a:accent4>
      <a:accent5>
        <a:srgbClr val="007198"/>
      </a:accent5>
      <a:accent6>
        <a:srgbClr val="CDDAD5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2451</Words>
  <Application>Microsoft Office PowerPoint</Application>
  <PresentationFormat>Widescreen</PresentationFormat>
  <Paragraphs>282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Lexend SemiBold</vt:lpstr>
      <vt:lpstr>Arial Black</vt:lpstr>
      <vt:lpstr>Calibri</vt:lpstr>
      <vt:lpstr>Arial</vt:lpstr>
      <vt:lpstr>Cal Poly Humboldt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C Caisse</dc:creator>
  <cp:lastModifiedBy>Michelle C Caisse</cp:lastModifiedBy>
  <cp:revision>1</cp:revision>
  <dcterms:modified xsi:type="dcterms:W3CDTF">2026-02-14T00:14:46Z</dcterms:modified>
</cp:coreProperties>
</file>