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Lexend" panose="020B0604020202020204" charset="0"/>
      <p:regular r:id="rId16"/>
      <p:bold r:id="rId17"/>
    </p:embeddedFont>
    <p:embeddedFont>
      <p:font typeface="Lexend ExtraBold" panose="020B0604020202020204" charset="0"/>
      <p:bold r:id="rId18"/>
    </p:embeddedFont>
    <p:embeddedFont>
      <p:font typeface="Lexend SemiBold" panose="020B0604020202020204" charset="0"/>
      <p:regular r:id="rId19"/>
      <p:bold r:id="rId20"/>
    </p:embeddedFont>
    <p:embeddedFont>
      <p:font typeface="Montserrat Black" panose="00000A00000000000000" pitchFamily="2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4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f272df3a7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cf272df3a7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f3ea5ff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cf3ea5ff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e41357bd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ce41357bd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e41357b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ce41357b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cf3ea5ff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g3cf3ea5ff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cf272df3a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3cf272df3a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f3ea5fff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cf3ea5fff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3ea5ff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f3ea5ff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e41357bd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ce41357bd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e41357bd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ce41357bd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Cal Poly Humboldt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H.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Entry Sign">
  <p:cSld name="TWO_OBJECT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 l="16774" r="16767"/>
          <a:stretch/>
        </p:blipFill>
        <p:spPr>
          <a:xfrm>
            <a:off x="6299200" y="0"/>
            <a:ext cx="5889600" cy="59082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7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8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/>
        </p:nvSpPr>
        <p:spPr>
          <a:xfrm>
            <a:off x="7660640" y="6275832"/>
            <a:ext cx="4244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March 13th, 2026 </a:t>
            </a:r>
            <a:endParaRPr/>
          </a:p>
        </p:txBody>
      </p:sp>
      <p:sp>
        <p:nvSpPr>
          <p:cNvPr id="30" name="Google Shape;30;p9"/>
          <p:cNvSpPr txBox="1"/>
          <p:nvPr/>
        </p:nvSpPr>
        <p:spPr>
          <a:xfrm>
            <a:off x="467475" y="1787675"/>
            <a:ext cx="53529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3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De-Escalation Techniques</a:t>
            </a:r>
            <a:endParaRPr sz="43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43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Dr. Elizabeth McCallion, Director of Counseling &amp; Psychological Services (CAPS)</a:t>
            </a:r>
            <a:endParaRPr sz="2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1" name="Google Shape;31;p9" title="de-escalation-800px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025" y="1498388"/>
            <a:ext cx="5588000" cy="311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215325" y="2065200"/>
            <a:ext cx="9379200" cy="3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Lower your voice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Slow your pace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Shorten your sentences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Stand at equal height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Avoid crossing arms or pointing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Practical Tips for Connecting</a:t>
            </a:r>
            <a:endParaRPr sz="41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1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1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215325" y="2230600"/>
            <a:ext cx="9379200" cy="3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defend before listening.</a:t>
            </a:r>
            <a:b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cite policy before acknowledging emotion.</a:t>
            </a:r>
            <a:b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speak in legal language instead of human language.</a:t>
            </a:r>
            <a:b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threaten consequences too early.</a:t>
            </a:r>
            <a:b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exend"/>
              <a:buChar char="●"/>
            </a:pPr>
            <a:r>
              <a:rPr lang="en-US" sz="2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confuse empathy with endorsement</a:t>
            </a:r>
            <a:endParaRPr sz="2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Administrator Roadblocks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1215325" y="1868325"/>
            <a:ext cx="9379200" cy="4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Universities are places where strong ideas and strong emotions exist.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De-escalation can help keep disagreement constructive rather than destructive.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Remember LEAD: Listen, empathize, ask, then direct.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Take care of yourself &amp; each other!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Take-Aways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175" y="610300"/>
            <a:ext cx="6414850" cy="43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3068475" y="5045175"/>
            <a:ext cx="56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Contact: eam162@humboldt.edu, X5736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4595050" y="5099025"/>
            <a:ext cx="56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1219200" y="1829175"/>
            <a:ext cx="83265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About me &amp; how I can help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Acknowledgment of our recent protest and heightened emotions on campus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De-escalation skills can also be helpful in tense meetings or customer service settings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When people care deeply about issues, emotions can run high.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Administrators can play an important role in lowering tensions and keeping conversations constructive.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/>
        </p:nvSpPr>
        <p:spPr>
          <a:xfrm>
            <a:off x="1219197" y="623350"/>
            <a:ext cx="647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Context</a:t>
            </a:r>
            <a:endParaRPr sz="43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417325" y="1829175"/>
            <a:ext cx="83265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xend"/>
              <a:buChar char="●"/>
            </a:pPr>
            <a:r>
              <a:rPr lang="en-US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Acknowledges the role that trauma can play in a person's life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Trauma and early life adversity can affect: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xend"/>
              <a:buChar char="●"/>
            </a:pPr>
            <a:r>
              <a:rPr lang="en-US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Emotion management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xend"/>
              <a:buChar char="●"/>
            </a:pPr>
            <a:r>
              <a:rPr lang="en-US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their nervous system responds to stress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xend"/>
              <a:buChar char="●"/>
            </a:pPr>
            <a:r>
              <a:rPr lang="en-US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People who have trauma backgrounds are more sensitized to escalation </a:t>
            </a: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You never know what someone’s story is.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/>
          <p:nvPr/>
        </p:nvSpPr>
        <p:spPr>
          <a:xfrm>
            <a:off x="1219201" y="623350"/>
            <a:ext cx="9159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 Trauma Informed Approach</a:t>
            </a:r>
            <a:endParaRPr sz="43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93792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People escalate when they feel unheard, disrespected, or powerless.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 emotional moments, tone and body language matter.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Goal: Lower the emotional temperature before solving the problem.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51" name="Google Shape;51;p12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Happens During Escalation 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215325" y="2169100"/>
            <a:ext cx="93792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Protestors are not a homogenous group of people.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Authorities can engage in de-escalation while still enforcing laws/rules/regulations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Protestors themselves can play a role in de-escalating one another.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we know about protests &amp; acts of political violence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exend"/>
                <a:ea typeface="Lexend"/>
                <a:cs typeface="Lexend"/>
                <a:sym typeface="Lexend"/>
              </a:rPr>
              <a:t>Physical signs (e.g., red face, clenched fists/jaw, rapid breathing, trembling, dilated pupils)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60960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Lexend"/>
                <a:ea typeface="Lexend"/>
                <a:cs typeface="Lexend"/>
                <a:sym typeface="Lexend"/>
              </a:rPr>
              <a:t>Heightened anxiety/hypervigilance (e.g., pacing, restless behaviour, repetitive movements, excessive sweating)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Warning Signs of Escalation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exend"/>
                <a:ea typeface="Lexend"/>
                <a:cs typeface="Lexend"/>
                <a:sym typeface="Lexend"/>
              </a:rPr>
              <a:t>Physical intimidation (e.g., slamming doors, pounding tables, making threatening movements)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exend"/>
                <a:ea typeface="Lexend"/>
                <a:cs typeface="Lexend"/>
                <a:sym typeface="Lexend"/>
              </a:rPr>
              <a:t>Verbal intimidation (e.g., swearing, sneering, taunting, raising voice)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exend"/>
                <a:ea typeface="Lexend"/>
                <a:cs typeface="Lexend"/>
                <a:sym typeface="Lexend"/>
              </a:rPr>
              <a:t>Threatening (i.e., verbal threats of physical assault)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process of managing emotions through connection with another person. When we offer safety, stability, and calm, we can reduce the other person's survival response. 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Co-regulation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1867" y="2232900"/>
            <a:ext cx="3825058" cy="444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93792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– Listen: Allow people to express concerns fully before responding.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– Empathize: Acknowledge emotion without agreeing with every demand.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– Ask: Use clarifying questions to move from anger to explanation.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– Direct: Provide structure and explain next steps or process.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L.E.A.D. Framework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117850" y="1882175"/>
            <a:ext cx="9379200" cy="4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“I hear that this issue matters deeply to you.”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“Let’s slow down for a moment so I can understand what you’re asking for.”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“Help me understand what concerns you most right now.”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“I want to have this conversation, and it will be more productive if we speak one at a time.”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“Here’s what I can do right now, and here’s the next step.”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215325" y="623350"/>
            <a:ext cx="989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Helpful Phrases</a:t>
            </a:r>
            <a:endParaRPr sz="41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 Poly Humboldt Theme">
  <a:themeElements>
    <a:clrScheme name="Cal Poly Humboldt">
      <a:dk1>
        <a:srgbClr val="004C46"/>
      </a:dk1>
      <a:lt1>
        <a:srgbClr val="EFEEDC"/>
      </a:lt1>
      <a:dk2>
        <a:srgbClr val="008569"/>
      </a:dk2>
      <a:lt2>
        <a:srgbClr val="FFC72C"/>
      </a:lt2>
      <a:accent1>
        <a:srgbClr val="004C46"/>
      </a:accent1>
      <a:accent2>
        <a:srgbClr val="F2A900"/>
      </a:accent2>
      <a:accent3>
        <a:srgbClr val="00A883"/>
      </a:accent3>
      <a:accent4>
        <a:srgbClr val="98B8AD"/>
      </a:accent4>
      <a:accent5>
        <a:srgbClr val="007198"/>
      </a:accent5>
      <a:accent6>
        <a:srgbClr val="CDDAD5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581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Black</vt:lpstr>
      <vt:lpstr>Lexend SemiBold</vt:lpstr>
      <vt:lpstr>Calibri</vt:lpstr>
      <vt:lpstr>Lexend ExtraBold</vt:lpstr>
      <vt:lpstr>Arial</vt:lpstr>
      <vt:lpstr>Lexend</vt:lpstr>
      <vt:lpstr>Cal Poly Humboldt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 Caisse</dc:creator>
  <cp:lastModifiedBy>Michelle C Caisse</cp:lastModifiedBy>
  <cp:revision>2</cp:revision>
  <dcterms:modified xsi:type="dcterms:W3CDTF">2026-03-17T17:25:12Z</dcterms:modified>
</cp:coreProperties>
</file>