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3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embeddedFontLst>
    <p:embeddedFont>
      <p:font typeface="Lexend" panose="020B0604020202020204" charset="0"/>
      <p:regular r:id="rId18"/>
      <p:bold r:id="rId19"/>
    </p:embeddedFont>
    <p:embeddedFont>
      <p:font typeface="Lexend ExtraBold" panose="020B0604020202020204" charset="0"/>
      <p:bold r:id="rId20"/>
    </p:embeddedFont>
    <p:embeddedFont>
      <p:font typeface="Lexend SemiBold" panose="020B0604020202020204" charset="0"/>
      <p:regular r:id="rId21"/>
      <p:bold r:id="rId22"/>
    </p:embeddedFont>
    <p:embeddedFont>
      <p:font typeface="Lobster" panose="020F0502020204030204" pitchFamily="2" charset="0"/>
      <p:regular r:id="rId23"/>
    </p:embeddedFont>
    <p:embeddedFont>
      <p:font typeface="Montserrat" panose="00000500000000000000" pitchFamily="2" charset="0"/>
      <p:regular r:id="rId24"/>
      <p:bold r:id="rId25"/>
      <p:italic r:id="rId26"/>
      <p:boldItalic r:id="rId27"/>
    </p:embeddedFont>
    <p:embeddedFont>
      <p:font typeface="Montserrat Black" panose="00000A00000000000000" pitchFamily="2" charset="0"/>
      <p:bold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" name="Google Shape;1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ba44af5dfa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" name="Google Shape;78;g3ba44af5dfa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Heather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Development of plan and members of the support team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cd9f51569b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" name="Google Shape;85;g3cd9f51569b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Heather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cd9f51569b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g3cd9f51569b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Heather?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Examples - building closed, class relocation.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cd9f51569b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g3cd9f51569b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Ravin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c5a2fd134b_3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g3c5a2fd134b_3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Ravin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c5a2fd134b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c5a2fd134b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g3ba44af5dfa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" name="Google Shape;21;g3ba44af5dfa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Appreciation - Thank you for everything the last few weeks, already busy schedules and willingness to pitch in. 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3cd9f51569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" name="Google Shape;29;g3cd9f51569b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Chrissy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g3ce33ee6f6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g3ce33ee6f6e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Chrissy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3cd9f51569b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" name="Google Shape;43;g3cd9f51569b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Chrissy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3ce33ee6f6e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" name="Google Shape;50;g3ce33ee6f6e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Chrissy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ce33ee6f6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g3ce33ee6f6e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Chrissy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b9561f54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" name="Google Shape;64;g3b9561f54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Heather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ba44af5dfa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" name="Google Shape;71;g3ba44af5dfa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Heather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Staff - Representatives from staff council and CSUEU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Faculty - Across colleges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Administration - Across divisions and various levels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ght Background - Cal Poly Humboldt Logo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ght Background - Diamond H." type="obj">
  <p:cSld name="OBJEC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 Background - H.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 Background - Custom Image" type="twoObj">
  <p:cSld name="TWO_OBJEC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 Background - Entry Sign">
  <p:cSld name="TWO_OBJECTS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6"/>
          <p:cNvPicPr preferRelativeResize="0"/>
          <p:nvPr/>
        </p:nvPicPr>
        <p:blipFill rotWithShape="1">
          <a:blip r:embed="rId3">
            <a:alphaModFix/>
          </a:blip>
          <a:srcRect l="16774" r="16767"/>
          <a:stretch/>
        </p:blipFill>
        <p:spPr>
          <a:xfrm>
            <a:off x="6299200" y="0"/>
            <a:ext cx="5889600" cy="5908200"/>
          </a:xfrm>
          <a:prstGeom prst="diamond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news@humboldt.edu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humboldt.edu/free-speech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7"/>
          <p:cNvPicPr preferRelativeResize="0"/>
          <p:nvPr/>
        </p:nvPicPr>
        <p:blipFill rotWithShape="1">
          <a:blip r:embed="rId4">
            <a:alphaModFix/>
          </a:blip>
          <a:srcRect l="16771" r="16771"/>
          <a:stretch/>
        </p:blipFill>
        <p:spPr>
          <a:xfrm>
            <a:off x="6299200" y="0"/>
            <a:ext cx="5889539" cy="5908072"/>
          </a:xfrm>
          <a:prstGeom prst="diamond">
            <a:avLst/>
          </a:prstGeom>
          <a:noFill/>
          <a:ln>
            <a:noFill/>
          </a:ln>
        </p:spPr>
      </p:pic>
      <p:sp>
        <p:nvSpPr>
          <p:cNvPr id="17" name="Google Shape;17;p7"/>
          <p:cNvSpPr txBox="1"/>
          <p:nvPr/>
        </p:nvSpPr>
        <p:spPr>
          <a:xfrm>
            <a:off x="7660640" y="6275832"/>
            <a:ext cx="424484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MPP Presentation</a:t>
            </a:r>
            <a:r>
              <a:rPr lang="en-US" sz="1200" b="1" i="0" u="none" strike="noStrike" cap="non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  |  </a:t>
            </a:r>
            <a:r>
              <a:rPr lang="en-US" sz="1200" b="1">
                <a:solidFill>
                  <a:schemeClr val="lt1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March 2026</a:t>
            </a:r>
            <a:endParaRPr/>
          </a:p>
        </p:txBody>
      </p:sp>
      <p:sp>
        <p:nvSpPr>
          <p:cNvPr id="18" name="Google Shape;18;p7"/>
          <p:cNvSpPr txBox="1"/>
          <p:nvPr/>
        </p:nvSpPr>
        <p:spPr>
          <a:xfrm>
            <a:off x="457025" y="534825"/>
            <a:ext cx="7768200" cy="2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42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Free Speech Overview</a:t>
            </a:r>
            <a:endParaRPr sz="42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endParaRPr sz="42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endParaRPr sz="42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endParaRPr sz="30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25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MPP Meeting</a:t>
            </a:r>
            <a:endParaRPr sz="250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25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March 13, 2026</a:t>
            </a:r>
            <a:endParaRPr sz="250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endParaRPr sz="250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2500">
                <a:solidFill>
                  <a:schemeClr val="lt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Dr. Chrissy Holliday</a:t>
            </a:r>
            <a:r>
              <a:rPr lang="en-US" sz="25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, VP EMSS</a:t>
            </a:r>
            <a:endParaRPr sz="250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2500">
                <a:solidFill>
                  <a:schemeClr val="lt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Heather Honig</a:t>
            </a:r>
            <a:r>
              <a:rPr lang="en-US" sz="25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, Constructive Engagement Manager</a:t>
            </a:r>
            <a:endParaRPr sz="250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2500">
                <a:solidFill>
                  <a:schemeClr val="lt2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Ravin Craig,</a:t>
            </a:r>
            <a:r>
              <a:rPr lang="en-US" sz="25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 Interim Dean of Students</a:t>
            </a:r>
            <a:endParaRPr sz="250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body" idx="1"/>
          </p:nvPr>
        </p:nvSpPr>
        <p:spPr>
          <a:xfrm>
            <a:off x="810950" y="1787325"/>
            <a:ext cx="11075700" cy="42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marR="203200" lvl="0" indent="-31496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"/>
              <a:buChar char="●"/>
            </a:pPr>
            <a:r>
              <a:rPr lang="en-US" sz="2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Planned events vs. Unplanned/Spontaneous events</a:t>
            </a:r>
            <a:endParaRPr sz="2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365760" marR="203200" lvl="0" indent="-31496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"/>
              <a:buChar char="●"/>
            </a:pPr>
            <a:r>
              <a:rPr lang="en-US" sz="2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Support team </a:t>
            </a:r>
            <a:endParaRPr sz="2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914400" marR="203200" lvl="1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"/>
              <a:buChar char="○"/>
            </a:pPr>
            <a:r>
              <a:rPr lang="en-US" sz="2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DUO and CEM</a:t>
            </a:r>
            <a:endParaRPr sz="2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914400" marR="203200" lvl="1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"/>
              <a:buChar char="○"/>
            </a:pPr>
            <a:r>
              <a:rPr lang="en-US" sz="2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Risk</a:t>
            </a:r>
            <a:endParaRPr sz="2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914400" marR="203200" lvl="1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"/>
              <a:buChar char="○"/>
            </a:pPr>
            <a:r>
              <a:rPr lang="en-US" sz="2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Facilities</a:t>
            </a:r>
            <a:endParaRPr sz="2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914400" marR="203200" lvl="1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"/>
              <a:buChar char="○"/>
            </a:pPr>
            <a:r>
              <a:rPr lang="en-US" sz="2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MarCom</a:t>
            </a:r>
            <a:endParaRPr sz="2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914400" marR="203200" lvl="1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"/>
              <a:buChar char="○"/>
            </a:pPr>
            <a:r>
              <a:rPr lang="en-US" sz="2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CES</a:t>
            </a:r>
            <a:endParaRPr sz="2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914400" marR="203200" lvl="1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"/>
              <a:buChar char="○"/>
            </a:pPr>
            <a:r>
              <a:rPr lang="en-US" sz="2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Health and Wellbeing</a:t>
            </a:r>
            <a:endParaRPr sz="2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marR="203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1" name="Google Shape;81;p16"/>
          <p:cNvSpPr/>
          <p:nvPr/>
        </p:nvSpPr>
        <p:spPr>
          <a:xfrm>
            <a:off x="810941" y="850603"/>
            <a:ext cx="306900" cy="453600"/>
          </a:xfrm>
          <a:prstGeom prst="chevron">
            <a:avLst>
              <a:gd name="adj" fmla="val 5041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F2A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6"/>
          <p:cNvSpPr txBox="1"/>
          <p:nvPr/>
        </p:nvSpPr>
        <p:spPr>
          <a:xfrm>
            <a:off x="1186450" y="649550"/>
            <a:ext cx="10257600" cy="8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30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en-US" sz="34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Response to Free Speech Activity</a:t>
            </a:r>
            <a:endParaRPr sz="3400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body" idx="1"/>
          </p:nvPr>
        </p:nvSpPr>
        <p:spPr>
          <a:xfrm>
            <a:off x="810950" y="1582950"/>
            <a:ext cx="11075700" cy="42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marR="203200" lvl="0" indent="-29591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Char char="●"/>
            </a:pPr>
            <a:r>
              <a:rPr lang="en-US" sz="25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CEM connects with organizers and provides a space to discuss any concerns and address any questions prior to the event.</a:t>
            </a:r>
            <a:endParaRPr sz="25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914400" marR="203200" lvl="1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Char char="○"/>
            </a:pPr>
            <a:r>
              <a:rPr lang="en-US" sz="25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If it is unplanned (i.e. social media, flyers, etc.), the CEM attempts to reach out to the organizers.</a:t>
            </a:r>
            <a:endParaRPr sz="25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365760" marR="203200" lvl="0" indent="-29591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Char char="●"/>
            </a:pPr>
            <a:r>
              <a:rPr lang="en-US" sz="25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A safety response plan is developed and CEM checks with the support team for availability.</a:t>
            </a:r>
            <a:endParaRPr sz="25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365760" marR="203200" lvl="0" indent="-29591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Char char="●"/>
            </a:pPr>
            <a:r>
              <a:rPr lang="en-US" sz="25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During the event, the support team monitors for safety and engages with individuals as appropriate to provide guidance on TPM or provide safety reminders.</a:t>
            </a:r>
            <a:endParaRPr sz="25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365760" marR="203200" lvl="0" indent="-29591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Char char="●"/>
            </a:pPr>
            <a:r>
              <a:rPr lang="en-US" sz="25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After the event, we review the activity with FSSRT and use the feedback to improve future events.</a:t>
            </a:r>
            <a:endParaRPr sz="25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marR="203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8" name="Google Shape;88;p17"/>
          <p:cNvSpPr/>
          <p:nvPr/>
        </p:nvSpPr>
        <p:spPr>
          <a:xfrm>
            <a:off x="810941" y="850603"/>
            <a:ext cx="306900" cy="453600"/>
          </a:xfrm>
          <a:prstGeom prst="chevron">
            <a:avLst>
              <a:gd name="adj" fmla="val 5041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F2A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7"/>
          <p:cNvSpPr txBox="1"/>
          <p:nvPr/>
        </p:nvSpPr>
        <p:spPr>
          <a:xfrm>
            <a:off x="1186450" y="649550"/>
            <a:ext cx="10257600" cy="8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30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en-US" sz="34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Event Planning</a:t>
            </a:r>
            <a:endParaRPr sz="3400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>
            <a:spLocks noGrp="1"/>
          </p:cNvSpPr>
          <p:nvPr>
            <p:ph type="body" idx="1"/>
          </p:nvPr>
        </p:nvSpPr>
        <p:spPr>
          <a:xfrm>
            <a:off x="810950" y="1582950"/>
            <a:ext cx="11075700" cy="42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marR="203200" lvl="0" indent="-29591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Char char="●"/>
            </a:pPr>
            <a:r>
              <a:rPr lang="en-US" sz="25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The ask may be to support with monitoring an area in order to assist with student and staff safety.  Duties can vary depending on the event.  </a:t>
            </a:r>
            <a:r>
              <a:rPr lang="en-US" sz="2500" u="sng">
                <a:solidFill>
                  <a:schemeClr val="dk1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Your personal safety is a priority!</a:t>
            </a:r>
            <a:endParaRPr sz="2500" u="sng">
              <a:solidFill>
                <a:schemeClr val="dk1"/>
              </a:solidFill>
              <a:latin typeface="Lexend ExtraBold"/>
              <a:ea typeface="Lexend ExtraBold"/>
              <a:cs typeface="Lexend ExtraBold"/>
              <a:sym typeface="Lexend ExtraBold"/>
            </a:endParaRPr>
          </a:p>
          <a:p>
            <a:pPr marL="914400" marR="203200" lvl="1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Char char="○"/>
            </a:pPr>
            <a:r>
              <a:rPr lang="en-US" sz="25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You are not alone in these situations.  There is a team of people to help!  </a:t>
            </a:r>
            <a:endParaRPr sz="25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365760" marR="203200" lvl="0" indent="-29591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Char char="●"/>
            </a:pPr>
            <a:r>
              <a:rPr lang="en-US" sz="25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Typically, the support team interacts with the individuals directly involved with the free speech activity.  We may need peripheral assistance.</a:t>
            </a:r>
            <a:endParaRPr sz="25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365760" marR="203200" lvl="0" indent="-29591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Char char="●"/>
            </a:pPr>
            <a:r>
              <a:rPr lang="en-US" sz="25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If you encounter media, direct them to MarCom (</a:t>
            </a:r>
            <a:r>
              <a:rPr lang="en-US" sz="2500" u="sng">
                <a:solidFill>
                  <a:schemeClr val="hlink"/>
                </a:solidFill>
                <a:latin typeface="Lexend"/>
                <a:ea typeface="Lexend"/>
                <a:cs typeface="Lexend"/>
                <a:sym typeface="Lexend"/>
                <a:hlinkClick r:id="rId4"/>
              </a:rPr>
              <a:t>news@humboldt.edu</a:t>
            </a:r>
            <a:r>
              <a:rPr lang="en-US" sz="25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). Please do not give them a statement.</a:t>
            </a:r>
            <a:endParaRPr sz="25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marR="203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95" name="Google Shape;95;p18"/>
          <p:cNvSpPr/>
          <p:nvPr/>
        </p:nvSpPr>
        <p:spPr>
          <a:xfrm>
            <a:off x="810941" y="850603"/>
            <a:ext cx="306900" cy="453600"/>
          </a:xfrm>
          <a:prstGeom prst="chevron">
            <a:avLst>
              <a:gd name="adj" fmla="val 5041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F2A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8"/>
          <p:cNvSpPr txBox="1"/>
          <p:nvPr/>
        </p:nvSpPr>
        <p:spPr>
          <a:xfrm>
            <a:off x="1186450" y="649550"/>
            <a:ext cx="10257600" cy="8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30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en-US" sz="34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If we need assistance . . .</a:t>
            </a:r>
            <a:endParaRPr sz="3400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>
            <a:spLocks noGrp="1"/>
          </p:cNvSpPr>
          <p:nvPr>
            <p:ph type="body" idx="1"/>
          </p:nvPr>
        </p:nvSpPr>
        <p:spPr>
          <a:xfrm>
            <a:off x="810950" y="1582950"/>
            <a:ext cx="11075700" cy="42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203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457200" marR="203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Char char="●"/>
            </a:pPr>
            <a:r>
              <a:rPr lang="en-US" sz="25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Time, Place, Manner Education</a:t>
            </a:r>
            <a:endParaRPr sz="25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914400" marR="203200" lvl="1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Char char="○"/>
            </a:pPr>
            <a:r>
              <a:rPr lang="en-US" sz="25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Orientation - respectful dialogue presentation, TPM specific content in online orientation and in person DOS content</a:t>
            </a:r>
            <a:endParaRPr sz="25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914400" marR="203200" lvl="1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Char char="○"/>
            </a:pPr>
            <a:r>
              <a:rPr lang="en-US" sz="25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Registered Student Organization Training - TPM specific in both student leader training and advisor training</a:t>
            </a:r>
            <a:endParaRPr sz="25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914400" marR="203200" lvl="1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Char char="○"/>
            </a:pPr>
            <a:r>
              <a:rPr lang="en-US" sz="25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Campus Events - a number of campus presentations about the content</a:t>
            </a:r>
            <a:endParaRPr sz="25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914400" marR="203200" lvl="1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Char char="○"/>
            </a:pPr>
            <a:r>
              <a:rPr lang="en-US" sz="25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CSU Learn for Students in the Fall</a:t>
            </a:r>
            <a:endParaRPr sz="25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02" name="Google Shape;102;p19"/>
          <p:cNvSpPr/>
          <p:nvPr/>
        </p:nvSpPr>
        <p:spPr>
          <a:xfrm>
            <a:off x="810941" y="850603"/>
            <a:ext cx="306900" cy="453600"/>
          </a:xfrm>
          <a:prstGeom prst="chevron">
            <a:avLst>
              <a:gd name="adj" fmla="val 5041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F2A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9"/>
          <p:cNvSpPr txBox="1"/>
          <p:nvPr/>
        </p:nvSpPr>
        <p:spPr>
          <a:xfrm>
            <a:off x="1186450" y="649550"/>
            <a:ext cx="10257600" cy="8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30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en-US" sz="34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Student Development and Free Speech</a:t>
            </a:r>
            <a:endParaRPr sz="3400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>
            <a:spLocks noGrp="1"/>
          </p:cNvSpPr>
          <p:nvPr>
            <p:ph type="body" idx="1"/>
          </p:nvPr>
        </p:nvSpPr>
        <p:spPr>
          <a:xfrm>
            <a:off x="810950" y="1582950"/>
            <a:ext cx="11075700" cy="42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203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457200" marR="203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Char char="●"/>
            </a:pPr>
            <a:r>
              <a:rPr lang="en-US" sz="25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Conduct and TPM:</a:t>
            </a:r>
            <a:endParaRPr sz="25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914400" marR="203200" lvl="1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Char char="○"/>
            </a:pPr>
            <a:r>
              <a:rPr lang="en-US" sz="25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Deeper Dive on Conduct/CARE in the future</a:t>
            </a:r>
            <a:endParaRPr sz="25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914400" marR="203200" lvl="1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Char char="○"/>
            </a:pPr>
            <a:r>
              <a:rPr lang="en-US" sz="25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Lack of knowledge doesn't equate to a lack of responsibility</a:t>
            </a:r>
            <a:endParaRPr sz="25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914400" marR="203200" lvl="1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Char char="○"/>
            </a:pPr>
            <a:r>
              <a:rPr lang="en-US" sz="25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Most conduct, including TPM specific is educational at the core</a:t>
            </a:r>
            <a:endParaRPr sz="25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914400" marR="203200" lvl="1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exend"/>
              <a:buChar char="○"/>
            </a:pPr>
            <a:r>
              <a:rPr lang="en-US" sz="25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Developing more robust ways to engage education around free speech issues</a:t>
            </a:r>
            <a:endParaRPr sz="25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914400" marR="203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09" name="Google Shape;109;p20"/>
          <p:cNvSpPr/>
          <p:nvPr/>
        </p:nvSpPr>
        <p:spPr>
          <a:xfrm>
            <a:off x="810941" y="850603"/>
            <a:ext cx="306900" cy="453600"/>
          </a:xfrm>
          <a:prstGeom prst="chevron">
            <a:avLst>
              <a:gd name="adj" fmla="val 5041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F2A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20"/>
          <p:cNvSpPr txBox="1"/>
          <p:nvPr/>
        </p:nvSpPr>
        <p:spPr>
          <a:xfrm>
            <a:off x="1186450" y="649550"/>
            <a:ext cx="10257600" cy="8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30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en-US" sz="34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Student Development and Free Speech</a:t>
            </a:r>
            <a:endParaRPr sz="3400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/>
          <p:nvPr/>
        </p:nvSpPr>
        <p:spPr>
          <a:xfrm>
            <a:off x="2348925" y="1321275"/>
            <a:ext cx="7382400" cy="43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300">
              <a:solidFill>
                <a:srgbClr val="274E13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300">
              <a:solidFill>
                <a:srgbClr val="274E13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300">
              <a:solidFill>
                <a:srgbClr val="274E13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274E13"/>
                </a:solidFill>
                <a:latin typeface="Lobster"/>
                <a:ea typeface="Lobster"/>
                <a:cs typeface="Lobster"/>
                <a:sym typeface="Lobster"/>
              </a:rPr>
              <a:t>Any questions?</a:t>
            </a:r>
            <a:endParaRPr sz="5000">
              <a:solidFill>
                <a:srgbClr val="274E13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16" name="Google Shape;116;p21" descr="a cube with two question marks on it (Provided by Tenor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83747">
            <a:off x="1096250" y="529900"/>
            <a:ext cx="2134900" cy="19882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body" idx="1"/>
          </p:nvPr>
        </p:nvSpPr>
        <p:spPr>
          <a:xfrm>
            <a:off x="810950" y="1787325"/>
            <a:ext cx="11075700" cy="42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203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marR="203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4" name="Google Shape;24;p8"/>
          <p:cNvSpPr/>
          <p:nvPr/>
        </p:nvSpPr>
        <p:spPr>
          <a:xfrm>
            <a:off x="810941" y="850603"/>
            <a:ext cx="306900" cy="453600"/>
          </a:xfrm>
          <a:prstGeom prst="chevron">
            <a:avLst>
              <a:gd name="adj" fmla="val 5041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F2A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8"/>
          <p:cNvSpPr txBox="1"/>
          <p:nvPr/>
        </p:nvSpPr>
        <p:spPr>
          <a:xfrm>
            <a:off x="1186450" y="575525"/>
            <a:ext cx="10257600" cy="8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30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en-US" sz="38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First of all . . .</a:t>
            </a:r>
            <a:endParaRPr sz="3800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26" name="Google Shape;26;p8" descr="a man with long hair and a beard is smiling and saying thank you . (Provided by Tenor)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0150" y="1812525"/>
            <a:ext cx="4224000" cy="422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9"/>
          <p:cNvSpPr txBox="1">
            <a:spLocks noGrp="1"/>
          </p:cNvSpPr>
          <p:nvPr>
            <p:ph type="body" idx="1"/>
          </p:nvPr>
        </p:nvSpPr>
        <p:spPr>
          <a:xfrm>
            <a:off x="314575" y="1424250"/>
            <a:ext cx="11572200" cy="43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203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What is Freedom of Speech?</a:t>
            </a:r>
            <a:endParaRPr sz="24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457200" marR="203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457200" marR="203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The U.S. constitution states: </a:t>
            </a:r>
            <a:r>
              <a:rPr lang="en-US"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Congress shall make no law respecting an establishment of religion, or prohibiting the free exercise thereof; or abridging the freedom of speech, or of the press; or the right of the people peaceably to assemble, and to petition the Government for a redress of grievances.</a:t>
            </a:r>
            <a:endParaRPr sz="24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457200" marR="203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457200" marR="203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Free Speech is defined by the California Constitution as:</a:t>
            </a:r>
            <a:r>
              <a:rPr lang="en-US"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Every person may freely speak, write and publish his or her sentiments on all subjects, being responsible for the abuse of this right. A law may </a:t>
            </a:r>
            <a:endParaRPr sz="24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457200" marR="203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not restrain or abridge liberty of speech or press.</a:t>
            </a:r>
            <a:endParaRPr sz="24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2" name="Google Shape;32;p9"/>
          <p:cNvSpPr/>
          <p:nvPr/>
        </p:nvSpPr>
        <p:spPr>
          <a:xfrm>
            <a:off x="511841" y="576283"/>
            <a:ext cx="306900" cy="453600"/>
          </a:xfrm>
          <a:prstGeom prst="chevron">
            <a:avLst>
              <a:gd name="adj" fmla="val 5041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F2A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9"/>
          <p:cNvSpPr txBox="1"/>
          <p:nvPr/>
        </p:nvSpPr>
        <p:spPr>
          <a:xfrm>
            <a:off x="882950" y="386575"/>
            <a:ext cx="11010000" cy="9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30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en-US" sz="38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Free Speech - </a:t>
            </a:r>
            <a:r>
              <a:rPr lang="en-US" sz="3800" u="sng">
                <a:solidFill>
                  <a:srgbClr val="274E13"/>
                </a:solidFill>
                <a:latin typeface="Montserrat Black"/>
                <a:ea typeface="Montserrat Black"/>
                <a:cs typeface="Montserrat Black"/>
                <a:sym typeface="Montserrat Black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humboldt.edu/free-speech</a:t>
            </a:r>
            <a:endParaRPr sz="3800" i="0" u="none" strike="noStrike" cap="none">
              <a:solidFill>
                <a:srgbClr val="274E13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body" idx="1"/>
          </p:nvPr>
        </p:nvSpPr>
        <p:spPr>
          <a:xfrm>
            <a:off x="560075" y="2152625"/>
            <a:ext cx="11368500" cy="38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4C46"/>
                </a:solidFill>
                <a:latin typeface="Lexend"/>
                <a:ea typeface="Lexend"/>
                <a:cs typeface="Lexend"/>
                <a:sym typeface="Lexend"/>
              </a:rPr>
              <a:t>While the first amendment does protect the right to free expression, please keep in mind that </a:t>
            </a:r>
            <a:r>
              <a:rPr lang="en-US" sz="2400" b="1">
                <a:solidFill>
                  <a:srgbClr val="004C46"/>
                </a:solidFill>
                <a:latin typeface="Lexend"/>
                <a:ea typeface="Lexend"/>
                <a:cs typeface="Lexend"/>
                <a:sym typeface="Lexend"/>
              </a:rPr>
              <a:t>the Constitution does not guarantee any right to engage in civil disobedience</a:t>
            </a:r>
            <a:r>
              <a:rPr lang="en-US" sz="2400">
                <a:solidFill>
                  <a:srgbClr val="004C46"/>
                </a:solidFill>
                <a:latin typeface="Lexend"/>
                <a:ea typeface="Lexend"/>
                <a:cs typeface="Lexend"/>
                <a:sym typeface="Lexend"/>
              </a:rPr>
              <a:t> — which, by its very definition, involves the violation of laws or regulations —</a:t>
            </a:r>
            <a:r>
              <a:rPr lang="en-US" sz="2400" b="1">
                <a:solidFill>
                  <a:srgbClr val="004C46"/>
                </a:solidFill>
                <a:latin typeface="Lexend"/>
                <a:ea typeface="Lexend"/>
                <a:cs typeface="Lexend"/>
                <a:sym typeface="Lexend"/>
              </a:rPr>
              <a:t> without incurring consequences</a:t>
            </a:r>
            <a:r>
              <a:rPr lang="en-US" sz="2400">
                <a:solidFill>
                  <a:srgbClr val="004C46"/>
                </a:solidFill>
                <a:latin typeface="Lexend"/>
                <a:ea typeface="Lexend"/>
                <a:cs typeface="Lexend"/>
                <a:sym typeface="Lexend"/>
              </a:rPr>
              <a:t>.</a:t>
            </a:r>
            <a:endParaRPr sz="2400">
              <a:solidFill>
                <a:srgbClr val="004C46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4C46"/>
                </a:solidFill>
                <a:latin typeface="Lexend"/>
                <a:ea typeface="Lexend"/>
                <a:cs typeface="Lexend"/>
                <a:sym typeface="Lexend"/>
              </a:rPr>
              <a:t>Even when performed in the pursuit of worthy causes, </a:t>
            </a:r>
            <a:r>
              <a:rPr lang="en-US" sz="2400" b="1">
                <a:solidFill>
                  <a:srgbClr val="004C46"/>
                </a:solidFill>
                <a:latin typeface="Lexend"/>
                <a:ea typeface="Lexend"/>
                <a:cs typeface="Lexend"/>
                <a:sym typeface="Lexend"/>
              </a:rPr>
              <a:t>civil disobedience can have a negative effect on the protected interests of others</a:t>
            </a:r>
            <a:r>
              <a:rPr lang="en-US" sz="2400">
                <a:solidFill>
                  <a:srgbClr val="004C46"/>
                </a:solidFill>
                <a:latin typeface="Lexend"/>
                <a:ea typeface="Lexend"/>
                <a:cs typeface="Lexend"/>
                <a:sym typeface="Lexend"/>
              </a:rPr>
              <a:t>. It might also interfere with University business, create a public safety concern, or endanger University assets. In these instances, the University may        need to act to protect those interests.</a:t>
            </a:r>
            <a:endParaRPr sz="2400">
              <a:solidFill>
                <a:srgbClr val="004C46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457200" marR="203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4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9" name="Google Shape;39;p10"/>
          <p:cNvSpPr/>
          <p:nvPr/>
        </p:nvSpPr>
        <p:spPr>
          <a:xfrm>
            <a:off x="560086" y="565808"/>
            <a:ext cx="306900" cy="453600"/>
          </a:xfrm>
          <a:prstGeom prst="chevron">
            <a:avLst>
              <a:gd name="adj" fmla="val 5041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F2A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10"/>
          <p:cNvSpPr txBox="1"/>
          <p:nvPr/>
        </p:nvSpPr>
        <p:spPr>
          <a:xfrm>
            <a:off x="931195" y="376105"/>
            <a:ext cx="10333500" cy="9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en-US" sz="38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Freedom of Expression vs </a:t>
            </a:r>
            <a:endParaRPr sz="3800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300"/>
              </a:spcBef>
              <a:spcAft>
                <a:spcPts val="130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en-US" sz="38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Civil Disobedience</a:t>
            </a:r>
            <a:endParaRPr sz="3800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body" idx="1"/>
          </p:nvPr>
        </p:nvSpPr>
        <p:spPr>
          <a:xfrm>
            <a:off x="810950" y="1622474"/>
            <a:ext cx="11075700" cy="43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274E13"/>
                </a:solidFill>
                <a:latin typeface="Lexend"/>
                <a:ea typeface="Lexend"/>
                <a:cs typeface="Lexend"/>
                <a:sym typeface="Lexend"/>
              </a:rPr>
              <a:t>What is Time, Place and Manner?</a:t>
            </a:r>
            <a:endParaRPr sz="2400" b="1">
              <a:solidFill>
                <a:srgbClr val="274E13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274E13"/>
                </a:solidFill>
                <a:latin typeface="Lexend"/>
                <a:ea typeface="Lexend"/>
                <a:cs typeface="Lexend"/>
                <a:sym typeface="Lexend"/>
              </a:rPr>
              <a:t>Standards set by the CSU that establish the “time, place and manner” (TPM) in which all activities may be conducted on university property.</a:t>
            </a:r>
            <a:endParaRPr sz="2400">
              <a:solidFill>
                <a:srgbClr val="274E13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2400">
              <a:solidFill>
                <a:srgbClr val="274E13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274E13"/>
                </a:solidFill>
                <a:latin typeface="Lexend"/>
                <a:ea typeface="Lexend"/>
                <a:cs typeface="Lexend"/>
                <a:sym typeface="Lexend"/>
              </a:rPr>
              <a:t>Policy ensuring those who participate in lawful expressive activities are </a:t>
            </a:r>
            <a:r>
              <a:rPr lang="en-US" sz="2400" b="1">
                <a:solidFill>
                  <a:srgbClr val="274E13"/>
                </a:solidFill>
                <a:latin typeface="Lexend"/>
                <a:ea typeface="Lexend"/>
                <a:cs typeface="Lexend"/>
                <a:sym typeface="Lexend"/>
              </a:rPr>
              <a:t>protected </a:t>
            </a:r>
            <a:r>
              <a:rPr lang="en-US" sz="2400">
                <a:solidFill>
                  <a:srgbClr val="274E13"/>
                </a:solidFill>
                <a:latin typeface="Lexend"/>
                <a:ea typeface="Lexend"/>
                <a:cs typeface="Lexend"/>
                <a:sym typeface="Lexend"/>
              </a:rPr>
              <a:t>and </a:t>
            </a:r>
            <a:r>
              <a:rPr lang="en-US" sz="2400" b="1">
                <a:solidFill>
                  <a:srgbClr val="274E13"/>
                </a:solidFill>
                <a:latin typeface="Lexend"/>
                <a:ea typeface="Lexend"/>
                <a:cs typeface="Lexend"/>
                <a:sym typeface="Lexend"/>
              </a:rPr>
              <a:t>do not disrupt university operations or infringe on the rights of others</a:t>
            </a:r>
            <a:r>
              <a:rPr lang="en-US" sz="2400">
                <a:solidFill>
                  <a:srgbClr val="274E13"/>
                </a:solidFill>
                <a:latin typeface="Lexend"/>
                <a:ea typeface="Lexend"/>
                <a:cs typeface="Lexend"/>
                <a:sym typeface="Lexend"/>
              </a:rPr>
              <a:t>.</a:t>
            </a:r>
            <a:endParaRPr sz="2400">
              <a:solidFill>
                <a:srgbClr val="274E13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2400">
              <a:solidFill>
                <a:srgbClr val="274E13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en-US" sz="2400">
                <a:solidFill>
                  <a:srgbClr val="274E13"/>
                </a:solidFill>
                <a:latin typeface="Lexend"/>
                <a:ea typeface="Lexend"/>
                <a:cs typeface="Lexend"/>
                <a:sym typeface="Lexend"/>
              </a:rPr>
              <a:t>Also addresses </a:t>
            </a:r>
            <a:r>
              <a:rPr lang="en-US" sz="2400" b="1">
                <a:solidFill>
                  <a:srgbClr val="274E13"/>
                </a:solidFill>
                <a:latin typeface="Lexend"/>
                <a:ea typeface="Lexend"/>
                <a:cs typeface="Lexend"/>
                <a:sym typeface="Lexend"/>
              </a:rPr>
              <a:t>responses </a:t>
            </a:r>
            <a:r>
              <a:rPr lang="en-US" sz="2400">
                <a:solidFill>
                  <a:srgbClr val="274E13"/>
                </a:solidFill>
                <a:latin typeface="Lexend"/>
                <a:ea typeface="Lexend"/>
                <a:cs typeface="Lexend"/>
                <a:sym typeface="Lexend"/>
              </a:rPr>
              <a:t>to disruptions and the provision of        supportive services for those impacted by the activity.</a:t>
            </a:r>
            <a:endParaRPr sz="2400">
              <a:solidFill>
                <a:srgbClr val="274E13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6" name="Google Shape;46;p11"/>
          <p:cNvSpPr/>
          <p:nvPr/>
        </p:nvSpPr>
        <p:spPr>
          <a:xfrm>
            <a:off x="810941" y="661851"/>
            <a:ext cx="306900" cy="453600"/>
          </a:xfrm>
          <a:prstGeom prst="chevron">
            <a:avLst>
              <a:gd name="adj" fmla="val 5041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F2A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11"/>
          <p:cNvSpPr txBox="1"/>
          <p:nvPr/>
        </p:nvSpPr>
        <p:spPr>
          <a:xfrm>
            <a:off x="1182050" y="472148"/>
            <a:ext cx="10333500" cy="9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30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en-US" sz="38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Time, Place &amp; Manner (TPM)</a:t>
            </a:r>
            <a:endParaRPr sz="3800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>
            <a:spLocks noGrp="1"/>
          </p:cNvSpPr>
          <p:nvPr>
            <p:ph type="body" idx="1"/>
          </p:nvPr>
        </p:nvSpPr>
        <p:spPr>
          <a:xfrm>
            <a:off x="810950" y="1157049"/>
            <a:ext cx="11075700" cy="48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274E13"/>
                </a:solidFill>
                <a:latin typeface="Lexend"/>
                <a:ea typeface="Lexend"/>
                <a:cs typeface="Lexend"/>
                <a:sym typeface="Lexend"/>
              </a:rPr>
              <a:t>What about free speech?</a:t>
            </a:r>
            <a:endParaRPr sz="2400" b="1">
              <a:solidFill>
                <a:srgbClr val="274E13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274E13"/>
                </a:solidFill>
                <a:latin typeface="Lexend"/>
                <a:ea typeface="Lexend"/>
                <a:cs typeface="Lexend"/>
                <a:sym typeface="Lexend"/>
              </a:rPr>
              <a:t>The Supreme Court has held that </a:t>
            </a:r>
            <a:r>
              <a:rPr lang="en-US" sz="2400" b="1">
                <a:solidFill>
                  <a:srgbClr val="274E13"/>
                </a:solidFill>
                <a:latin typeface="Lexend"/>
                <a:ea typeface="Lexend"/>
                <a:cs typeface="Lexend"/>
                <a:sym typeface="Lexend"/>
              </a:rPr>
              <a:t>speech may be regulated</a:t>
            </a:r>
            <a:r>
              <a:rPr lang="en-US" sz="2400">
                <a:solidFill>
                  <a:srgbClr val="274E13"/>
                </a:solidFill>
                <a:latin typeface="Lexend"/>
                <a:ea typeface="Lexend"/>
                <a:cs typeface="Lexend"/>
                <a:sym typeface="Lexend"/>
              </a:rPr>
              <a:t> in some circumstances, including under TPM regulations. </a:t>
            </a:r>
            <a:endParaRPr sz="2400">
              <a:solidFill>
                <a:srgbClr val="274E13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2400">
              <a:solidFill>
                <a:srgbClr val="274E13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274E13"/>
                </a:solidFill>
                <a:latin typeface="Lexend"/>
                <a:ea typeface="Lexend"/>
                <a:cs typeface="Lexend"/>
                <a:sym typeface="Lexend"/>
              </a:rPr>
              <a:t>What is “viewpoint and content neutrality”?</a:t>
            </a:r>
            <a:endParaRPr sz="2400" b="1">
              <a:solidFill>
                <a:srgbClr val="274E13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274E13"/>
                </a:solidFill>
                <a:latin typeface="Lexend"/>
                <a:ea typeface="Lexend"/>
                <a:cs typeface="Lexend"/>
                <a:sym typeface="Lexend"/>
              </a:rPr>
              <a:t>The concept that TPM restrictions apply across the board, </a:t>
            </a:r>
            <a:r>
              <a:rPr lang="en-US" sz="2400" b="1">
                <a:solidFill>
                  <a:srgbClr val="274E13"/>
                </a:solidFill>
                <a:latin typeface="Lexend"/>
                <a:ea typeface="Lexend"/>
                <a:cs typeface="Lexend"/>
                <a:sym typeface="Lexend"/>
              </a:rPr>
              <a:t>without regard to the substance or the message</a:t>
            </a:r>
            <a:r>
              <a:rPr lang="en-US" sz="2400">
                <a:solidFill>
                  <a:srgbClr val="274E13"/>
                </a:solidFill>
                <a:latin typeface="Lexend"/>
                <a:ea typeface="Lexend"/>
                <a:cs typeface="Lexend"/>
                <a:sym typeface="Lexend"/>
              </a:rPr>
              <a:t>.</a:t>
            </a:r>
            <a:endParaRPr sz="2400">
              <a:solidFill>
                <a:srgbClr val="274E13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274E13"/>
                </a:solidFill>
                <a:latin typeface="Lexend"/>
                <a:ea typeface="Lexend"/>
                <a:cs typeface="Lexend"/>
                <a:sym typeface="Lexend"/>
              </a:rPr>
              <a:t>The university may NOT limit the content or the viewpoints of what is expressed on university property, the </a:t>
            </a:r>
            <a:r>
              <a:rPr lang="en-US" sz="2400" b="1">
                <a:solidFill>
                  <a:srgbClr val="274E13"/>
                </a:solidFill>
                <a:latin typeface="Lexend"/>
                <a:ea typeface="Lexend"/>
                <a:cs typeface="Lexend"/>
                <a:sym typeface="Lexend"/>
              </a:rPr>
              <a:t>University may limit where, when and how these activities take place</a:t>
            </a:r>
            <a:r>
              <a:rPr lang="en-US" sz="2400">
                <a:solidFill>
                  <a:srgbClr val="274E13"/>
                </a:solidFill>
                <a:latin typeface="Lexend"/>
                <a:ea typeface="Lexend"/>
                <a:cs typeface="Lexend"/>
                <a:sym typeface="Lexend"/>
              </a:rPr>
              <a:t> through content and viewpoint neutral TPM restrictions.</a:t>
            </a:r>
            <a:endParaRPr sz="2400">
              <a:solidFill>
                <a:srgbClr val="274E13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457200" marR="20320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2400">
              <a:solidFill>
                <a:srgbClr val="274E13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3" name="Google Shape;53;p12"/>
          <p:cNvSpPr/>
          <p:nvPr/>
        </p:nvSpPr>
        <p:spPr>
          <a:xfrm>
            <a:off x="810941" y="462612"/>
            <a:ext cx="306900" cy="453600"/>
          </a:xfrm>
          <a:prstGeom prst="chevron">
            <a:avLst>
              <a:gd name="adj" fmla="val 5041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F2A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12"/>
          <p:cNvSpPr txBox="1"/>
          <p:nvPr/>
        </p:nvSpPr>
        <p:spPr>
          <a:xfrm>
            <a:off x="1182050" y="272909"/>
            <a:ext cx="10333500" cy="9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30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en-US" sz="38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Time, Place &amp; Manner (TPM)</a:t>
            </a:r>
            <a:endParaRPr sz="3800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body" idx="1"/>
          </p:nvPr>
        </p:nvSpPr>
        <p:spPr>
          <a:xfrm>
            <a:off x="810950" y="1377274"/>
            <a:ext cx="11075700" cy="48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2400"/>
              <a:buFont typeface="Lexend"/>
              <a:buChar char="-"/>
            </a:pPr>
            <a:r>
              <a:rPr lang="en-US" sz="2400" b="1">
                <a:solidFill>
                  <a:srgbClr val="274E13"/>
                </a:solidFill>
                <a:latin typeface="Lexend"/>
                <a:ea typeface="Lexend"/>
                <a:cs typeface="Lexend"/>
                <a:sym typeface="Lexend"/>
              </a:rPr>
              <a:t>Public </a:t>
            </a:r>
            <a:r>
              <a:rPr lang="en-US" sz="2400">
                <a:solidFill>
                  <a:srgbClr val="274E13"/>
                </a:solidFill>
                <a:latin typeface="Lexend"/>
                <a:ea typeface="Lexend"/>
                <a:cs typeface="Lexend"/>
                <a:sym typeface="Lexend"/>
              </a:rPr>
              <a:t>spaces vs. </a:t>
            </a:r>
            <a:r>
              <a:rPr lang="en-US" sz="2400" b="1">
                <a:solidFill>
                  <a:srgbClr val="274E13"/>
                </a:solidFill>
                <a:latin typeface="Lexend"/>
                <a:ea typeface="Lexend"/>
                <a:cs typeface="Lexend"/>
                <a:sym typeface="Lexend"/>
              </a:rPr>
              <a:t>non-public </a:t>
            </a:r>
            <a:r>
              <a:rPr lang="en-US" sz="2400">
                <a:solidFill>
                  <a:srgbClr val="274E13"/>
                </a:solidFill>
                <a:latin typeface="Lexend"/>
                <a:ea typeface="Lexend"/>
                <a:cs typeface="Lexend"/>
                <a:sym typeface="Lexend"/>
              </a:rPr>
              <a:t>spaces</a:t>
            </a:r>
            <a:endParaRPr sz="2400">
              <a:solidFill>
                <a:srgbClr val="274E13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2400">
              <a:solidFill>
                <a:srgbClr val="274E13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274E13"/>
              </a:buClr>
              <a:buSzPts val="2400"/>
              <a:buFont typeface="Lexend"/>
              <a:buChar char="-"/>
            </a:pPr>
            <a:r>
              <a:rPr lang="en-US" sz="2400" b="1">
                <a:solidFill>
                  <a:srgbClr val="274E13"/>
                </a:solidFill>
                <a:latin typeface="Lexend"/>
                <a:ea typeface="Lexend"/>
                <a:cs typeface="Lexend"/>
                <a:sym typeface="Lexend"/>
              </a:rPr>
              <a:t>Reservation </a:t>
            </a:r>
            <a:r>
              <a:rPr lang="en-US" sz="2400">
                <a:solidFill>
                  <a:srgbClr val="274E13"/>
                </a:solidFill>
                <a:latin typeface="Lexend"/>
                <a:ea typeface="Lexend"/>
                <a:cs typeface="Lexend"/>
                <a:sym typeface="Lexend"/>
              </a:rPr>
              <a:t>and notice requirements - with allowance for spontaneous events</a:t>
            </a:r>
            <a:endParaRPr sz="2400">
              <a:solidFill>
                <a:srgbClr val="274E13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2400">
              <a:solidFill>
                <a:srgbClr val="274E13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274E13"/>
              </a:buClr>
              <a:buSzPts val="2400"/>
              <a:buFont typeface="Lexend"/>
              <a:buChar char="-"/>
            </a:pPr>
            <a:r>
              <a:rPr lang="en-US" sz="2400">
                <a:solidFill>
                  <a:srgbClr val="274E13"/>
                </a:solidFill>
                <a:latin typeface="Lexend"/>
                <a:ea typeface="Lexend"/>
                <a:cs typeface="Lexend"/>
                <a:sym typeface="Lexend"/>
              </a:rPr>
              <a:t>Limitations on the use of </a:t>
            </a:r>
            <a:r>
              <a:rPr lang="en-US" sz="2400" b="1">
                <a:solidFill>
                  <a:srgbClr val="274E13"/>
                </a:solidFill>
                <a:latin typeface="Lexend"/>
                <a:ea typeface="Lexend"/>
                <a:cs typeface="Lexend"/>
                <a:sym typeface="Lexend"/>
              </a:rPr>
              <a:t>amplified sound</a:t>
            </a:r>
            <a:endParaRPr sz="2400" b="1">
              <a:solidFill>
                <a:srgbClr val="274E13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2400">
              <a:solidFill>
                <a:srgbClr val="274E13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274E13"/>
              </a:buClr>
              <a:buSzPts val="2400"/>
              <a:buFont typeface="Lexend"/>
              <a:buChar char="-"/>
            </a:pPr>
            <a:r>
              <a:rPr lang="en-US" sz="2400" b="1">
                <a:solidFill>
                  <a:srgbClr val="274E13"/>
                </a:solidFill>
                <a:latin typeface="Lexend"/>
                <a:ea typeface="Lexend"/>
                <a:cs typeface="Lexend"/>
                <a:sym typeface="Lexend"/>
              </a:rPr>
              <a:t>Flyer </a:t>
            </a:r>
            <a:r>
              <a:rPr lang="en-US" sz="2400">
                <a:solidFill>
                  <a:srgbClr val="274E13"/>
                </a:solidFill>
                <a:latin typeface="Lexend"/>
                <a:ea typeface="Lexend"/>
                <a:cs typeface="Lexend"/>
                <a:sym typeface="Lexend"/>
              </a:rPr>
              <a:t>posting and </a:t>
            </a:r>
            <a:r>
              <a:rPr lang="en-US" sz="2400" b="1">
                <a:solidFill>
                  <a:srgbClr val="274E13"/>
                </a:solidFill>
                <a:latin typeface="Lexend"/>
                <a:ea typeface="Lexend"/>
                <a:cs typeface="Lexend"/>
                <a:sym typeface="Lexend"/>
              </a:rPr>
              <a:t>tabling </a:t>
            </a:r>
            <a:r>
              <a:rPr lang="en-US" sz="2400">
                <a:solidFill>
                  <a:srgbClr val="274E13"/>
                </a:solidFill>
                <a:latin typeface="Lexend"/>
                <a:ea typeface="Lexend"/>
                <a:cs typeface="Lexend"/>
                <a:sym typeface="Lexend"/>
              </a:rPr>
              <a:t>guidelines</a:t>
            </a:r>
            <a:endParaRPr sz="2400">
              <a:solidFill>
                <a:srgbClr val="274E13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457200" marR="20320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2400">
              <a:solidFill>
                <a:srgbClr val="274E13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0" name="Google Shape;60;p13"/>
          <p:cNvSpPr/>
          <p:nvPr/>
        </p:nvSpPr>
        <p:spPr>
          <a:xfrm>
            <a:off x="810941" y="462612"/>
            <a:ext cx="306900" cy="453600"/>
          </a:xfrm>
          <a:prstGeom prst="chevron">
            <a:avLst>
              <a:gd name="adj" fmla="val 5041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F2A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13"/>
          <p:cNvSpPr txBox="1"/>
          <p:nvPr/>
        </p:nvSpPr>
        <p:spPr>
          <a:xfrm>
            <a:off x="1182050" y="272909"/>
            <a:ext cx="10333500" cy="9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30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en-US" sz="38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TPM Examples</a:t>
            </a:r>
            <a:endParaRPr sz="3800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xfrm>
            <a:off x="810950" y="1716850"/>
            <a:ext cx="11075700" cy="43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marR="203200" lvl="0" indent="-28956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C45"/>
              </a:buClr>
              <a:buSzPts val="2400"/>
              <a:buFont typeface="Lexend"/>
              <a:buChar char="●"/>
            </a:pPr>
            <a:r>
              <a:rPr lang="en-US"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Supports free speech and TPM initiatives </a:t>
            </a:r>
            <a:endParaRPr sz="24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365760" marR="203200" lvl="0" indent="-28956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Char char="●"/>
            </a:pPr>
            <a:r>
              <a:rPr lang="en-US"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Provides training and professional development on free speech and TPM-related topics</a:t>
            </a:r>
            <a:endParaRPr sz="24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365760" marR="203200" lvl="0" indent="-28956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Char char="●"/>
            </a:pPr>
            <a:r>
              <a:rPr lang="en-US"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Collaborates with FSSRT on free speech initiatives and events on campus</a:t>
            </a:r>
            <a:endParaRPr sz="24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365760" marR="203200" lvl="0" indent="-28956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Char char="●"/>
            </a:pPr>
            <a:r>
              <a:rPr lang="en-US"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Coordinates response at free speech events and adjusts based on the activity</a:t>
            </a:r>
            <a:endParaRPr sz="24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365760" marR="203200" lvl="0" indent="-28956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Char char="●"/>
            </a:pPr>
            <a:r>
              <a:rPr lang="en-US"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Collaborates with individuals and groups planning free speech activities and provides any needed support at the event  </a:t>
            </a:r>
            <a:endParaRPr sz="24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365760" marR="203200" lvl="0" indent="-28956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xend"/>
              <a:buChar char="●"/>
            </a:pPr>
            <a:r>
              <a:rPr lang="en-US"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Establishes contact with the group or key individuals at a spontaneous free speech event</a:t>
            </a:r>
            <a:endParaRPr sz="24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7" name="Google Shape;67;p14"/>
          <p:cNvSpPr/>
          <p:nvPr/>
        </p:nvSpPr>
        <p:spPr>
          <a:xfrm>
            <a:off x="810941" y="850603"/>
            <a:ext cx="306900" cy="453600"/>
          </a:xfrm>
          <a:prstGeom prst="chevron">
            <a:avLst>
              <a:gd name="adj" fmla="val 5041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F2A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1238450" y="322500"/>
            <a:ext cx="10333500" cy="13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30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en-US" sz="38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What is a Constructive Engagement Manager?</a:t>
            </a:r>
            <a:endParaRPr sz="3800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810950" y="1787325"/>
            <a:ext cx="11075700" cy="42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marR="203200" lvl="0" indent="-31496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"/>
              <a:buChar char="●"/>
            </a:pPr>
            <a:r>
              <a:rPr lang="en-US" sz="2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A cross-section of campus is represented on this 29 member team.</a:t>
            </a:r>
            <a:endParaRPr sz="2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914400" marR="203200" lvl="1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"/>
              <a:buChar char="○"/>
            </a:pPr>
            <a:r>
              <a:rPr lang="en-US" sz="2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Staff</a:t>
            </a:r>
            <a:endParaRPr sz="2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914400" marR="203200" lvl="1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"/>
              <a:buChar char="○"/>
            </a:pPr>
            <a:r>
              <a:rPr lang="en-US" sz="2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Faculty</a:t>
            </a:r>
            <a:endParaRPr sz="2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914400" marR="203200" lvl="1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"/>
              <a:buChar char="○"/>
            </a:pPr>
            <a:r>
              <a:rPr lang="en-US" sz="2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Administration</a:t>
            </a:r>
            <a:endParaRPr sz="2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marR="203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marR="203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i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*Includes responding members (MPPs) and advisory members (represented faculty and staff)</a:t>
            </a:r>
            <a:endParaRPr sz="2800" i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4" name="Google Shape;74;p15"/>
          <p:cNvSpPr/>
          <p:nvPr/>
        </p:nvSpPr>
        <p:spPr>
          <a:xfrm>
            <a:off x="810941" y="850603"/>
            <a:ext cx="306900" cy="453600"/>
          </a:xfrm>
          <a:prstGeom prst="chevron">
            <a:avLst>
              <a:gd name="adj" fmla="val 5041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F2A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15"/>
          <p:cNvSpPr txBox="1"/>
          <p:nvPr/>
        </p:nvSpPr>
        <p:spPr>
          <a:xfrm>
            <a:off x="1253600" y="342975"/>
            <a:ext cx="10190400" cy="11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30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en-US" sz="38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Who is on the Free Speech Support and Resource Team?</a:t>
            </a:r>
            <a:endParaRPr sz="3800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al Poly Humboldt Theme">
  <a:themeElements>
    <a:clrScheme name="Cal Poly Humboldt">
      <a:dk1>
        <a:srgbClr val="004C46"/>
      </a:dk1>
      <a:lt1>
        <a:srgbClr val="EFEEDC"/>
      </a:lt1>
      <a:dk2>
        <a:srgbClr val="008569"/>
      </a:dk2>
      <a:lt2>
        <a:srgbClr val="FFC72C"/>
      </a:lt2>
      <a:accent1>
        <a:srgbClr val="004C46"/>
      </a:accent1>
      <a:accent2>
        <a:srgbClr val="F2A900"/>
      </a:accent2>
      <a:accent3>
        <a:srgbClr val="00A883"/>
      </a:accent3>
      <a:accent4>
        <a:srgbClr val="98B8AD"/>
      </a:accent4>
      <a:accent5>
        <a:srgbClr val="007198"/>
      </a:accent5>
      <a:accent6>
        <a:srgbClr val="CDDAD5"/>
      </a:accent6>
      <a:hlink>
        <a:srgbClr val="3F3F3F"/>
      </a:hlink>
      <a:folHlink>
        <a:srgbClr val="3F3F3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1035</Words>
  <Application>Microsoft Office PowerPoint</Application>
  <PresentationFormat>Widescreen</PresentationFormat>
  <Paragraphs>115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Montserrat Black</vt:lpstr>
      <vt:lpstr>Lexend SemiBold</vt:lpstr>
      <vt:lpstr>Calibri</vt:lpstr>
      <vt:lpstr>Lexend ExtraBold</vt:lpstr>
      <vt:lpstr>Arial</vt:lpstr>
      <vt:lpstr>Montserrat</vt:lpstr>
      <vt:lpstr>Lexend</vt:lpstr>
      <vt:lpstr>Lobster</vt:lpstr>
      <vt:lpstr>Cal Poly Humboldt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Michelle C Caisse</dc:creator>
  <cp:lastModifiedBy>Michelle C Caisse</cp:lastModifiedBy>
  <cp:revision>1</cp:revision>
  <dcterms:modified xsi:type="dcterms:W3CDTF">2026-03-13T21:53:42Z</dcterms:modified>
</cp:coreProperties>
</file>