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8"/>
  </p:notesMasterIdLst>
  <p:sldIdLst>
    <p:sldId id="257" r:id="rId2"/>
    <p:sldId id="273" r:id="rId3"/>
    <p:sldId id="274" r:id="rId4"/>
    <p:sldId id="277" r:id="rId5"/>
    <p:sldId id="275" r:id="rId6"/>
    <p:sldId id="276" r:id="rId7"/>
  </p:sldIdLst>
  <p:sldSz cx="12192000" cy="6858000"/>
  <p:notesSz cx="6858000" cy="9144000"/>
  <p:embeddedFontLst>
    <p:embeddedFont>
      <p:font typeface="Arial Black" panose="020B0A04020102020204" pitchFamily="34" charset="0"/>
      <p:bold r:id="rId9"/>
    </p:embeddedFont>
    <p:embeddedFont>
      <p:font typeface="Lexend SemiBold" panose="020B0604020202020204" charset="0"/>
      <p:regular r:id="rId10"/>
      <p:bold r:id="rId11"/>
    </p:embeddedFont>
    <p:embeddedFont>
      <p:font typeface="Poppins"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A80000"/>
    <a:srgbClr val="C85038"/>
    <a:srgbClr val="E06B0A"/>
    <a:srgbClr val="F79646"/>
    <a:srgbClr val="004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1525" autoAdjust="0"/>
  </p:normalViewPr>
  <p:slideViewPr>
    <p:cSldViewPr snapToGrid="0">
      <p:cViewPr varScale="1">
        <p:scale>
          <a:sx n="101" d="100"/>
          <a:sy n="101"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 name="Google Shape;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 name="Google Shape;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endParaRPr lang="en-US" dirty="0"/>
          </a:p>
          <a:p>
            <a:pPr marL="628650" lvl="1" indent="-171450" algn="l" rtl="0">
              <a:lnSpc>
                <a:spcPct val="100000"/>
              </a:lnSpc>
              <a:spcBef>
                <a:spcPts val="0"/>
              </a:spcBef>
              <a:spcAft>
                <a:spcPts val="0"/>
              </a:spcAft>
              <a:buSzPts val="1100"/>
            </a:pPr>
            <a:endParaRPr lang="en-US" sz="24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7648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a:extLst>
            <a:ext uri="{FF2B5EF4-FFF2-40B4-BE49-F238E27FC236}">
              <a16:creationId xmlns:a16="http://schemas.microsoft.com/office/drawing/2014/main" id="{B84EA63D-1CF0-5F0F-691F-C2CCC07AC0CD}"/>
            </a:ext>
          </a:extLst>
        </p:cNvPr>
        <p:cNvGrpSpPr/>
        <p:nvPr/>
      </p:nvGrpSpPr>
      <p:grpSpPr>
        <a:xfrm>
          <a:off x="0" y="0"/>
          <a:ext cx="0" cy="0"/>
          <a:chOff x="0" y="0"/>
          <a:chExt cx="0" cy="0"/>
        </a:xfrm>
      </p:grpSpPr>
      <p:sp>
        <p:nvSpPr>
          <p:cNvPr id="27" name="Google Shape;27;p4:notes">
            <a:extLst>
              <a:ext uri="{FF2B5EF4-FFF2-40B4-BE49-F238E27FC236}">
                <a16:creationId xmlns:a16="http://schemas.microsoft.com/office/drawing/2014/main" id="{3585AC91-7890-7AD2-1285-49BFDF32CC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 name="Google Shape;28;p4:notes">
            <a:extLst>
              <a:ext uri="{FF2B5EF4-FFF2-40B4-BE49-F238E27FC236}">
                <a16:creationId xmlns:a16="http://schemas.microsoft.com/office/drawing/2014/main" id="{4A95E821-1672-098C-667E-61BF365EE67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endParaRPr lang="en-US" dirty="0"/>
          </a:p>
        </p:txBody>
      </p:sp>
    </p:spTree>
    <p:extLst>
      <p:ext uri="{BB962C8B-B14F-4D97-AF65-F5344CB8AC3E}">
        <p14:creationId xmlns:p14="http://schemas.microsoft.com/office/powerpoint/2010/main" val="304435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a:extLst>
            <a:ext uri="{FF2B5EF4-FFF2-40B4-BE49-F238E27FC236}">
              <a16:creationId xmlns:a16="http://schemas.microsoft.com/office/drawing/2014/main" id="{868E0DEC-1220-59E2-41DF-B215D8A91BCD}"/>
            </a:ext>
          </a:extLst>
        </p:cNvPr>
        <p:cNvGrpSpPr/>
        <p:nvPr/>
      </p:nvGrpSpPr>
      <p:grpSpPr>
        <a:xfrm>
          <a:off x="0" y="0"/>
          <a:ext cx="0" cy="0"/>
          <a:chOff x="0" y="0"/>
          <a:chExt cx="0" cy="0"/>
        </a:xfrm>
      </p:grpSpPr>
      <p:sp>
        <p:nvSpPr>
          <p:cNvPr id="27" name="Google Shape;27;p4:notes">
            <a:extLst>
              <a:ext uri="{FF2B5EF4-FFF2-40B4-BE49-F238E27FC236}">
                <a16:creationId xmlns:a16="http://schemas.microsoft.com/office/drawing/2014/main" id="{53BB7C21-E5BD-00DE-DE01-79A49FCDE6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 name="Google Shape;28;p4:notes">
            <a:extLst>
              <a:ext uri="{FF2B5EF4-FFF2-40B4-BE49-F238E27FC236}">
                <a16:creationId xmlns:a16="http://schemas.microsoft.com/office/drawing/2014/main" id="{CCAAE073-47A6-202E-0EB2-5F15DA14C7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endParaRPr lang="en-US" dirty="0"/>
          </a:p>
        </p:txBody>
      </p:sp>
    </p:spTree>
    <p:extLst>
      <p:ext uri="{BB962C8B-B14F-4D97-AF65-F5344CB8AC3E}">
        <p14:creationId xmlns:p14="http://schemas.microsoft.com/office/powerpoint/2010/main" val="142525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a:extLst>
            <a:ext uri="{FF2B5EF4-FFF2-40B4-BE49-F238E27FC236}">
              <a16:creationId xmlns:a16="http://schemas.microsoft.com/office/drawing/2014/main" id="{2E1C1A54-E600-9DB2-2A15-15041D5FDAB7}"/>
            </a:ext>
          </a:extLst>
        </p:cNvPr>
        <p:cNvGrpSpPr/>
        <p:nvPr/>
      </p:nvGrpSpPr>
      <p:grpSpPr>
        <a:xfrm>
          <a:off x="0" y="0"/>
          <a:ext cx="0" cy="0"/>
          <a:chOff x="0" y="0"/>
          <a:chExt cx="0" cy="0"/>
        </a:xfrm>
      </p:grpSpPr>
      <p:sp>
        <p:nvSpPr>
          <p:cNvPr id="27" name="Google Shape;27;p4:notes">
            <a:extLst>
              <a:ext uri="{FF2B5EF4-FFF2-40B4-BE49-F238E27FC236}">
                <a16:creationId xmlns:a16="http://schemas.microsoft.com/office/drawing/2014/main" id="{0D0B8CCD-3C23-27FC-D5AB-3BC8CEA421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 name="Google Shape;28;p4:notes">
            <a:extLst>
              <a:ext uri="{FF2B5EF4-FFF2-40B4-BE49-F238E27FC236}">
                <a16:creationId xmlns:a16="http://schemas.microsoft.com/office/drawing/2014/main" id="{319093D3-0516-BFA5-0C26-2251F6224B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endParaRPr lang="en-US" dirty="0"/>
          </a:p>
          <a:p>
            <a:pPr marL="171450" lvl="0" indent="-171450" algn="l" rtl="0">
              <a:lnSpc>
                <a:spcPct val="100000"/>
              </a:lnSpc>
              <a:spcBef>
                <a:spcPts val="0"/>
              </a:spcBef>
              <a:spcAft>
                <a:spcPts val="0"/>
              </a:spcAft>
              <a:buSzPts val="1100"/>
            </a:pPr>
            <a:endParaRPr dirty="0"/>
          </a:p>
        </p:txBody>
      </p:sp>
    </p:spTree>
    <p:extLst>
      <p:ext uri="{BB962C8B-B14F-4D97-AF65-F5344CB8AC3E}">
        <p14:creationId xmlns:p14="http://schemas.microsoft.com/office/powerpoint/2010/main" val="409953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a:extLst>
            <a:ext uri="{FF2B5EF4-FFF2-40B4-BE49-F238E27FC236}">
              <a16:creationId xmlns:a16="http://schemas.microsoft.com/office/drawing/2014/main" id="{5AB9ADDF-55D8-A1BE-1D1C-3E970E01087D}"/>
            </a:ext>
          </a:extLst>
        </p:cNvPr>
        <p:cNvGrpSpPr/>
        <p:nvPr/>
      </p:nvGrpSpPr>
      <p:grpSpPr>
        <a:xfrm>
          <a:off x="0" y="0"/>
          <a:ext cx="0" cy="0"/>
          <a:chOff x="0" y="0"/>
          <a:chExt cx="0" cy="0"/>
        </a:xfrm>
      </p:grpSpPr>
      <p:sp>
        <p:nvSpPr>
          <p:cNvPr id="27" name="Google Shape;27;p4:notes">
            <a:extLst>
              <a:ext uri="{FF2B5EF4-FFF2-40B4-BE49-F238E27FC236}">
                <a16:creationId xmlns:a16="http://schemas.microsoft.com/office/drawing/2014/main" id="{291735FE-407B-3824-9648-D0B9739C68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 name="Google Shape;28;p4:notes">
            <a:extLst>
              <a:ext uri="{FF2B5EF4-FFF2-40B4-BE49-F238E27FC236}">
                <a16:creationId xmlns:a16="http://schemas.microsoft.com/office/drawing/2014/main" id="{CACB2A09-1C31-28E8-DDE1-4AAA0A9A69C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endParaRPr lang="en-US" sz="24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6837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ark Background - Entry Sign">
  <p:cSld name="TWO_OBJECTS_1">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6"/>
          <p:cNvPicPr preferRelativeResize="0"/>
          <p:nvPr/>
        </p:nvPicPr>
        <p:blipFill rotWithShape="1">
          <a:blip r:embed="rId3">
            <a:alphaModFix/>
          </a:blip>
          <a:srcRect l="16774" r="16767"/>
          <a:stretch/>
        </p:blipFill>
        <p:spPr>
          <a:xfrm>
            <a:off x="6299200" y="0"/>
            <a:ext cx="5889600" cy="5908200"/>
          </a:xfrm>
          <a:prstGeom prst="diamond">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ght Background - Diamond H." type="obj">
  <p:cSld name="Light Background - Diamond H.">
    <p:bg>
      <p:bgPr>
        <a:blipFill>
          <a:blip r:embed="rId2">
            <a:alphaModFix/>
          </a:blip>
          <a:stretch>
            <a:fillRect/>
          </a:stretch>
        </a:blipFill>
        <a:effectLst/>
      </p:bgPr>
    </p:bg>
    <p:spTree>
      <p:nvGrpSpPr>
        <p:cNvPr id="1" name="Shape 7"/>
        <p:cNvGrpSpPr/>
        <p:nvPr/>
      </p:nvGrpSpPr>
      <p:grpSpPr>
        <a:xfrm>
          <a:off x="0" y="0"/>
          <a:ext cx="0" cy="0"/>
          <a:chOff x="0" y="0"/>
          <a:chExt cx="0" cy="0"/>
        </a:xfrm>
      </p:grpSpPr>
    </p:spTree>
    <p:extLst>
      <p:ext uri="{BB962C8B-B14F-4D97-AF65-F5344CB8AC3E}">
        <p14:creationId xmlns:p14="http://schemas.microsoft.com/office/powerpoint/2010/main" val="244587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ark Background - Custom Image" type="twoObj">
  <p:cSld name="Dark Background - Custom Image">
    <p:bg>
      <p:bgPr>
        <a:blipFill>
          <a:blip r:embed="rId2">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962221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r@humboldt.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7" name="Google Shape;17;p7"/>
          <p:cNvSpPr txBox="1"/>
          <p:nvPr/>
        </p:nvSpPr>
        <p:spPr>
          <a:xfrm>
            <a:off x="7660640" y="6275832"/>
            <a:ext cx="424484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1" i="0" u="none" strike="noStrike" cap="none" dirty="0">
                <a:solidFill>
                  <a:schemeClr val="accent2"/>
                </a:solidFill>
                <a:latin typeface="Lexend SemiBold"/>
                <a:ea typeface="Lexend SemiBold"/>
                <a:cs typeface="Lexend SemiBold"/>
                <a:sym typeface="Lexend SemiBold"/>
              </a:rPr>
              <a:t>MPP Monthly Meeting Series|  </a:t>
            </a:r>
            <a:r>
              <a:rPr lang="en-US" sz="1200" b="1" dirty="0">
                <a:solidFill>
                  <a:schemeClr val="lt1"/>
                </a:solidFill>
                <a:latin typeface="Lexend SemiBold"/>
                <a:ea typeface="Lexend SemiBold"/>
                <a:cs typeface="Lexend SemiBold"/>
                <a:sym typeface="Lexend SemiBold"/>
              </a:rPr>
              <a:t>April 2026</a:t>
            </a:r>
            <a:endParaRPr dirty="0"/>
          </a:p>
        </p:txBody>
      </p:sp>
      <p:sp>
        <p:nvSpPr>
          <p:cNvPr id="18" name="Google Shape;18;p7"/>
          <p:cNvSpPr txBox="1"/>
          <p:nvPr/>
        </p:nvSpPr>
        <p:spPr>
          <a:xfrm>
            <a:off x="659499" y="1800321"/>
            <a:ext cx="5831725" cy="2479072"/>
          </a:xfrm>
          <a:prstGeom prst="rect">
            <a:avLst/>
          </a:prstGeom>
          <a:noFill/>
          <a:ln>
            <a:noFill/>
          </a:ln>
        </p:spPr>
        <p:txBody>
          <a:bodyPr spcFirstLastPara="1" wrap="square" lIns="91425" tIns="45700" rIns="91425" bIns="45700" anchor="t" anchorCtr="0">
            <a:noAutofit/>
          </a:bodyPr>
          <a:lstStyle/>
          <a:p>
            <a:pPr>
              <a:spcBef>
                <a:spcPct val="0"/>
              </a:spcBef>
              <a:buClr>
                <a:srgbClr val="000000"/>
              </a:buClr>
              <a:buSzPts val="5400"/>
            </a:pPr>
            <a:r>
              <a:rPr lang="en-US" altLang="en-US" sz="4800" dirty="0">
                <a:solidFill>
                  <a:srgbClr val="FFC000"/>
                </a:solidFill>
                <a:latin typeface="Arial Black" panose="020B0A04020102020204" pitchFamily="34" charset="0"/>
                <a:ea typeface="Montserrat Black" panose="00000A00000000000000" pitchFamily="2" charset="0"/>
                <a:cs typeface="Arial Black" panose="020B0A04020102020204" pitchFamily="34" charset="0"/>
                <a:sym typeface="Montserrat Black" panose="00000A00000000000000" pitchFamily="2" charset="0"/>
              </a:rPr>
              <a:t>Performance Evaluations – Setting Goals</a:t>
            </a:r>
          </a:p>
          <a:p>
            <a:pPr marL="0" marR="0" lvl="0" indent="0" algn="l" rtl="0">
              <a:lnSpc>
                <a:spcPct val="90000"/>
              </a:lnSpc>
              <a:spcBef>
                <a:spcPts val="0"/>
              </a:spcBef>
              <a:spcAft>
                <a:spcPts val="0"/>
              </a:spcAft>
              <a:buClr>
                <a:schemeClr val="dk1"/>
              </a:buClr>
              <a:buSzPts val="5400"/>
              <a:buFont typeface="Calibri"/>
              <a:buNone/>
            </a:pPr>
            <a:endParaRPr lang="en-US" sz="4000" u="none" strike="noStrike" cap="none" dirty="0">
              <a:solidFill>
                <a:srgbClr val="FFC000"/>
              </a:solidFill>
              <a:latin typeface="Arial Black" panose="020B0604020202020204" pitchFamily="34" charset="0"/>
              <a:ea typeface="Montserrat Black"/>
              <a:cs typeface="Arial Black" panose="020B0604020202020204" pitchFamily="34" charset="0"/>
              <a:sym typeface="Montserrat Black"/>
            </a:endParaRPr>
          </a:p>
          <a:p>
            <a:pPr marL="0" marR="0" lvl="0" indent="0" algn="l" rtl="0">
              <a:lnSpc>
                <a:spcPct val="90000"/>
              </a:lnSpc>
              <a:spcBef>
                <a:spcPts val="0"/>
              </a:spcBef>
              <a:spcAft>
                <a:spcPts val="0"/>
              </a:spcAft>
              <a:buClr>
                <a:schemeClr val="dk1"/>
              </a:buClr>
              <a:buSzPts val="5400"/>
              <a:buFont typeface="Calibri"/>
              <a:buNone/>
            </a:pPr>
            <a:endParaRPr lang="en-US" sz="2000" dirty="0">
              <a:solidFill>
                <a:srgbClr val="FFC000"/>
              </a:solidFill>
              <a:latin typeface="Arial Black" panose="020B0604020202020204" pitchFamily="34" charset="0"/>
              <a:ea typeface="Montserrat Black"/>
              <a:cs typeface="Arial Black" panose="020B0604020202020204" pitchFamily="34" charset="0"/>
              <a:sym typeface="Montserrat Black"/>
            </a:endParaRPr>
          </a:p>
          <a:p>
            <a:pPr marL="0" marR="0" lvl="0" indent="0" algn="l" rtl="0">
              <a:lnSpc>
                <a:spcPct val="90000"/>
              </a:lnSpc>
              <a:spcBef>
                <a:spcPts val="0"/>
              </a:spcBef>
              <a:spcAft>
                <a:spcPts val="0"/>
              </a:spcAft>
              <a:buClr>
                <a:schemeClr val="dk1"/>
              </a:buClr>
              <a:buSzPts val="5400"/>
              <a:buFont typeface="Calibri"/>
              <a:buNone/>
            </a:pPr>
            <a:endParaRPr lang="en-US" sz="2000" dirty="0">
              <a:solidFill>
                <a:srgbClr val="FFC000"/>
              </a:solidFill>
              <a:latin typeface="Arial Black" panose="020B0604020202020204" pitchFamily="34" charset="0"/>
              <a:ea typeface="Montserrat Black"/>
              <a:cs typeface="Arial Black" panose="020B0604020202020204" pitchFamily="34" charset="0"/>
              <a:sym typeface="Montserrat Black"/>
            </a:endParaRPr>
          </a:p>
        </p:txBody>
      </p:sp>
      <p:pic>
        <p:nvPicPr>
          <p:cNvPr id="16" name="Google Shape;16;p7"/>
          <p:cNvPicPr preferRelativeResize="0"/>
          <p:nvPr/>
        </p:nvPicPr>
        <p:blipFill>
          <a:blip r:embed="rId3"/>
          <a:srcRect l="10700" r="22800"/>
          <a:stretch/>
        </p:blipFill>
        <p:spPr>
          <a:xfrm>
            <a:off x="6302461" y="0"/>
            <a:ext cx="5889539" cy="5908072"/>
          </a:xfrm>
          <a:prstGeom prst="diamond">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215322" y="1605063"/>
            <a:ext cx="9574598" cy="4795737"/>
          </a:xfrm>
          <a:prstGeom prst="rect">
            <a:avLst/>
          </a:prstGeom>
          <a:noFill/>
          <a:ln>
            <a:noFill/>
          </a:ln>
        </p:spPr>
        <p:txBody>
          <a:bodyPr spcFirstLastPara="1" wrap="square" lIns="91425" tIns="45700" rIns="91425" bIns="45700" anchor="t" anchorCtr="0">
            <a:noAutofit/>
          </a:bodyPr>
          <a:lstStyle/>
          <a:p>
            <a:pPr lvl="0"/>
            <a:r>
              <a:rPr lang="en-US" sz="2400" b="1" dirty="0">
                <a:solidFill>
                  <a:schemeClr val="accent3">
                    <a:lumMod val="75000"/>
                  </a:schemeClr>
                </a:solidFill>
                <a:latin typeface="Poppins" panose="00000500000000000000" pitchFamily="2" charset="0"/>
                <a:cs typeface="Poppins" panose="00000500000000000000" pitchFamily="2" charset="0"/>
              </a:rPr>
              <a:t>Good goals create clarity, align work to priorities, and drive performance. When goals are vague, performance suffers.  </a:t>
            </a:r>
          </a:p>
          <a:p>
            <a:pPr lvl="0"/>
            <a:endParaRPr lang="en-US" sz="2400" b="1" dirty="0">
              <a:solidFill>
                <a:schemeClr val="accent3">
                  <a:lumMod val="75000"/>
                </a:schemeClr>
              </a:solidFill>
              <a:latin typeface="Poppins" panose="00000500000000000000" pitchFamily="2" charset="0"/>
              <a:cs typeface="Poppins" panose="00000500000000000000" pitchFamily="2" charset="0"/>
            </a:endParaRPr>
          </a:p>
          <a:p>
            <a:pPr lvl="0"/>
            <a:r>
              <a:rPr lang="en-US" sz="2400" b="1" dirty="0">
                <a:solidFill>
                  <a:schemeClr val="accent3">
                    <a:lumMod val="75000"/>
                  </a:schemeClr>
                </a:solidFill>
                <a:latin typeface="Poppins" panose="00000500000000000000" pitchFamily="2" charset="0"/>
                <a:cs typeface="Poppins" panose="00000500000000000000" pitchFamily="2" charset="0"/>
              </a:rPr>
              <a:t>Goals should: </a:t>
            </a:r>
          </a:p>
          <a:p>
            <a:pPr lvl="0"/>
            <a:endParaRPr lang="en-US" sz="2400" b="1" dirty="0">
              <a:solidFill>
                <a:schemeClr val="accent3">
                  <a:lumMod val="75000"/>
                </a:schemeClr>
              </a:solidFill>
              <a:latin typeface="Poppins" panose="00000500000000000000" pitchFamily="2" charset="0"/>
              <a:cs typeface="Poppins" panose="00000500000000000000" pitchFamily="2" charset="0"/>
            </a:endParaRPr>
          </a:p>
          <a:p>
            <a:pPr marL="342900" lvl="0" indent="-342900">
              <a:buFont typeface="Arial" panose="020B0604020202020204" pitchFamily="34" charset="0"/>
              <a:buChar char="•"/>
            </a:pPr>
            <a:r>
              <a:rPr lang="en-US" sz="2400" b="1" dirty="0">
                <a:solidFill>
                  <a:schemeClr val="accent3">
                    <a:lumMod val="75000"/>
                  </a:schemeClr>
                </a:solidFill>
                <a:latin typeface="Poppins" panose="00000500000000000000" pitchFamily="2" charset="0"/>
                <a:cs typeface="Poppins" panose="00000500000000000000" pitchFamily="2" charset="0"/>
              </a:rPr>
              <a:t>Provide the employee with clarity on expectations</a:t>
            </a:r>
          </a:p>
          <a:p>
            <a:pPr marL="342900" lvl="0" indent="-342900">
              <a:buFont typeface="Arial" panose="020B0604020202020204" pitchFamily="34" charset="0"/>
              <a:buChar char="•"/>
            </a:pPr>
            <a:r>
              <a:rPr lang="en-US" sz="2400" b="1" dirty="0">
                <a:solidFill>
                  <a:schemeClr val="accent3">
                    <a:lumMod val="75000"/>
                  </a:schemeClr>
                </a:solidFill>
                <a:latin typeface="Poppins" panose="00000500000000000000" pitchFamily="2" charset="0"/>
                <a:cs typeface="Poppins" panose="00000500000000000000" pitchFamily="2" charset="0"/>
              </a:rPr>
              <a:t>Support alignment on vision</a:t>
            </a:r>
          </a:p>
          <a:p>
            <a:pPr marL="342900" lvl="0" indent="-342900">
              <a:buFont typeface="Arial" panose="020B0604020202020204" pitchFamily="34" charset="0"/>
              <a:buChar char="•"/>
            </a:pPr>
            <a:r>
              <a:rPr lang="en-US" sz="2400" b="1" dirty="0">
                <a:solidFill>
                  <a:schemeClr val="accent3">
                    <a:lumMod val="75000"/>
                  </a:schemeClr>
                </a:solidFill>
                <a:latin typeface="Poppins" panose="00000500000000000000" pitchFamily="2" charset="0"/>
                <a:cs typeface="Poppins" panose="00000500000000000000" pitchFamily="2" charset="0"/>
              </a:rPr>
              <a:t>Create a shared understanding and measure for performance</a:t>
            </a:r>
          </a:p>
          <a:p>
            <a:pPr marL="342900" lvl="0" indent="-342900">
              <a:buFont typeface="Arial" panose="020B0604020202020204" pitchFamily="34" charset="0"/>
              <a:buChar char="•"/>
            </a:pPr>
            <a:r>
              <a:rPr lang="en-US" sz="2400" b="1" dirty="0">
                <a:solidFill>
                  <a:schemeClr val="accent3">
                    <a:lumMod val="75000"/>
                  </a:schemeClr>
                </a:solidFill>
                <a:latin typeface="Poppins" panose="00000500000000000000" pitchFamily="2" charset="0"/>
                <a:ea typeface="Lexend Medium"/>
                <a:cs typeface="Poppins" panose="00000500000000000000" pitchFamily="2" charset="0"/>
                <a:sym typeface="Lexend"/>
              </a:rPr>
              <a:t>Align with the position description and classification/skill level</a:t>
            </a:r>
            <a:endParaRPr dirty="0">
              <a:latin typeface="Avenir Medium" panose="02000503020000020003" pitchFamily="2" charset="0"/>
              <a:ea typeface="Lexend Medium"/>
              <a:cs typeface="Lexend Medium"/>
              <a:sym typeface="Lexend"/>
            </a:endParaRPr>
          </a:p>
        </p:txBody>
      </p:sp>
      <p:sp>
        <p:nvSpPr>
          <p:cNvPr id="31" name="Google Shape;31;p9"/>
          <p:cNvSpPr/>
          <p:nvPr/>
        </p:nvSpPr>
        <p:spPr>
          <a:xfrm>
            <a:off x="810941" y="850603"/>
            <a:ext cx="306900" cy="453600"/>
          </a:xfrm>
          <a:prstGeom prst="chevron">
            <a:avLst>
              <a:gd name="adj" fmla="val 50415"/>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2A900"/>
              </a:solidFill>
              <a:latin typeface="Arial"/>
              <a:ea typeface="Arial"/>
              <a:cs typeface="Arial"/>
              <a:sym typeface="Arial"/>
            </a:endParaRPr>
          </a:p>
        </p:txBody>
      </p:sp>
      <p:sp>
        <p:nvSpPr>
          <p:cNvPr id="32" name="Google Shape;32;p9"/>
          <p:cNvSpPr txBox="1"/>
          <p:nvPr/>
        </p:nvSpPr>
        <p:spPr>
          <a:xfrm>
            <a:off x="1215322" y="623350"/>
            <a:ext cx="8449886" cy="908100"/>
          </a:xfrm>
          <a:prstGeom prst="rect">
            <a:avLst/>
          </a:prstGeom>
          <a:noFill/>
          <a:ln>
            <a:noFill/>
          </a:ln>
        </p:spPr>
        <p:txBody>
          <a:bodyPr spcFirstLastPara="1" wrap="square" lIns="121900" tIns="121900" rIns="121900" bIns="121900" anchor="t" anchorCtr="0">
            <a:noAutofit/>
          </a:bodyPr>
          <a:lstStyle/>
          <a:p>
            <a:pPr lvl="0">
              <a:spcAft>
                <a:spcPts val="1300"/>
              </a:spcAft>
              <a:buClr>
                <a:srgbClr val="000000"/>
              </a:buClr>
              <a:buSzPts val="4300"/>
            </a:pPr>
            <a:r>
              <a:rPr lang="en-US" sz="4000" b="1" dirty="0">
                <a:solidFill>
                  <a:schemeClr val="tx2">
                    <a:lumMod val="75000"/>
                  </a:schemeClr>
                </a:solidFill>
                <a:latin typeface="Poppins" panose="00000500000000000000" pitchFamily="2" charset="0"/>
                <a:cs typeface="Poppins" panose="00000500000000000000" pitchFamily="2" charset="0"/>
              </a:rPr>
              <a:t>Why Setting Goals Matters</a:t>
            </a:r>
            <a:endParaRPr sz="4000" b="1" u="none" strike="noStrike" cap="none" dirty="0">
              <a:solidFill>
                <a:schemeClr val="tx2">
                  <a:lumMod val="75000"/>
                </a:schemeClr>
              </a:solidFill>
              <a:latin typeface="Poppins" panose="00000500000000000000" pitchFamily="2" charset="0"/>
              <a:ea typeface="Montserrat Black"/>
              <a:cs typeface="Poppins" panose="00000500000000000000" pitchFamily="2" charset="0"/>
              <a:sym typeface="Montserrat Black"/>
            </a:endParaRPr>
          </a:p>
        </p:txBody>
      </p:sp>
    </p:spTree>
    <p:extLst>
      <p:ext uri="{BB962C8B-B14F-4D97-AF65-F5344CB8AC3E}">
        <p14:creationId xmlns:p14="http://schemas.microsoft.com/office/powerpoint/2010/main" val="198348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
          <a:extLst>
            <a:ext uri="{FF2B5EF4-FFF2-40B4-BE49-F238E27FC236}">
              <a16:creationId xmlns:a16="http://schemas.microsoft.com/office/drawing/2014/main" id="{269DAC81-E8A5-E9EA-034B-D299028A17E2}"/>
            </a:ext>
          </a:extLst>
        </p:cNvPr>
        <p:cNvGrpSpPr/>
        <p:nvPr/>
      </p:nvGrpSpPr>
      <p:grpSpPr>
        <a:xfrm>
          <a:off x="0" y="0"/>
          <a:ext cx="0" cy="0"/>
          <a:chOff x="0" y="0"/>
          <a:chExt cx="0" cy="0"/>
        </a:xfrm>
      </p:grpSpPr>
      <p:sp>
        <p:nvSpPr>
          <p:cNvPr id="30" name="Google Shape;30;p9">
            <a:extLst>
              <a:ext uri="{FF2B5EF4-FFF2-40B4-BE49-F238E27FC236}">
                <a16:creationId xmlns:a16="http://schemas.microsoft.com/office/drawing/2014/main" id="{7B5F3B31-D58A-1F4B-F9DF-F09FC9839BC2}"/>
              </a:ext>
            </a:extLst>
          </p:cNvPr>
          <p:cNvSpPr txBox="1">
            <a:spLocks noGrp="1"/>
          </p:cNvSpPr>
          <p:nvPr>
            <p:ph type="body" idx="1"/>
          </p:nvPr>
        </p:nvSpPr>
        <p:spPr>
          <a:xfrm>
            <a:off x="1215322" y="1428750"/>
            <a:ext cx="9574598" cy="5143499"/>
          </a:xfrm>
          <a:prstGeom prst="rect">
            <a:avLst/>
          </a:prstGeom>
          <a:noFill/>
          <a:ln>
            <a:noFill/>
          </a:ln>
        </p:spPr>
        <p:txBody>
          <a:bodyPr spcFirstLastPara="1" wrap="square" lIns="91425" tIns="45700" rIns="91425" bIns="45700" anchor="t" anchorCtr="0">
            <a:noAutofit/>
          </a:bodyPr>
          <a:lstStyle/>
          <a:p>
            <a:r>
              <a:rPr lang="en-US" sz="2000" b="1" dirty="0">
                <a:solidFill>
                  <a:schemeClr val="accent3">
                    <a:lumMod val="75000"/>
                  </a:schemeClr>
                </a:solidFill>
                <a:latin typeface="Poppins" panose="00000500000000000000" pitchFamily="2" charset="0"/>
                <a:cs typeface="Poppins" panose="00000500000000000000" pitchFamily="2" charset="0"/>
              </a:rPr>
              <a:t>The SMART framework ensures that everyone knows what success looks like.  Goals should be:</a:t>
            </a:r>
          </a:p>
          <a:p>
            <a:endParaRPr lang="en-US" sz="1800" b="1" dirty="0">
              <a:solidFill>
                <a:schemeClr val="accent3">
                  <a:lumMod val="75000"/>
                </a:schemeClr>
              </a:solidFill>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800" b="1" dirty="0">
                <a:solidFill>
                  <a:schemeClr val="bg2"/>
                </a:solidFill>
                <a:latin typeface="Poppins" panose="00000500000000000000" pitchFamily="2" charset="0"/>
                <a:cs typeface="Poppins" panose="00000500000000000000" pitchFamily="2" charset="0"/>
              </a:rPr>
              <a:t>Specific - Be specific about expected results.  Define these clearly and simply.  Performance objectives should describe the general actions required to achieve performance expectations. </a:t>
            </a:r>
          </a:p>
          <a:p>
            <a:pPr marL="285750" lvl="0" indent="-285750">
              <a:buFont typeface="Arial" panose="020B0604020202020204" pitchFamily="34" charset="0"/>
              <a:buChar char="•"/>
            </a:pPr>
            <a:endParaRPr lang="en-US" sz="1800" b="1" dirty="0">
              <a:solidFill>
                <a:schemeClr val="bg2"/>
              </a:solidFill>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800" b="1" dirty="0">
                <a:solidFill>
                  <a:schemeClr val="bg2"/>
                </a:solidFill>
                <a:latin typeface="Poppins" panose="00000500000000000000" pitchFamily="2" charset="0"/>
                <a:cs typeface="Poppins" panose="00000500000000000000" pitchFamily="2" charset="0"/>
              </a:rPr>
              <a:t>Measurable -Clarify what will be measured and how.  Some Objectives can be measured quantitatively, others must be measured qualitatively.  Describe how success will be assessed. </a:t>
            </a:r>
          </a:p>
          <a:p>
            <a:pPr marL="285750" lvl="0" indent="-285750">
              <a:buFont typeface="Arial" panose="020B0604020202020204" pitchFamily="34" charset="0"/>
              <a:buChar char="•"/>
            </a:pPr>
            <a:endParaRPr lang="en-US" sz="1800" b="1" dirty="0">
              <a:solidFill>
                <a:schemeClr val="bg2"/>
              </a:solidFill>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800" b="1" dirty="0">
                <a:solidFill>
                  <a:schemeClr val="bg2"/>
                </a:solidFill>
                <a:latin typeface="Poppins" panose="00000500000000000000" pitchFamily="2" charset="0"/>
                <a:cs typeface="Poppins" panose="00000500000000000000" pitchFamily="2" charset="0"/>
              </a:rPr>
              <a:t>Attainable - Goals should be attainable and agreed upon.  While realistic, they should also be a stretch to provide challenge and professional growth. </a:t>
            </a:r>
          </a:p>
          <a:p>
            <a:pPr marL="285750" lvl="0" indent="-285750">
              <a:buFont typeface="Arial" panose="020B0604020202020204" pitchFamily="34" charset="0"/>
              <a:buChar char="•"/>
            </a:pPr>
            <a:endParaRPr lang="en-US" sz="1800" b="1" dirty="0">
              <a:solidFill>
                <a:schemeClr val="bg2"/>
              </a:solidFill>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800" b="1" dirty="0">
                <a:solidFill>
                  <a:schemeClr val="bg2"/>
                </a:solidFill>
                <a:latin typeface="Poppins" panose="00000500000000000000" pitchFamily="2" charset="0"/>
                <a:cs typeface="Poppins" panose="00000500000000000000" pitchFamily="2" charset="0"/>
              </a:rPr>
              <a:t>Relevant - Goals must be focused on the desired end result or outcome desired. </a:t>
            </a:r>
          </a:p>
          <a:p>
            <a:pPr marL="285750" lvl="0" indent="-285750">
              <a:buFont typeface="Arial" panose="020B0604020202020204" pitchFamily="34" charset="0"/>
              <a:buChar char="•"/>
            </a:pPr>
            <a:endParaRPr lang="en-US" sz="1800" b="1" dirty="0">
              <a:solidFill>
                <a:schemeClr val="bg2"/>
              </a:solidFill>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800" b="1" dirty="0">
                <a:solidFill>
                  <a:schemeClr val="bg2"/>
                </a:solidFill>
                <a:latin typeface="Poppins" panose="00000500000000000000" pitchFamily="2" charset="0"/>
                <a:cs typeface="Poppins" panose="00000500000000000000" pitchFamily="2" charset="0"/>
              </a:rPr>
              <a:t>Time-Bound - Goals should have a specific date or timeframe for completion. </a:t>
            </a:r>
          </a:p>
          <a:p>
            <a:pPr marL="76200" marR="203200" lvl="0" algn="l" rtl="0">
              <a:lnSpc>
                <a:spcPct val="100000"/>
              </a:lnSpc>
              <a:spcBef>
                <a:spcPts val="1000"/>
              </a:spcBef>
              <a:spcAft>
                <a:spcPts val="0"/>
              </a:spcAft>
              <a:buClr>
                <a:srgbClr val="004C45"/>
              </a:buClr>
              <a:buSzPts val="2400"/>
            </a:pPr>
            <a:endParaRPr lang="en-US" dirty="0">
              <a:latin typeface="Avenir Medium" panose="02000503020000020003" pitchFamily="2" charset="0"/>
              <a:ea typeface="Lexend Medium"/>
              <a:cs typeface="Lexend Medium"/>
              <a:sym typeface="Lexend"/>
            </a:endParaRPr>
          </a:p>
        </p:txBody>
      </p:sp>
      <p:sp>
        <p:nvSpPr>
          <p:cNvPr id="31" name="Google Shape;31;p9">
            <a:extLst>
              <a:ext uri="{FF2B5EF4-FFF2-40B4-BE49-F238E27FC236}">
                <a16:creationId xmlns:a16="http://schemas.microsoft.com/office/drawing/2014/main" id="{798D28D5-44D1-CF1F-AF43-11687613E724}"/>
              </a:ext>
            </a:extLst>
          </p:cNvPr>
          <p:cNvSpPr/>
          <p:nvPr/>
        </p:nvSpPr>
        <p:spPr>
          <a:xfrm>
            <a:off x="810941" y="850603"/>
            <a:ext cx="306900" cy="453600"/>
          </a:xfrm>
          <a:prstGeom prst="chevron">
            <a:avLst>
              <a:gd name="adj" fmla="val 50415"/>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2A900"/>
              </a:solidFill>
              <a:latin typeface="Arial"/>
              <a:ea typeface="Arial"/>
              <a:cs typeface="Arial"/>
              <a:sym typeface="Arial"/>
            </a:endParaRPr>
          </a:p>
        </p:txBody>
      </p:sp>
      <p:sp>
        <p:nvSpPr>
          <p:cNvPr id="32" name="Google Shape;32;p9">
            <a:extLst>
              <a:ext uri="{FF2B5EF4-FFF2-40B4-BE49-F238E27FC236}">
                <a16:creationId xmlns:a16="http://schemas.microsoft.com/office/drawing/2014/main" id="{0757ED66-F66C-ED6F-330A-7F459E9F66ED}"/>
              </a:ext>
            </a:extLst>
          </p:cNvPr>
          <p:cNvSpPr txBox="1"/>
          <p:nvPr/>
        </p:nvSpPr>
        <p:spPr>
          <a:xfrm>
            <a:off x="1215322" y="623350"/>
            <a:ext cx="8449886" cy="908100"/>
          </a:xfrm>
          <a:prstGeom prst="rect">
            <a:avLst/>
          </a:prstGeom>
          <a:noFill/>
          <a:ln>
            <a:noFill/>
          </a:ln>
        </p:spPr>
        <p:txBody>
          <a:bodyPr spcFirstLastPara="1" wrap="square" lIns="121900" tIns="121900" rIns="121900" bIns="121900" anchor="t" anchorCtr="0">
            <a:noAutofit/>
          </a:bodyPr>
          <a:lstStyle/>
          <a:p>
            <a:pPr lvl="0">
              <a:spcAft>
                <a:spcPts val="1300"/>
              </a:spcAft>
              <a:buClr>
                <a:srgbClr val="000000"/>
              </a:buClr>
              <a:buSzPts val="4300"/>
            </a:pPr>
            <a:r>
              <a:rPr lang="en-US" sz="4000" b="1" dirty="0">
                <a:solidFill>
                  <a:schemeClr val="tx2">
                    <a:lumMod val="75000"/>
                  </a:schemeClr>
                </a:solidFill>
                <a:latin typeface="Poppins" panose="00000500000000000000" pitchFamily="2" charset="0"/>
                <a:cs typeface="Poppins" panose="00000500000000000000" pitchFamily="2" charset="0"/>
              </a:rPr>
              <a:t>SMART Goals</a:t>
            </a:r>
            <a:endParaRPr sz="4000" b="1" u="none" strike="noStrike" cap="none" dirty="0">
              <a:solidFill>
                <a:schemeClr val="tx2">
                  <a:lumMod val="75000"/>
                </a:schemeClr>
              </a:solidFill>
              <a:latin typeface="Poppins" panose="00000500000000000000" pitchFamily="2" charset="0"/>
              <a:ea typeface="Montserrat Black"/>
              <a:cs typeface="Poppins" panose="00000500000000000000" pitchFamily="2" charset="0"/>
              <a:sym typeface="Montserrat Black"/>
            </a:endParaRPr>
          </a:p>
        </p:txBody>
      </p:sp>
    </p:spTree>
    <p:extLst>
      <p:ext uri="{BB962C8B-B14F-4D97-AF65-F5344CB8AC3E}">
        <p14:creationId xmlns:p14="http://schemas.microsoft.com/office/powerpoint/2010/main" val="425566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
          <a:extLst>
            <a:ext uri="{FF2B5EF4-FFF2-40B4-BE49-F238E27FC236}">
              <a16:creationId xmlns:a16="http://schemas.microsoft.com/office/drawing/2014/main" id="{A2A7E306-6DC0-D601-D6C5-EB2DAFAFF3F7}"/>
            </a:ext>
          </a:extLst>
        </p:cNvPr>
        <p:cNvGrpSpPr/>
        <p:nvPr/>
      </p:nvGrpSpPr>
      <p:grpSpPr>
        <a:xfrm>
          <a:off x="0" y="0"/>
          <a:ext cx="0" cy="0"/>
          <a:chOff x="0" y="0"/>
          <a:chExt cx="0" cy="0"/>
        </a:xfrm>
      </p:grpSpPr>
      <p:sp>
        <p:nvSpPr>
          <p:cNvPr id="30" name="Google Shape;30;p9">
            <a:extLst>
              <a:ext uri="{FF2B5EF4-FFF2-40B4-BE49-F238E27FC236}">
                <a16:creationId xmlns:a16="http://schemas.microsoft.com/office/drawing/2014/main" id="{B7F7C463-159D-84E3-4B8C-AC708D217076}"/>
              </a:ext>
            </a:extLst>
          </p:cNvPr>
          <p:cNvSpPr txBox="1">
            <a:spLocks noGrp="1"/>
          </p:cNvSpPr>
          <p:nvPr>
            <p:ph type="body" idx="1"/>
          </p:nvPr>
        </p:nvSpPr>
        <p:spPr>
          <a:xfrm>
            <a:off x="1215322" y="1605063"/>
            <a:ext cx="9574598" cy="4795737"/>
          </a:xfrm>
          <a:prstGeom prst="rect">
            <a:avLst/>
          </a:prstGeom>
          <a:noFill/>
          <a:ln>
            <a:noFill/>
          </a:ln>
        </p:spPr>
        <p:txBody>
          <a:bodyPr spcFirstLastPara="1" wrap="square" lIns="91425" tIns="45700" rIns="91425" bIns="45700" anchor="t" anchorCtr="0">
            <a:noAutofit/>
          </a:bodyPr>
          <a:lstStyle/>
          <a:p>
            <a:pPr marL="76200" marR="203200" lvl="0" algn="l" rtl="0">
              <a:lnSpc>
                <a:spcPct val="100000"/>
              </a:lnSpc>
              <a:spcBef>
                <a:spcPts val="1000"/>
              </a:spcBef>
              <a:spcAft>
                <a:spcPts val="0"/>
              </a:spcAft>
              <a:buClr>
                <a:srgbClr val="004C45"/>
              </a:buClr>
              <a:buSzPts val="2400"/>
            </a:pPr>
            <a:endParaRPr lang="en-US" dirty="0">
              <a:latin typeface="Avenir Medium" panose="02000503020000020003" pitchFamily="2" charset="0"/>
              <a:ea typeface="Lexend Medium"/>
              <a:cs typeface="Lexend Medium"/>
              <a:sym typeface="Lexend"/>
            </a:endParaRPr>
          </a:p>
        </p:txBody>
      </p:sp>
      <p:sp>
        <p:nvSpPr>
          <p:cNvPr id="31" name="Google Shape;31;p9">
            <a:extLst>
              <a:ext uri="{FF2B5EF4-FFF2-40B4-BE49-F238E27FC236}">
                <a16:creationId xmlns:a16="http://schemas.microsoft.com/office/drawing/2014/main" id="{80027268-E7C1-FD6D-0CD4-2827A013B648}"/>
              </a:ext>
            </a:extLst>
          </p:cNvPr>
          <p:cNvSpPr/>
          <p:nvPr/>
        </p:nvSpPr>
        <p:spPr>
          <a:xfrm>
            <a:off x="810941" y="850603"/>
            <a:ext cx="306900" cy="453600"/>
          </a:xfrm>
          <a:prstGeom prst="chevron">
            <a:avLst>
              <a:gd name="adj" fmla="val 50415"/>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2A900"/>
              </a:solidFill>
              <a:latin typeface="Arial"/>
              <a:ea typeface="Arial"/>
              <a:cs typeface="Arial"/>
              <a:sym typeface="Arial"/>
            </a:endParaRPr>
          </a:p>
        </p:txBody>
      </p:sp>
      <p:sp>
        <p:nvSpPr>
          <p:cNvPr id="32" name="Google Shape;32;p9">
            <a:extLst>
              <a:ext uri="{FF2B5EF4-FFF2-40B4-BE49-F238E27FC236}">
                <a16:creationId xmlns:a16="http://schemas.microsoft.com/office/drawing/2014/main" id="{AC34CD90-FBCD-9BB0-8A53-6A14A3A244C1}"/>
              </a:ext>
            </a:extLst>
          </p:cNvPr>
          <p:cNvSpPr txBox="1"/>
          <p:nvPr/>
        </p:nvSpPr>
        <p:spPr>
          <a:xfrm>
            <a:off x="1215322" y="623350"/>
            <a:ext cx="8449886" cy="908100"/>
          </a:xfrm>
          <a:prstGeom prst="rect">
            <a:avLst/>
          </a:prstGeom>
          <a:noFill/>
          <a:ln>
            <a:noFill/>
          </a:ln>
        </p:spPr>
        <p:txBody>
          <a:bodyPr spcFirstLastPara="1" wrap="square" lIns="121900" tIns="121900" rIns="121900" bIns="121900" anchor="t" anchorCtr="0">
            <a:noAutofit/>
          </a:bodyPr>
          <a:lstStyle/>
          <a:p>
            <a:pPr lvl="0">
              <a:spcAft>
                <a:spcPts val="1300"/>
              </a:spcAft>
              <a:buClr>
                <a:srgbClr val="000000"/>
              </a:buClr>
              <a:buSzPts val="4300"/>
            </a:pPr>
            <a:r>
              <a:rPr lang="en-US" sz="4000" b="1">
                <a:solidFill>
                  <a:schemeClr val="tx2">
                    <a:lumMod val="75000"/>
                  </a:schemeClr>
                </a:solidFill>
                <a:latin typeface="Poppins" panose="00000500000000000000" pitchFamily="2" charset="0"/>
                <a:cs typeface="Poppins" panose="00000500000000000000" pitchFamily="2" charset="0"/>
              </a:rPr>
              <a:t>Example SMART Goals</a:t>
            </a:r>
            <a:endParaRPr sz="4000" b="1" u="none" strike="noStrike" cap="none" dirty="0">
              <a:solidFill>
                <a:schemeClr val="tx2">
                  <a:lumMod val="75000"/>
                </a:schemeClr>
              </a:solidFill>
              <a:latin typeface="Poppins" panose="00000500000000000000" pitchFamily="2" charset="0"/>
              <a:ea typeface="Montserrat Black"/>
              <a:cs typeface="Poppins" panose="00000500000000000000" pitchFamily="2" charset="0"/>
              <a:sym typeface="Montserrat Black"/>
            </a:endParaRPr>
          </a:p>
        </p:txBody>
      </p:sp>
      <p:graphicFrame>
        <p:nvGraphicFramePr>
          <p:cNvPr id="2" name="Table 1">
            <a:extLst>
              <a:ext uri="{FF2B5EF4-FFF2-40B4-BE49-F238E27FC236}">
                <a16:creationId xmlns:a16="http://schemas.microsoft.com/office/drawing/2014/main" id="{38B02660-EB26-00C6-68BA-3A99EC170000}"/>
              </a:ext>
            </a:extLst>
          </p:cNvPr>
          <p:cNvGraphicFramePr>
            <a:graphicFrameLocks noGrp="1"/>
          </p:cNvGraphicFramePr>
          <p:nvPr>
            <p:extLst>
              <p:ext uri="{D42A27DB-BD31-4B8C-83A1-F6EECF244321}">
                <p14:modId xmlns:p14="http://schemas.microsoft.com/office/powerpoint/2010/main" val="3105021733"/>
              </p:ext>
            </p:extLst>
          </p:nvPr>
        </p:nvGraphicFramePr>
        <p:xfrm>
          <a:off x="704851" y="1531452"/>
          <a:ext cx="10085069" cy="5032931"/>
        </p:xfrm>
        <a:graphic>
          <a:graphicData uri="http://schemas.openxmlformats.org/drawingml/2006/table">
            <a:tbl>
              <a:tblPr firstRow="1" bandRow="1">
                <a:tableStyleId>{5C22544A-7EE6-4342-B048-85BDC9FD1C3A}</a:tableStyleId>
              </a:tblPr>
              <a:tblGrid>
                <a:gridCol w="2794272">
                  <a:extLst>
                    <a:ext uri="{9D8B030D-6E8A-4147-A177-3AD203B41FA5}">
                      <a16:colId xmlns:a16="http://schemas.microsoft.com/office/drawing/2014/main" val="1032757156"/>
                    </a:ext>
                  </a:extLst>
                </a:gridCol>
                <a:gridCol w="7290797">
                  <a:extLst>
                    <a:ext uri="{9D8B030D-6E8A-4147-A177-3AD203B41FA5}">
                      <a16:colId xmlns:a16="http://schemas.microsoft.com/office/drawing/2014/main" val="1606410958"/>
                    </a:ext>
                  </a:extLst>
                </a:gridCol>
              </a:tblGrid>
              <a:tr h="7829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chemeClr val="tx2">
                              <a:lumMod val="75000"/>
                            </a:schemeClr>
                          </a:solidFill>
                          <a:latin typeface="Poppins" panose="00000500000000000000" pitchFamily="2" charset="0"/>
                          <a:cs typeface="Poppins" panose="00000500000000000000" pitchFamily="2" charset="0"/>
                        </a:rPr>
                        <a:t>Goals</a:t>
                      </a:r>
                      <a:endParaRPr lang="en-US" sz="3200" b="1" u="none" strike="noStrike" cap="none" dirty="0">
                        <a:solidFill>
                          <a:schemeClr val="tx2">
                            <a:lumMod val="75000"/>
                          </a:schemeClr>
                        </a:solidFill>
                        <a:latin typeface="Poppins" panose="00000500000000000000" pitchFamily="2" charset="0"/>
                        <a:ea typeface="Montserrat Black"/>
                        <a:cs typeface="Poppins" panose="00000500000000000000" pitchFamily="2" charset="0"/>
                        <a:sym typeface="Montserrat Black"/>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chemeClr val="tx2">
                              <a:lumMod val="75000"/>
                            </a:schemeClr>
                          </a:solidFill>
                          <a:latin typeface="Poppins" panose="00000500000000000000" pitchFamily="2" charset="0"/>
                          <a:cs typeface="Poppins" panose="00000500000000000000" pitchFamily="2" charset="0"/>
                        </a:rPr>
                        <a:t>SMART Goals</a:t>
                      </a:r>
                      <a:endParaRPr lang="en-US" sz="3200" b="1" u="none" strike="noStrike" cap="none" dirty="0">
                        <a:solidFill>
                          <a:schemeClr val="tx2">
                            <a:lumMod val="75000"/>
                          </a:schemeClr>
                        </a:solidFill>
                        <a:latin typeface="Poppins" panose="00000500000000000000" pitchFamily="2" charset="0"/>
                        <a:ea typeface="Montserrat Black"/>
                        <a:cs typeface="Poppins" panose="00000500000000000000" pitchFamily="2" charset="0"/>
                        <a:sym typeface="Montserrat Black"/>
                      </a:endParaRPr>
                    </a:p>
                    <a:p>
                      <a:endParaRPr lang="en-US" dirty="0"/>
                    </a:p>
                  </a:txBody>
                  <a:tcPr/>
                </a:tc>
                <a:extLst>
                  <a:ext uri="{0D108BD9-81ED-4DB2-BD59-A6C34878D82A}">
                    <a16:rowId xmlns:a16="http://schemas.microsoft.com/office/drawing/2014/main" val="2492421566"/>
                  </a:ext>
                </a:extLst>
              </a:tr>
              <a:tr h="677232">
                <a:tc>
                  <a:txBody>
                    <a:bodyPr/>
                    <a:lstStyle/>
                    <a:p>
                      <a:r>
                        <a:rPr lang="en-US" sz="2000" b="1" i="1" dirty="0">
                          <a:solidFill>
                            <a:schemeClr val="bg2"/>
                          </a:solidFill>
                          <a:latin typeface="Poppins" panose="00000500000000000000" pitchFamily="2" charset="0"/>
                          <a:cs typeface="Poppins" panose="00000500000000000000" pitchFamily="2" charset="0"/>
                          <a:sym typeface="Lexend"/>
                        </a:rPr>
                        <a:t>Improve response time</a:t>
                      </a:r>
                      <a:endParaRPr lang="en-US" sz="2000" b="1" dirty="0">
                        <a:solidFill>
                          <a:schemeClr val="bg2"/>
                        </a:solidFill>
                      </a:endParaRPr>
                    </a:p>
                  </a:txBody>
                  <a:tcPr/>
                </a:tc>
                <a:tc>
                  <a:txBody>
                    <a:bodyPr/>
                    <a:lstStyle/>
                    <a:p>
                      <a:r>
                        <a:rPr lang="en-US" sz="1600" b="1" i="1" dirty="0">
                          <a:solidFill>
                            <a:schemeClr val="bg2">
                              <a:lumMod val="75000"/>
                            </a:schemeClr>
                          </a:solidFill>
                          <a:latin typeface="Poppins" panose="00000500000000000000" pitchFamily="2" charset="0"/>
                          <a:cs typeface="Poppins" panose="00000500000000000000" pitchFamily="2" charset="0"/>
                          <a:sym typeface="Lexend"/>
                        </a:rPr>
                        <a:t>Respond to all inquiries within 24 hours</a:t>
                      </a:r>
                      <a:endParaRPr lang="en-US" sz="1600" b="1" dirty="0">
                        <a:solidFill>
                          <a:schemeClr val="bg2">
                            <a:lumMod val="75000"/>
                          </a:schemeClr>
                        </a:solidFill>
                      </a:endParaRPr>
                    </a:p>
                  </a:txBody>
                  <a:tcPr/>
                </a:tc>
                <a:extLst>
                  <a:ext uri="{0D108BD9-81ED-4DB2-BD59-A6C34878D82A}">
                    <a16:rowId xmlns:a16="http://schemas.microsoft.com/office/drawing/2014/main" val="3443641329"/>
                  </a:ext>
                </a:extLst>
              </a:tr>
              <a:tr h="1266129">
                <a:tc>
                  <a:txBody>
                    <a:bodyPr/>
                    <a:lstStyle/>
                    <a:p>
                      <a:r>
                        <a:rPr lang="en-US" sz="2000" b="1" i="1" dirty="0">
                          <a:solidFill>
                            <a:schemeClr val="bg2"/>
                          </a:solidFill>
                          <a:latin typeface="Poppins" panose="00000500000000000000" pitchFamily="2" charset="0"/>
                          <a:cs typeface="Poppins" panose="00000500000000000000" pitchFamily="2" charset="0"/>
                          <a:sym typeface="Lexend"/>
                        </a:rPr>
                        <a:t>Increase competency </a:t>
                      </a:r>
                      <a:endParaRPr lang="en-US" sz="2000" b="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chemeClr val="bg2">
                              <a:lumMod val="75000"/>
                            </a:schemeClr>
                          </a:solidFill>
                          <a:latin typeface="Poppins" panose="00000500000000000000" pitchFamily="2" charset="0"/>
                          <a:cs typeface="Poppins" panose="00000500000000000000" pitchFamily="2" charset="0"/>
                        </a:rPr>
                        <a:t>Stay current on procedures and regulations by reviewing all updated policies at least once per month and completing any required training within designated timeframes, to reduce service delays and misinformation, as measured by a decrease in related errors or client complaints, by December 31, 2026</a:t>
                      </a:r>
                      <a:endParaRPr lang="en-US" sz="1600" b="1" i="0" dirty="0">
                        <a:solidFill>
                          <a:schemeClr val="bg2">
                            <a:lumMod val="75000"/>
                          </a:schemeClr>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595773642"/>
                  </a:ext>
                </a:extLst>
              </a:tr>
              <a:tr h="8693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1" dirty="0">
                          <a:solidFill>
                            <a:schemeClr val="bg2"/>
                          </a:solidFill>
                          <a:latin typeface="Poppins" panose="00000500000000000000" pitchFamily="2" charset="0"/>
                          <a:cs typeface="Poppins" panose="00000500000000000000" pitchFamily="2" charset="0"/>
                          <a:sym typeface="Lexend"/>
                        </a:rPr>
                        <a:t>Reduce errors</a:t>
                      </a:r>
                      <a:endParaRPr lang="en-US" sz="2000" b="1" dirty="0">
                        <a:solidFill>
                          <a:schemeClr val="bg2"/>
                        </a:solidFill>
                        <a:latin typeface="Poppins" panose="00000500000000000000" pitchFamily="2" charset="0"/>
                        <a:cs typeface="Poppins" panose="00000500000000000000" pitchFamily="2" charset="0"/>
                      </a:endParaRPr>
                    </a:p>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chemeClr val="bg2">
                              <a:lumMod val="75000"/>
                            </a:schemeClr>
                          </a:solidFill>
                          <a:latin typeface="Poppins" panose="00000500000000000000" pitchFamily="2" charset="0"/>
                          <a:cs typeface="Poppins" panose="00000500000000000000" pitchFamily="2" charset="0"/>
                        </a:rPr>
                        <a:t>Utilize process guides and daily checklists to review all work prior to submission to reduce errors by 25% over the next 3 months, as measured by error tracking reports or supervisor review.</a:t>
                      </a:r>
                    </a:p>
                  </a:txBody>
                  <a:tcPr/>
                </a:tc>
                <a:extLst>
                  <a:ext uri="{0D108BD9-81ED-4DB2-BD59-A6C34878D82A}">
                    <a16:rowId xmlns:a16="http://schemas.microsoft.com/office/drawing/2014/main" val="1060237309"/>
                  </a:ext>
                </a:extLst>
              </a:tr>
              <a:tr h="13593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1" dirty="0">
                          <a:solidFill>
                            <a:schemeClr val="bg2"/>
                          </a:solidFill>
                          <a:latin typeface="Poppins" panose="00000500000000000000" pitchFamily="2" charset="0"/>
                          <a:cs typeface="Poppins" panose="00000500000000000000" pitchFamily="2" charset="0"/>
                          <a:sym typeface="Lexend"/>
                        </a:rPr>
                        <a:t>Take initiative</a:t>
                      </a:r>
                      <a:endParaRPr lang="en-US" sz="2000" b="1" dirty="0">
                        <a:solidFill>
                          <a:schemeClr val="bg2"/>
                        </a:solidFill>
                        <a:latin typeface="Poppins" panose="00000500000000000000" pitchFamily="2" charset="0"/>
                        <a:cs typeface="Poppins" panose="00000500000000000000" pitchFamily="2" charset="0"/>
                      </a:endParaRPr>
                    </a:p>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chemeClr val="bg2">
                              <a:lumMod val="75000"/>
                            </a:schemeClr>
                          </a:solidFill>
                          <a:latin typeface="Poppins" panose="00000500000000000000" pitchFamily="2" charset="0"/>
                          <a:cs typeface="Poppins" panose="00000500000000000000" pitchFamily="2" charset="0"/>
                        </a:rPr>
                        <a:t>Identify at least one key process improvement in [specific area, e.g., workflow efficiency or customer response time] and collaborate with your supervisor to develop and implement an action plan, resulting in a measurable improvement (e.g., 20% faster turnaround time or reduced errors), within the next 6 months.</a:t>
                      </a:r>
                    </a:p>
                  </a:txBody>
                  <a:tcPr/>
                </a:tc>
                <a:extLst>
                  <a:ext uri="{0D108BD9-81ED-4DB2-BD59-A6C34878D82A}">
                    <a16:rowId xmlns:a16="http://schemas.microsoft.com/office/drawing/2014/main" val="3430086108"/>
                  </a:ext>
                </a:extLst>
              </a:tr>
            </a:tbl>
          </a:graphicData>
        </a:graphic>
      </p:graphicFrame>
    </p:spTree>
    <p:extLst>
      <p:ext uri="{BB962C8B-B14F-4D97-AF65-F5344CB8AC3E}">
        <p14:creationId xmlns:p14="http://schemas.microsoft.com/office/powerpoint/2010/main" val="416985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
          <a:extLst>
            <a:ext uri="{FF2B5EF4-FFF2-40B4-BE49-F238E27FC236}">
              <a16:creationId xmlns:a16="http://schemas.microsoft.com/office/drawing/2014/main" id="{76097CE9-2F81-AA95-CE28-7B4FCE10A4FF}"/>
            </a:ext>
          </a:extLst>
        </p:cNvPr>
        <p:cNvGrpSpPr/>
        <p:nvPr/>
      </p:nvGrpSpPr>
      <p:grpSpPr>
        <a:xfrm>
          <a:off x="0" y="0"/>
          <a:ext cx="0" cy="0"/>
          <a:chOff x="0" y="0"/>
          <a:chExt cx="0" cy="0"/>
        </a:xfrm>
      </p:grpSpPr>
      <p:sp>
        <p:nvSpPr>
          <p:cNvPr id="30" name="Google Shape;30;p9">
            <a:extLst>
              <a:ext uri="{FF2B5EF4-FFF2-40B4-BE49-F238E27FC236}">
                <a16:creationId xmlns:a16="http://schemas.microsoft.com/office/drawing/2014/main" id="{C0E754DB-3E27-7C34-CD30-54913E4F7836}"/>
              </a:ext>
            </a:extLst>
          </p:cNvPr>
          <p:cNvSpPr txBox="1">
            <a:spLocks noGrp="1"/>
          </p:cNvSpPr>
          <p:nvPr>
            <p:ph type="body" idx="1"/>
          </p:nvPr>
        </p:nvSpPr>
        <p:spPr>
          <a:xfrm>
            <a:off x="1215322" y="1605063"/>
            <a:ext cx="9574598" cy="4795737"/>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Understand your employee’s critical functions &amp; key tasks</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Understand your employee’s classification/skill level</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Know what “success” looks like</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Align goals with the department vision/plan</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Share priorities</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Set clear expectations</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Follow up on goals and progress</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Remove barriers  to ensure goals are attainable</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Set time-bound objectives</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Invite feedback and support growth</a:t>
            </a:r>
          </a:p>
          <a:p>
            <a:pPr marL="342900" indent="-342900">
              <a:buFont typeface="Arial" panose="020B0604020202020204" pitchFamily="34" charset="0"/>
              <a:buChar char="•"/>
            </a:pPr>
            <a:r>
              <a:rPr lang="en-US" sz="1800" b="1" dirty="0">
                <a:solidFill>
                  <a:schemeClr val="accent3">
                    <a:lumMod val="75000"/>
                  </a:schemeClr>
                </a:solidFill>
                <a:latin typeface="Poppins" panose="00000500000000000000" pitchFamily="2" charset="0"/>
                <a:cs typeface="Poppins" panose="00000500000000000000" pitchFamily="2" charset="0"/>
              </a:rPr>
              <a:t>Ensure goals fit within current resource parameters (e.g. training)</a:t>
            </a:r>
          </a:p>
          <a:p>
            <a:endParaRPr lang="en-US" sz="1800" b="1" dirty="0">
              <a:solidFill>
                <a:schemeClr val="accent3">
                  <a:lumMod val="75000"/>
                </a:schemeClr>
              </a:solidFill>
              <a:latin typeface="Poppins" panose="00000500000000000000" pitchFamily="2" charset="0"/>
              <a:cs typeface="Poppins" panose="00000500000000000000" pitchFamily="2" charset="0"/>
            </a:endParaRPr>
          </a:p>
          <a:p>
            <a:endParaRPr lang="en-US" sz="2000" b="1" dirty="0">
              <a:solidFill>
                <a:schemeClr val="accent3">
                  <a:lumMod val="75000"/>
                </a:schemeClr>
              </a:solidFill>
              <a:latin typeface="Poppins" panose="00000500000000000000" pitchFamily="2" charset="0"/>
              <a:cs typeface="Poppins" panose="00000500000000000000" pitchFamily="2" charset="0"/>
            </a:endParaRPr>
          </a:p>
          <a:p>
            <a:r>
              <a:rPr lang="en-US" sz="3200" b="1" dirty="0">
                <a:solidFill>
                  <a:schemeClr val="tx2">
                    <a:lumMod val="75000"/>
                  </a:schemeClr>
                </a:solidFill>
                <a:latin typeface="Poppins" panose="00000500000000000000" pitchFamily="2" charset="0"/>
                <a:cs typeface="Poppins" panose="00000500000000000000" pitchFamily="2" charset="0"/>
              </a:rPr>
              <a:t>*</a:t>
            </a:r>
            <a:r>
              <a:rPr lang="en-US" sz="3200" b="1" dirty="0">
                <a:solidFill>
                  <a:schemeClr val="bg2"/>
                </a:solidFill>
                <a:latin typeface="Poppins" panose="00000500000000000000" pitchFamily="2" charset="0"/>
                <a:cs typeface="Poppins" panose="00000500000000000000" pitchFamily="2" charset="0"/>
              </a:rPr>
              <a:t>Clear goals + consistent coaching = results</a:t>
            </a:r>
            <a:endParaRPr lang="en-US" sz="3200" dirty="0">
              <a:solidFill>
                <a:schemeClr val="bg2"/>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endParaRPr lang="en-US" sz="2400" dirty="0">
              <a:solidFill>
                <a:schemeClr val="accent3">
                  <a:lumMod val="75000"/>
                </a:schemeClr>
              </a:solidFill>
              <a:latin typeface="Poppins" panose="00000500000000000000" pitchFamily="2" charset="0"/>
              <a:cs typeface="Poppins" panose="00000500000000000000" pitchFamily="2" charset="0"/>
            </a:endParaRPr>
          </a:p>
          <a:p>
            <a:pPr marL="76200" marR="203200" lvl="0" algn="l" rtl="0">
              <a:lnSpc>
                <a:spcPct val="100000"/>
              </a:lnSpc>
              <a:spcBef>
                <a:spcPts val="1000"/>
              </a:spcBef>
              <a:spcAft>
                <a:spcPts val="0"/>
              </a:spcAft>
              <a:buClr>
                <a:srgbClr val="004C45"/>
              </a:buClr>
              <a:buSzPts val="2400"/>
            </a:pPr>
            <a:endParaRPr dirty="0">
              <a:latin typeface="Avenir Medium" panose="02000503020000020003" pitchFamily="2" charset="0"/>
              <a:ea typeface="Lexend Medium"/>
              <a:cs typeface="Lexend Medium"/>
              <a:sym typeface="Lexend"/>
            </a:endParaRPr>
          </a:p>
        </p:txBody>
      </p:sp>
      <p:sp>
        <p:nvSpPr>
          <p:cNvPr id="31" name="Google Shape;31;p9">
            <a:extLst>
              <a:ext uri="{FF2B5EF4-FFF2-40B4-BE49-F238E27FC236}">
                <a16:creationId xmlns:a16="http://schemas.microsoft.com/office/drawing/2014/main" id="{A62BE080-B52F-478F-63D2-CD04F3DA2249}"/>
              </a:ext>
            </a:extLst>
          </p:cNvPr>
          <p:cNvSpPr/>
          <p:nvPr/>
        </p:nvSpPr>
        <p:spPr>
          <a:xfrm>
            <a:off x="810941" y="850603"/>
            <a:ext cx="306900" cy="453600"/>
          </a:xfrm>
          <a:prstGeom prst="chevron">
            <a:avLst>
              <a:gd name="adj" fmla="val 50415"/>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2A900"/>
              </a:solidFill>
              <a:latin typeface="Arial"/>
              <a:ea typeface="Arial"/>
              <a:cs typeface="Arial"/>
              <a:sym typeface="Arial"/>
            </a:endParaRPr>
          </a:p>
        </p:txBody>
      </p:sp>
      <p:sp>
        <p:nvSpPr>
          <p:cNvPr id="32" name="Google Shape;32;p9">
            <a:extLst>
              <a:ext uri="{FF2B5EF4-FFF2-40B4-BE49-F238E27FC236}">
                <a16:creationId xmlns:a16="http://schemas.microsoft.com/office/drawing/2014/main" id="{D325F8B2-89E4-BD10-112E-5CD77ECB4224}"/>
              </a:ext>
            </a:extLst>
          </p:cNvPr>
          <p:cNvSpPr txBox="1"/>
          <p:nvPr/>
        </p:nvSpPr>
        <p:spPr>
          <a:xfrm>
            <a:off x="1215322" y="623350"/>
            <a:ext cx="8449886" cy="908100"/>
          </a:xfrm>
          <a:prstGeom prst="rect">
            <a:avLst/>
          </a:prstGeom>
          <a:noFill/>
          <a:ln>
            <a:noFill/>
          </a:ln>
        </p:spPr>
        <p:txBody>
          <a:bodyPr spcFirstLastPara="1" wrap="square" lIns="121900" tIns="121900" rIns="121900" bIns="121900" anchor="t" anchorCtr="0">
            <a:noAutofit/>
          </a:bodyPr>
          <a:lstStyle/>
          <a:p>
            <a:pPr lvl="0">
              <a:spcAft>
                <a:spcPts val="1300"/>
              </a:spcAft>
              <a:buClr>
                <a:srgbClr val="000000"/>
              </a:buClr>
              <a:buSzPts val="4300"/>
            </a:pPr>
            <a:r>
              <a:rPr lang="en-US" sz="4000" b="1" u="none" strike="noStrike" cap="none" dirty="0">
                <a:solidFill>
                  <a:schemeClr val="tx2">
                    <a:lumMod val="75000"/>
                  </a:schemeClr>
                </a:solidFill>
                <a:latin typeface="Poppins" panose="00000500000000000000" pitchFamily="2" charset="0"/>
                <a:ea typeface="Montserrat Black"/>
                <a:cs typeface="Poppins" panose="00000500000000000000" pitchFamily="2" charset="0"/>
                <a:sym typeface="Montserrat Black"/>
              </a:rPr>
              <a:t>Manager Responsibilities</a:t>
            </a:r>
            <a:endParaRPr sz="4000" b="1" u="none" strike="noStrike" cap="none" dirty="0">
              <a:solidFill>
                <a:schemeClr val="tx2">
                  <a:lumMod val="75000"/>
                </a:schemeClr>
              </a:solidFill>
              <a:latin typeface="Poppins" panose="00000500000000000000" pitchFamily="2" charset="0"/>
              <a:ea typeface="Montserrat Black"/>
              <a:cs typeface="Poppins" panose="00000500000000000000" pitchFamily="2" charset="0"/>
              <a:sym typeface="Montserrat Black"/>
            </a:endParaRPr>
          </a:p>
        </p:txBody>
      </p:sp>
    </p:spTree>
    <p:extLst>
      <p:ext uri="{BB962C8B-B14F-4D97-AF65-F5344CB8AC3E}">
        <p14:creationId xmlns:p14="http://schemas.microsoft.com/office/powerpoint/2010/main" val="278982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
          <a:extLst>
            <a:ext uri="{FF2B5EF4-FFF2-40B4-BE49-F238E27FC236}">
              <a16:creationId xmlns:a16="http://schemas.microsoft.com/office/drawing/2014/main" id="{06B0D9F1-5481-DC80-094C-63C0E5474844}"/>
            </a:ext>
          </a:extLst>
        </p:cNvPr>
        <p:cNvGrpSpPr/>
        <p:nvPr/>
      </p:nvGrpSpPr>
      <p:grpSpPr>
        <a:xfrm>
          <a:off x="0" y="0"/>
          <a:ext cx="0" cy="0"/>
          <a:chOff x="0" y="0"/>
          <a:chExt cx="0" cy="0"/>
        </a:xfrm>
      </p:grpSpPr>
      <p:sp>
        <p:nvSpPr>
          <p:cNvPr id="30" name="Google Shape;30;p9">
            <a:extLst>
              <a:ext uri="{FF2B5EF4-FFF2-40B4-BE49-F238E27FC236}">
                <a16:creationId xmlns:a16="http://schemas.microsoft.com/office/drawing/2014/main" id="{228EC67E-8570-1813-9DAD-051990D53DE6}"/>
              </a:ext>
            </a:extLst>
          </p:cNvPr>
          <p:cNvSpPr txBox="1">
            <a:spLocks noGrp="1"/>
          </p:cNvSpPr>
          <p:nvPr>
            <p:ph type="body" idx="1"/>
          </p:nvPr>
        </p:nvSpPr>
        <p:spPr>
          <a:xfrm>
            <a:off x="1215322" y="1605063"/>
            <a:ext cx="9574598" cy="4795737"/>
          </a:xfrm>
          <a:prstGeom prst="rect">
            <a:avLst/>
          </a:prstGeom>
          <a:noFill/>
          <a:ln>
            <a:noFill/>
          </a:ln>
        </p:spPr>
        <p:txBody>
          <a:bodyPr spcFirstLastPara="1" wrap="square" lIns="91425" tIns="45700" rIns="91425" bIns="45700" anchor="t" anchorCtr="0">
            <a:noAutofit/>
          </a:bodyPr>
          <a:lstStyle/>
          <a:p>
            <a:pPr algn="ctr"/>
            <a:endParaRPr lang="en-US" sz="2400" dirty="0">
              <a:solidFill>
                <a:schemeClr val="accent3">
                  <a:lumMod val="75000"/>
                </a:schemeClr>
              </a:solidFill>
              <a:latin typeface="Poppins" panose="00000500000000000000" pitchFamily="2" charset="0"/>
              <a:cs typeface="Poppins" panose="00000500000000000000" pitchFamily="2" charset="0"/>
            </a:endParaRPr>
          </a:p>
          <a:p>
            <a:pPr algn="ctr"/>
            <a:r>
              <a:rPr lang="en-US" sz="5400" b="1" dirty="0">
                <a:solidFill>
                  <a:schemeClr val="accent2"/>
                </a:solidFill>
                <a:latin typeface="Poppins" panose="00000500000000000000" pitchFamily="2" charset="0"/>
                <a:cs typeface="Poppins" panose="00000500000000000000" pitchFamily="2" charset="0"/>
              </a:rPr>
              <a:t>Questions?</a:t>
            </a:r>
          </a:p>
          <a:p>
            <a:pPr algn="ctr"/>
            <a:endParaRPr lang="en-US" sz="3600" b="1" dirty="0">
              <a:solidFill>
                <a:schemeClr val="accent2"/>
              </a:solidFill>
              <a:latin typeface="Poppins" panose="00000500000000000000" pitchFamily="2" charset="0"/>
              <a:cs typeface="Poppins" panose="00000500000000000000" pitchFamily="2" charset="0"/>
            </a:endParaRPr>
          </a:p>
          <a:p>
            <a:pPr algn="ctr" fontAlgn="base"/>
            <a:r>
              <a:rPr lang="sv-SE" sz="3200" b="1" dirty="0">
                <a:solidFill>
                  <a:schemeClr val="bg2">
                    <a:lumMod val="75000"/>
                  </a:schemeClr>
                </a:solidFill>
                <a:latin typeface="Poppins" panose="00000500000000000000" pitchFamily="2" charset="0"/>
                <a:cs typeface="Poppins" panose="00000500000000000000" pitchFamily="2" charset="0"/>
              </a:rPr>
              <a:t>Contact ELR:</a:t>
            </a:r>
          </a:p>
          <a:p>
            <a:pPr marL="76200" marR="203200" lvl="0" algn="ctr" rtl="0">
              <a:lnSpc>
                <a:spcPct val="100000"/>
              </a:lnSpc>
              <a:spcBef>
                <a:spcPts val="1000"/>
              </a:spcBef>
              <a:spcAft>
                <a:spcPts val="0"/>
              </a:spcAft>
              <a:buClr>
                <a:srgbClr val="004C45"/>
              </a:buClr>
              <a:buSzPts val="2400"/>
            </a:pPr>
            <a:r>
              <a:rPr lang="en-US" sz="3200" b="1" dirty="0">
                <a:solidFill>
                  <a:schemeClr val="bg2"/>
                </a:solidFill>
                <a:latin typeface="Poppins" panose="00000500000000000000" pitchFamily="2" charset="0"/>
                <a:ea typeface="Lexend Medium"/>
                <a:cs typeface="Poppins" panose="00000500000000000000" pitchFamily="2" charset="0"/>
                <a:sym typeface="Lexend"/>
                <a:hlinkClick r:id="rId3">
                  <a:extLst>
                    <a:ext uri="{A12FA001-AC4F-418D-AE19-62706E023703}">
                      <ahyp:hlinkClr xmlns:ahyp="http://schemas.microsoft.com/office/drawing/2018/hyperlinkcolor" val="tx"/>
                    </a:ext>
                  </a:extLst>
                </a:hlinkClick>
              </a:rPr>
              <a:t>hr@humboldt.edu</a:t>
            </a:r>
            <a:endParaRPr lang="en-US" sz="3200" b="1" dirty="0">
              <a:solidFill>
                <a:schemeClr val="bg2"/>
              </a:solidFill>
              <a:latin typeface="Poppins" panose="00000500000000000000" pitchFamily="2" charset="0"/>
              <a:ea typeface="Lexend Medium"/>
              <a:cs typeface="Poppins" panose="00000500000000000000" pitchFamily="2" charset="0"/>
              <a:sym typeface="Lexend"/>
            </a:endParaRPr>
          </a:p>
          <a:p>
            <a:pPr marL="76200" marR="203200" lvl="0" algn="ctr" rtl="0">
              <a:lnSpc>
                <a:spcPct val="100000"/>
              </a:lnSpc>
              <a:spcBef>
                <a:spcPts val="1000"/>
              </a:spcBef>
              <a:spcAft>
                <a:spcPts val="0"/>
              </a:spcAft>
              <a:buClr>
                <a:srgbClr val="004C45"/>
              </a:buClr>
              <a:buSzPts val="2400"/>
            </a:pPr>
            <a:r>
              <a:rPr lang="en-US" sz="3200" b="1" dirty="0">
                <a:solidFill>
                  <a:schemeClr val="bg2"/>
                </a:solidFill>
                <a:latin typeface="Poppins" panose="00000500000000000000" pitchFamily="2" charset="0"/>
                <a:ea typeface="Lexend Medium"/>
                <a:cs typeface="Poppins" panose="00000500000000000000" pitchFamily="2" charset="0"/>
                <a:sym typeface="Lexend"/>
              </a:rPr>
              <a:t>707-826-3626</a:t>
            </a:r>
          </a:p>
        </p:txBody>
      </p:sp>
      <p:sp>
        <p:nvSpPr>
          <p:cNvPr id="31" name="Google Shape;31;p9">
            <a:extLst>
              <a:ext uri="{FF2B5EF4-FFF2-40B4-BE49-F238E27FC236}">
                <a16:creationId xmlns:a16="http://schemas.microsoft.com/office/drawing/2014/main" id="{5152BD39-8A44-3563-D9D5-AF6D6F9A71A9}"/>
              </a:ext>
            </a:extLst>
          </p:cNvPr>
          <p:cNvSpPr/>
          <p:nvPr/>
        </p:nvSpPr>
        <p:spPr>
          <a:xfrm>
            <a:off x="810941" y="850603"/>
            <a:ext cx="306900" cy="453600"/>
          </a:xfrm>
          <a:prstGeom prst="chevron">
            <a:avLst>
              <a:gd name="adj" fmla="val 50415"/>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2A900"/>
              </a:solidFill>
              <a:latin typeface="Arial"/>
              <a:ea typeface="Arial"/>
              <a:cs typeface="Arial"/>
              <a:sym typeface="Arial"/>
            </a:endParaRPr>
          </a:p>
        </p:txBody>
      </p:sp>
      <p:sp>
        <p:nvSpPr>
          <p:cNvPr id="32" name="Google Shape;32;p9">
            <a:extLst>
              <a:ext uri="{FF2B5EF4-FFF2-40B4-BE49-F238E27FC236}">
                <a16:creationId xmlns:a16="http://schemas.microsoft.com/office/drawing/2014/main" id="{367D9382-783D-1FF3-3893-761390144F35}"/>
              </a:ext>
            </a:extLst>
          </p:cNvPr>
          <p:cNvSpPr txBox="1"/>
          <p:nvPr/>
        </p:nvSpPr>
        <p:spPr>
          <a:xfrm>
            <a:off x="1215322" y="623350"/>
            <a:ext cx="8449886" cy="908100"/>
          </a:xfrm>
          <a:prstGeom prst="rect">
            <a:avLst/>
          </a:prstGeom>
          <a:noFill/>
          <a:ln>
            <a:noFill/>
          </a:ln>
        </p:spPr>
        <p:txBody>
          <a:bodyPr spcFirstLastPara="1" wrap="square" lIns="121900" tIns="121900" rIns="121900" bIns="121900" anchor="t" anchorCtr="0">
            <a:noAutofit/>
          </a:bodyPr>
          <a:lstStyle/>
          <a:p>
            <a:pPr lvl="0">
              <a:spcAft>
                <a:spcPts val="1300"/>
              </a:spcAft>
              <a:buClr>
                <a:srgbClr val="000000"/>
              </a:buClr>
              <a:buSzPts val="4300"/>
            </a:pPr>
            <a:endParaRPr sz="4000" b="1" u="none" strike="noStrike" cap="none" dirty="0">
              <a:solidFill>
                <a:schemeClr val="accent3">
                  <a:lumMod val="75000"/>
                </a:schemeClr>
              </a:solidFill>
              <a:latin typeface="Poppins" panose="00000500000000000000" pitchFamily="2" charset="0"/>
              <a:ea typeface="Montserrat Black"/>
              <a:cs typeface="Poppins" panose="00000500000000000000" pitchFamily="2" charset="0"/>
              <a:sym typeface="Montserrat Black"/>
            </a:endParaRPr>
          </a:p>
        </p:txBody>
      </p:sp>
    </p:spTree>
    <p:extLst>
      <p:ext uri="{BB962C8B-B14F-4D97-AF65-F5344CB8AC3E}">
        <p14:creationId xmlns:p14="http://schemas.microsoft.com/office/powerpoint/2010/main" val="3231816568"/>
      </p:ext>
    </p:extLst>
  </p:cSld>
  <p:clrMapOvr>
    <a:masterClrMapping/>
  </p:clrMapOvr>
</p:sld>
</file>

<file path=ppt/theme/theme1.xml><?xml version="1.0" encoding="utf-8"?>
<a:theme xmlns:a="http://schemas.openxmlformats.org/drawingml/2006/main" name="Cal Poly Humboldt Theme">
  <a:themeElements>
    <a:clrScheme name="Cal Poly Humboldt">
      <a:dk1>
        <a:srgbClr val="004C46"/>
      </a:dk1>
      <a:lt1>
        <a:srgbClr val="EFEEDC"/>
      </a:lt1>
      <a:dk2>
        <a:srgbClr val="008569"/>
      </a:dk2>
      <a:lt2>
        <a:srgbClr val="FFC72C"/>
      </a:lt2>
      <a:accent1>
        <a:srgbClr val="004C46"/>
      </a:accent1>
      <a:accent2>
        <a:srgbClr val="F2A900"/>
      </a:accent2>
      <a:accent3>
        <a:srgbClr val="00A883"/>
      </a:accent3>
      <a:accent4>
        <a:srgbClr val="98B8AD"/>
      </a:accent4>
      <a:accent5>
        <a:srgbClr val="007198"/>
      </a:accent5>
      <a:accent6>
        <a:srgbClr val="CDDAD5"/>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2909</TotalTime>
  <Words>457</Words>
  <Application>Microsoft Office PowerPoint</Application>
  <PresentationFormat>Widescreen</PresentationFormat>
  <Paragraphs>56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Lexend SemiBold</vt:lpstr>
      <vt:lpstr>Avenir Medium</vt:lpstr>
      <vt:lpstr>Calibri</vt:lpstr>
      <vt:lpstr>Arial</vt:lpstr>
      <vt:lpstr>Arial Black</vt:lpstr>
      <vt:lpstr>Poppins</vt:lpstr>
      <vt:lpstr>Cal Poly Humboldt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 Caisse</dc:creator>
  <cp:lastModifiedBy>Michelle C Caisse</cp:lastModifiedBy>
  <cp:revision>41</cp:revision>
  <dcterms:modified xsi:type="dcterms:W3CDTF">2026-04-10T21:06:04Z</dcterms:modified>
</cp:coreProperties>
</file>