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3"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embeddedFontLst>
    <p:embeddedFont>
      <p:font typeface="Lexend" panose="020B0604020202020204" charset="0"/>
      <p:regular r:id="rId12"/>
      <p:bold r:id="rId13"/>
    </p:embeddedFont>
    <p:embeddedFont>
      <p:font typeface="Lexend ExtraBold" panose="020B0604020202020204" charset="0"/>
      <p:bold r:id="rId14"/>
    </p:embeddedFont>
    <p:embeddedFont>
      <p:font typeface="Lexend SemiBold" panose="020B0604020202020204" charset="0"/>
      <p:regular r:id="rId15"/>
      <p:bold r:id="rId16"/>
    </p:embeddedFont>
    <p:embeddedFont>
      <p:font typeface="Montserrat Black" panose="00000A00000000000000" pitchFamily="2" charset="0"/>
      <p:bold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289A024-E541-4186-8CE7-48CF76A63D75}">
  <a:tblStyle styleId="{3289A024-E541-4186-8CE7-48CF76A63D7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
        <p:cNvGrpSpPr/>
        <p:nvPr/>
      </p:nvGrpSpPr>
      <p:grpSpPr>
        <a:xfrm>
          <a:off x="0" y="0"/>
          <a:ext cx="0" cy="0"/>
          <a:chOff x="0" y="0"/>
          <a:chExt cx="0" cy="0"/>
        </a:xfrm>
      </p:grpSpPr>
      <p:sp>
        <p:nvSpPr>
          <p:cNvPr id="13" name="Google Shape;1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 name="Google Shape;1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
        <p:cNvGrpSpPr/>
        <p:nvPr/>
      </p:nvGrpSpPr>
      <p:grpSpPr>
        <a:xfrm>
          <a:off x="0" y="0"/>
          <a:ext cx="0" cy="0"/>
          <a:chOff x="0" y="0"/>
          <a:chExt cx="0" cy="0"/>
        </a:xfrm>
      </p:grpSpPr>
      <p:sp>
        <p:nvSpPr>
          <p:cNvPr id="21" name="Google Shape;2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 name="Google Shape;2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g3e998d32f01_0_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 name="Google Shape;30;g3e998d32f01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g3e99adf592a_1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g3e99adf592a_1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3e99adf592a_0_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 name="Google Shape;44;g3e99adf592a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 name="Google Shape;50;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e99adf592a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 name="Google Shape;59;g3e99adf592a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3e3e779b674_0_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3e3e779b674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3eb8afa6db0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3eb8afa6db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ight Background - Cal Poly Humboldt Logo" type="title">
  <p:cSld name="TITLE">
    <p:bg>
      <p:bgPr>
        <a:blipFill>
          <a:blip r:embed="rId2">
            <a:alphaModFix/>
          </a:blip>
          <a:stretch>
            <a:fillRect/>
          </a:stretch>
        </a:blipFill>
        <a:effectLst/>
      </p:bgPr>
    </p:bg>
    <p:spTree>
      <p:nvGrpSpPr>
        <p:cNvPr id="1" name="Shape 6"/>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Light Background - Diamond H." type="obj">
  <p:cSld name="OBJECT">
    <p:bg>
      <p:bgPr>
        <a:blipFill>
          <a:blip r:embed="rId2">
            <a:alphaModFix/>
          </a:blip>
          <a:stretch>
            <a:fillRect/>
          </a:stretch>
        </a:blipFill>
        <a:effectLst/>
      </p:bgPr>
    </p:bg>
    <p:spTree>
      <p:nvGrpSpPr>
        <p:cNvPr id="1" name="Shape 7"/>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ark Background - H." type="secHead">
  <p:cSld name="SECTION_HEADER">
    <p:bg>
      <p:bgPr>
        <a:blipFill>
          <a:blip r:embed="rId2">
            <a:alphaModFix/>
          </a:blip>
          <a:stretch>
            <a:fillRect/>
          </a:stretch>
        </a:blipFill>
        <a:effectLst/>
      </p:bgPr>
    </p:bg>
    <p:spTree>
      <p:nvGrpSpPr>
        <p:cNvPr id="1" name="Shape 8"/>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ark Background - Custom Image" type="twoObj">
  <p:cSld name="TWO_OBJECTS">
    <p:bg>
      <p:bgPr>
        <a:blipFill>
          <a:blip r:embed="rId2">
            <a:alphaModFix/>
          </a:blip>
          <a:stretch>
            <a:fillRect/>
          </a:stretch>
        </a:blipFill>
        <a:effectLst/>
      </p:bgPr>
    </p:bg>
    <p:spTree>
      <p:nvGrpSpPr>
        <p:cNvPr id="1" name="Shape 9"/>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ark Background - Entry Sign">
  <p:cSld name="TWO_OBJECTS_1">
    <p:bg>
      <p:bgPr>
        <a:blipFill>
          <a:blip r:embed="rId2">
            <a:alphaModFix/>
          </a:blip>
          <a:stretch>
            <a:fillRect/>
          </a:stretch>
        </a:blipFill>
        <a:effectLst/>
      </p:bgPr>
    </p:bg>
    <p:spTree>
      <p:nvGrpSpPr>
        <p:cNvPr id="1" name="Shape 10"/>
        <p:cNvGrpSpPr/>
        <p:nvPr/>
      </p:nvGrpSpPr>
      <p:grpSpPr>
        <a:xfrm>
          <a:off x="0" y="0"/>
          <a:ext cx="0" cy="0"/>
          <a:chOff x="0" y="0"/>
          <a:chExt cx="0" cy="0"/>
        </a:xfrm>
      </p:grpSpPr>
      <p:pic>
        <p:nvPicPr>
          <p:cNvPr id="11" name="Google Shape;11;p6"/>
          <p:cNvPicPr preferRelativeResize="0"/>
          <p:nvPr/>
        </p:nvPicPr>
        <p:blipFill rotWithShape="1">
          <a:blip r:embed="rId3">
            <a:alphaModFix/>
          </a:blip>
          <a:srcRect l="16774" r="16767"/>
          <a:stretch/>
        </p:blipFill>
        <p:spPr>
          <a:xfrm>
            <a:off x="6299200" y="0"/>
            <a:ext cx="5889600" cy="5908200"/>
          </a:xfrm>
          <a:prstGeom prst="diamond">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7">
            <a:alphaModFix/>
          </a:blip>
          <a:stretch>
            <a:fillRect/>
          </a:stretch>
        </a:blip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6.jp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hyperlink" Target="http://airnow.gov"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
        <p:cNvGrpSpPr/>
        <p:nvPr/>
      </p:nvGrpSpPr>
      <p:grpSpPr>
        <a:xfrm>
          <a:off x="0" y="0"/>
          <a:ext cx="0" cy="0"/>
          <a:chOff x="0" y="0"/>
          <a:chExt cx="0" cy="0"/>
        </a:xfrm>
      </p:grpSpPr>
      <p:pic>
        <p:nvPicPr>
          <p:cNvPr id="16" name="Google Shape;16;p7" title="pexels-pixabay-59810.jpg"/>
          <p:cNvPicPr preferRelativeResize="0"/>
          <p:nvPr/>
        </p:nvPicPr>
        <p:blipFill rotWithShape="1">
          <a:blip r:embed="rId4">
            <a:alphaModFix/>
          </a:blip>
          <a:srcRect t="16693" b="16693"/>
          <a:stretch/>
        </p:blipFill>
        <p:spPr>
          <a:xfrm>
            <a:off x="6299200" y="0"/>
            <a:ext cx="5889600" cy="5908200"/>
          </a:xfrm>
          <a:prstGeom prst="diamond">
            <a:avLst/>
          </a:prstGeom>
          <a:noFill/>
          <a:ln>
            <a:noFill/>
          </a:ln>
        </p:spPr>
      </p:pic>
      <p:sp>
        <p:nvSpPr>
          <p:cNvPr id="17" name="Google Shape;17;p7"/>
          <p:cNvSpPr txBox="1"/>
          <p:nvPr/>
        </p:nvSpPr>
        <p:spPr>
          <a:xfrm>
            <a:off x="7660640" y="6275832"/>
            <a:ext cx="424484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1">
                <a:solidFill>
                  <a:schemeClr val="accent2"/>
                </a:solidFill>
                <a:latin typeface="Lexend SemiBold"/>
                <a:ea typeface="Lexend SemiBold"/>
                <a:cs typeface="Lexend SemiBold"/>
                <a:sym typeface="Lexend SemiBold"/>
              </a:rPr>
              <a:t>Emergency Management</a:t>
            </a:r>
            <a:r>
              <a:rPr lang="en-US" sz="1200" b="1" i="0" u="none" strike="noStrike" cap="none">
                <a:solidFill>
                  <a:schemeClr val="accent2"/>
                </a:solidFill>
                <a:latin typeface="Lexend SemiBold"/>
                <a:ea typeface="Lexend SemiBold"/>
                <a:cs typeface="Lexend SemiBold"/>
                <a:sym typeface="Lexend SemiBold"/>
              </a:rPr>
              <a:t> |  </a:t>
            </a:r>
            <a:r>
              <a:rPr lang="en-US" sz="1200" b="1">
                <a:solidFill>
                  <a:schemeClr val="lt1"/>
                </a:solidFill>
                <a:latin typeface="Lexend SemiBold"/>
                <a:ea typeface="Lexend SemiBold"/>
                <a:cs typeface="Lexend SemiBold"/>
                <a:sym typeface="Lexend SemiBold"/>
              </a:rPr>
              <a:t>May 2026</a:t>
            </a:r>
            <a:endParaRPr/>
          </a:p>
        </p:txBody>
      </p:sp>
      <p:sp>
        <p:nvSpPr>
          <p:cNvPr id="18" name="Google Shape;18;p7"/>
          <p:cNvSpPr txBox="1"/>
          <p:nvPr/>
        </p:nvSpPr>
        <p:spPr>
          <a:xfrm>
            <a:off x="331175" y="1571824"/>
            <a:ext cx="5831700" cy="22404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5400"/>
              <a:buFont typeface="Calibri"/>
              <a:buNone/>
            </a:pPr>
            <a:r>
              <a:rPr lang="en-US" sz="4600">
                <a:latin typeface="Montserrat Black"/>
                <a:ea typeface="Montserrat Black"/>
                <a:cs typeface="Montserrat Black"/>
                <a:sym typeface="Montserrat Black"/>
              </a:rPr>
              <a:t>Wildfire Smoke Protocol</a:t>
            </a:r>
            <a:endParaRPr sz="4600">
              <a:latin typeface="Montserrat Black"/>
              <a:ea typeface="Montserrat Black"/>
              <a:cs typeface="Montserrat Black"/>
              <a:sym typeface="Montserrat Black"/>
            </a:endParaRPr>
          </a:p>
        </p:txBody>
      </p:sp>
      <p:sp>
        <p:nvSpPr>
          <p:cNvPr id="19" name="Google Shape;19;p7"/>
          <p:cNvSpPr txBox="1"/>
          <p:nvPr/>
        </p:nvSpPr>
        <p:spPr>
          <a:xfrm>
            <a:off x="755000" y="3334625"/>
            <a:ext cx="5704500" cy="153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
        <p:cNvGrpSpPr/>
        <p:nvPr/>
      </p:nvGrpSpPr>
      <p:grpSpPr>
        <a:xfrm>
          <a:off x="0" y="0"/>
          <a:ext cx="0" cy="0"/>
          <a:chOff x="0" y="0"/>
          <a:chExt cx="0" cy="0"/>
        </a:xfrm>
      </p:grpSpPr>
      <p:sp>
        <p:nvSpPr>
          <p:cNvPr id="24" name="Google Shape;24;p8"/>
          <p:cNvSpPr txBox="1">
            <a:spLocks noGrp="1"/>
          </p:cNvSpPr>
          <p:nvPr>
            <p:ph type="body" idx="1"/>
          </p:nvPr>
        </p:nvSpPr>
        <p:spPr>
          <a:xfrm>
            <a:off x="432725" y="1900965"/>
            <a:ext cx="8199000" cy="4355100"/>
          </a:xfrm>
          <a:prstGeom prst="rect">
            <a:avLst/>
          </a:prstGeom>
          <a:noFill/>
          <a:ln>
            <a:noFill/>
          </a:ln>
        </p:spPr>
        <p:txBody>
          <a:bodyPr spcFirstLastPara="1" wrap="square" lIns="0" tIns="0" rIns="0" bIns="0" anchor="t" anchorCtr="0">
            <a:noAutofit/>
          </a:bodyPr>
          <a:lstStyle/>
          <a:p>
            <a:pPr marL="114300" lvl="0" indent="0" algn="l" rtl="0">
              <a:lnSpc>
                <a:spcPct val="90000"/>
              </a:lnSpc>
              <a:spcBef>
                <a:spcPts val="1000"/>
              </a:spcBef>
              <a:spcAft>
                <a:spcPts val="0"/>
              </a:spcAft>
              <a:buSzPts val="1800"/>
              <a:buNone/>
            </a:pPr>
            <a:r>
              <a:rPr lang="en-US" sz="2400">
                <a:solidFill>
                  <a:schemeClr val="dk1"/>
                </a:solidFill>
                <a:latin typeface="Lexend ExtraBold"/>
                <a:ea typeface="Lexend ExtraBold"/>
                <a:cs typeface="Lexend ExtraBold"/>
                <a:sym typeface="Lexend ExtraBold"/>
              </a:rPr>
              <a:t>Direct wildfire threat is currently low. Smoke impacts are much more likely</a:t>
            </a:r>
            <a:endParaRPr sz="2400">
              <a:solidFill>
                <a:schemeClr val="dk1"/>
              </a:solidFill>
              <a:latin typeface="Lexend ExtraBold"/>
              <a:ea typeface="Lexend ExtraBold"/>
              <a:cs typeface="Lexend ExtraBold"/>
              <a:sym typeface="Lexend ExtraBold"/>
            </a:endParaRPr>
          </a:p>
          <a:p>
            <a:pPr marL="114300" lvl="0" indent="0" algn="l" rtl="0">
              <a:lnSpc>
                <a:spcPct val="90000"/>
              </a:lnSpc>
              <a:spcBef>
                <a:spcPts val="1000"/>
              </a:spcBef>
              <a:spcAft>
                <a:spcPts val="0"/>
              </a:spcAft>
              <a:buSzPts val="1800"/>
              <a:buNone/>
            </a:pPr>
            <a:endParaRPr sz="2400">
              <a:solidFill>
                <a:schemeClr val="dk1"/>
              </a:solidFill>
              <a:latin typeface="Lexend ExtraBold"/>
              <a:ea typeface="Lexend ExtraBold"/>
              <a:cs typeface="Lexend ExtraBold"/>
              <a:sym typeface="Lexend ExtraBold"/>
            </a:endParaRPr>
          </a:p>
          <a:p>
            <a:pPr marL="457200" lvl="0" indent="-381000" algn="l" rtl="0">
              <a:lnSpc>
                <a:spcPct val="90000"/>
              </a:lnSpc>
              <a:spcBef>
                <a:spcPts val="1000"/>
              </a:spcBef>
              <a:spcAft>
                <a:spcPts val="0"/>
              </a:spcAft>
              <a:buClr>
                <a:schemeClr val="dk1"/>
              </a:buClr>
              <a:buSzPts val="2400"/>
              <a:buFont typeface="Lexend ExtraBold"/>
              <a:buChar char="-"/>
            </a:pPr>
            <a:r>
              <a:rPr lang="en-US" sz="2400">
                <a:solidFill>
                  <a:schemeClr val="dk1"/>
                </a:solidFill>
                <a:latin typeface="Lexend ExtraBold"/>
                <a:ea typeface="Lexend ExtraBold"/>
                <a:cs typeface="Lexend ExtraBold"/>
                <a:sym typeface="Lexend ExtraBold"/>
              </a:rPr>
              <a:t>Traditionally, Humboldt’s coastal zone maintains higher fuel moistures and lower Energy Release Component (ERC) values due to marine influence. However, recent warming and drying trends are allowing fuels to cure earlier and remain receptive closer to the coast, increasing the probability of coastal ignition and sustained fire spread during offshore wind or heat events </a:t>
            </a:r>
            <a:endParaRPr sz="2400">
              <a:solidFill>
                <a:schemeClr val="dk1"/>
              </a:solidFill>
              <a:latin typeface="Lexend ExtraBold"/>
              <a:ea typeface="Lexend ExtraBold"/>
              <a:cs typeface="Lexend ExtraBold"/>
              <a:sym typeface="Lexend ExtraBold"/>
            </a:endParaRPr>
          </a:p>
          <a:p>
            <a:pPr marL="114300" lvl="0" indent="0" algn="l" rtl="0">
              <a:lnSpc>
                <a:spcPct val="90000"/>
              </a:lnSpc>
              <a:spcBef>
                <a:spcPts val="1000"/>
              </a:spcBef>
              <a:spcAft>
                <a:spcPts val="0"/>
              </a:spcAft>
              <a:buSzPts val="1800"/>
              <a:buNone/>
            </a:pPr>
            <a:endParaRPr>
              <a:latin typeface="Lexend"/>
              <a:ea typeface="Lexend"/>
              <a:cs typeface="Lexend"/>
              <a:sym typeface="Lexend"/>
            </a:endParaRPr>
          </a:p>
        </p:txBody>
      </p:sp>
      <p:sp>
        <p:nvSpPr>
          <p:cNvPr id="25" name="Google Shape;25;p8"/>
          <p:cNvSpPr/>
          <p:nvPr/>
        </p:nvSpPr>
        <p:spPr>
          <a:xfrm>
            <a:off x="810941" y="850603"/>
            <a:ext cx="306900" cy="453600"/>
          </a:xfrm>
          <a:prstGeom prst="chevron">
            <a:avLst>
              <a:gd name="adj" fmla="val 50415"/>
            </a:avLst>
          </a:prstGeom>
          <a:solidFill>
            <a:schemeClr val="accen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F2A900"/>
              </a:solidFill>
              <a:latin typeface="Arial"/>
              <a:ea typeface="Arial"/>
              <a:cs typeface="Arial"/>
              <a:sym typeface="Arial"/>
            </a:endParaRPr>
          </a:p>
        </p:txBody>
      </p:sp>
      <p:sp>
        <p:nvSpPr>
          <p:cNvPr id="26" name="Google Shape;26;p8"/>
          <p:cNvSpPr txBox="1"/>
          <p:nvPr/>
        </p:nvSpPr>
        <p:spPr>
          <a:xfrm>
            <a:off x="1219197" y="623350"/>
            <a:ext cx="6473400" cy="9081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1300"/>
              </a:spcAft>
              <a:buClr>
                <a:srgbClr val="000000"/>
              </a:buClr>
              <a:buSzPts val="4300"/>
              <a:buFont typeface="Arial"/>
              <a:buNone/>
            </a:pPr>
            <a:r>
              <a:rPr lang="en-US" sz="4300">
                <a:solidFill>
                  <a:schemeClr val="dk1"/>
                </a:solidFill>
                <a:latin typeface="Montserrat Black"/>
                <a:ea typeface="Montserrat Black"/>
                <a:cs typeface="Montserrat Black"/>
                <a:sym typeface="Montserrat Black"/>
              </a:rPr>
              <a:t>Smoke/Air Pollution</a:t>
            </a:r>
            <a:endParaRPr sz="4300" i="0" u="none" strike="noStrike" cap="none">
              <a:solidFill>
                <a:schemeClr val="dk1"/>
              </a:solidFill>
              <a:latin typeface="Montserrat Black"/>
              <a:ea typeface="Montserrat Black"/>
              <a:cs typeface="Montserrat Black"/>
              <a:sym typeface="Montserrat Black"/>
            </a:endParaRPr>
          </a:p>
        </p:txBody>
      </p:sp>
      <p:pic>
        <p:nvPicPr>
          <p:cNvPr id="27" name="Google Shape;27;p8"/>
          <p:cNvPicPr preferRelativeResize="0"/>
          <p:nvPr/>
        </p:nvPicPr>
        <p:blipFill>
          <a:blip r:embed="rId4">
            <a:alphaModFix/>
          </a:blip>
          <a:stretch>
            <a:fillRect/>
          </a:stretch>
        </p:blipFill>
        <p:spPr>
          <a:xfrm>
            <a:off x="8836550" y="3455575"/>
            <a:ext cx="3255474" cy="244160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
        <p:cNvGrpSpPr/>
        <p:nvPr/>
      </p:nvGrpSpPr>
      <p:grpSpPr>
        <a:xfrm>
          <a:off x="0" y="0"/>
          <a:ext cx="0" cy="0"/>
          <a:chOff x="0" y="0"/>
          <a:chExt cx="0" cy="0"/>
        </a:xfrm>
      </p:grpSpPr>
      <p:pic>
        <p:nvPicPr>
          <p:cNvPr id="32" name="Google Shape;32;p9"/>
          <p:cNvPicPr preferRelativeResize="0"/>
          <p:nvPr/>
        </p:nvPicPr>
        <p:blipFill>
          <a:blip r:embed="rId3">
            <a:alphaModFix/>
          </a:blip>
          <a:stretch>
            <a:fillRect/>
          </a:stretch>
        </p:blipFill>
        <p:spPr>
          <a:xfrm>
            <a:off x="622475" y="185075"/>
            <a:ext cx="9810750" cy="5886450"/>
          </a:xfrm>
          <a:prstGeom prst="rect">
            <a:avLst/>
          </a:prstGeom>
          <a:noFill/>
          <a:ln>
            <a:noFill/>
          </a:ln>
        </p:spPr>
      </p:pic>
      <p:sp>
        <p:nvSpPr>
          <p:cNvPr id="33" name="Google Shape;33;p9"/>
          <p:cNvSpPr txBox="1"/>
          <p:nvPr/>
        </p:nvSpPr>
        <p:spPr>
          <a:xfrm>
            <a:off x="754750" y="6018600"/>
            <a:ext cx="3812400" cy="50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 name="Google Shape;34;p9"/>
          <p:cNvSpPr txBox="1"/>
          <p:nvPr/>
        </p:nvSpPr>
        <p:spPr>
          <a:xfrm>
            <a:off x="1006675" y="6018600"/>
            <a:ext cx="8661600" cy="356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300">
                <a:latin typeface="Lexend"/>
                <a:ea typeface="Lexend"/>
                <a:cs typeface="Lexend"/>
                <a:sym typeface="Lexend"/>
              </a:rPr>
              <a:t>*Graphic from </a:t>
            </a:r>
            <a:r>
              <a:rPr lang="en-US" sz="1300" u="sng">
                <a:solidFill>
                  <a:schemeClr val="hlink"/>
                </a:solidFill>
                <a:latin typeface="Lexend"/>
                <a:ea typeface="Lexend"/>
                <a:cs typeface="Lexend"/>
                <a:sym typeface="Lexend"/>
                <a:hlinkClick r:id="rId4"/>
              </a:rPr>
              <a:t>airnow.gov</a:t>
            </a:r>
            <a:r>
              <a:rPr lang="en-US" sz="1300">
                <a:latin typeface="Lexend"/>
                <a:ea typeface="Lexend"/>
                <a:cs typeface="Lexend"/>
                <a:sym typeface="Lexend"/>
              </a:rPr>
              <a:t> </a:t>
            </a:r>
            <a:endParaRPr sz="1300">
              <a:latin typeface="Lexend"/>
              <a:ea typeface="Lexend"/>
              <a:cs typeface="Lexend"/>
              <a:sym typeface="Lexend"/>
            </a:endParaRPr>
          </a:p>
          <a:p>
            <a:pPr marL="0" lvl="0" indent="0" algn="l" rtl="0">
              <a:lnSpc>
                <a:spcPct val="115000"/>
              </a:lnSpc>
              <a:spcBef>
                <a:spcPts val="800"/>
              </a:spcBef>
              <a:spcAft>
                <a:spcPts val="0"/>
              </a:spcAft>
              <a:buNone/>
            </a:pPr>
            <a:endParaRPr sz="1300">
              <a:latin typeface="Lexend"/>
              <a:ea typeface="Lexend"/>
              <a:cs typeface="Lexend"/>
              <a:sym typeface="Lexend"/>
            </a:endParaRPr>
          </a:p>
          <a:p>
            <a:pPr marL="0" lvl="0" indent="0" algn="l" rtl="0">
              <a:spcBef>
                <a:spcPts val="80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
        <p:cNvGrpSpPr/>
        <p:nvPr/>
      </p:nvGrpSpPr>
      <p:grpSpPr>
        <a:xfrm>
          <a:off x="0" y="0"/>
          <a:ext cx="0" cy="0"/>
          <a:chOff x="0" y="0"/>
          <a:chExt cx="0" cy="0"/>
        </a:xfrm>
      </p:grpSpPr>
      <p:sp>
        <p:nvSpPr>
          <p:cNvPr id="39" name="Google Shape;39;p10"/>
          <p:cNvSpPr txBox="1">
            <a:spLocks noGrp="1"/>
          </p:cNvSpPr>
          <p:nvPr>
            <p:ph type="body" idx="1"/>
          </p:nvPr>
        </p:nvSpPr>
        <p:spPr>
          <a:xfrm>
            <a:off x="585000" y="2045775"/>
            <a:ext cx="11022000" cy="4355100"/>
          </a:xfrm>
          <a:prstGeom prst="rect">
            <a:avLst/>
          </a:prstGeom>
          <a:noFill/>
          <a:ln>
            <a:noFill/>
          </a:ln>
        </p:spPr>
        <p:txBody>
          <a:bodyPr spcFirstLastPara="1" wrap="square" lIns="91425" tIns="45700" rIns="91425" bIns="45700" anchor="t" anchorCtr="0">
            <a:noAutofit/>
          </a:bodyPr>
          <a:lstStyle/>
          <a:p>
            <a:pPr marL="365760" marR="203200" lvl="0" indent="-289560" algn="l" rtl="0">
              <a:lnSpc>
                <a:spcPct val="100000"/>
              </a:lnSpc>
              <a:spcBef>
                <a:spcPts val="1000"/>
              </a:spcBef>
              <a:spcAft>
                <a:spcPts val="0"/>
              </a:spcAft>
              <a:buClr>
                <a:srgbClr val="004C45"/>
              </a:buClr>
              <a:buSzPts val="2400"/>
              <a:buFont typeface="Lexend"/>
              <a:buChar char="●"/>
            </a:pPr>
            <a:r>
              <a:rPr lang="en-US" sz="2400">
                <a:solidFill>
                  <a:schemeClr val="dk1"/>
                </a:solidFill>
                <a:latin typeface="Lexend ExtraBold"/>
                <a:ea typeface="Lexend ExtraBold"/>
                <a:cs typeface="Lexend ExtraBold"/>
                <a:sym typeface="Lexend ExtraBold"/>
              </a:rPr>
              <a:t>Outdoor events &amp; athletics</a:t>
            </a:r>
            <a:endParaRPr sz="2400">
              <a:solidFill>
                <a:schemeClr val="dk1"/>
              </a:solidFill>
              <a:latin typeface="Lexend ExtraBold"/>
              <a:ea typeface="Lexend ExtraBold"/>
              <a:cs typeface="Lexend ExtraBold"/>
              <a:sym typeface="Lexend ExtraBold"/>
            </a:endParaRPr>
          </a:p>
          <a:p>
            <a:pPr marL="365760" marR="203200" lvl="0" indent="-289560" algn="l" rtl="0">
              <a:lnSpc>
                <a:spcPct val="100000"/>
              </a:lnSpc>
              <a:spcBef>
                <a:spcPts val="1000"/>
              </a:spcBef>
              <a:spcAft>
                <a:spcPts val="0"/>
              </a:spcAft>
              <a:buClr>
                <a:schemeClr val="dk1"/>
              </a:buClr>
              <a:buSzPts val="2400"/>
              <a:buFont typeface="Lexend ExtraBold"/>
              <a:buChar char="●"/>
            </a:pPr>
            <a:r>
              <a:rPr lang="en-US" sz="2400">
                <a:solidFill>
                  <a:schemeClr val="dk1"/>
                </a:solidFill>
                <a:latin typeface="Lexend ExtraBold"/>
                <a:ea typeface="Lexend ExtraBold"/>
                <a:cs typeface="Lexend ExtraBold"/>
                <a:sym typeface="Lexend ExtraBold"/>
              </a:rPr>
              <a:t>Field work &amp; research activities</a:t>
            </a:r>
            <a:endParaRPr sz="2400">
              <a:solidFill>
                <a:schemeClr val="dk1"/>
              </a:solidFill>
              <a:latin typeface="Lexend ExtraBold"/>
              <a:ea typeface="Lexend ExtraBold"/>
              <a:cs typeface="Lexend ExtraBold"/>
              <a:sym typeface="Lexend ExtraBold"/>
            </a:endParaRPr>
          </a:p>
          <a:p>
            <a:pPr marL="365760" marR="203200" lvl="0" indent="-289560" algn="l" rtl="0">
              <a:lnSpc>
                <a:spcPct val="100000"/>
              </a:lnSpc>
              <a:spcBef>
                <a:spcPts val="1000"/>
              </a:spcBef>
              <a:spcAft>
                <a:spcPts val="0"/>
              </a:spcAft>
              <a:buClr>
                <a:schemeClr val="dk1"/>
              </a:buClr>
              <a:buSzPts val="2400"/>
              <a:buFont typeface="Lexend ExtraBold"/>
              <a:buChar char="●"/>
            </a:pPr>
            <a:r>
              <a:rPr lang="en-US" sz="2400">
                <a:solidFill>
                  <a:schemeClr val="dk1"/>
                </a:solidFill>
                <a:latin typeface="Lexend ExtraBold"/>
                <a:ea typeface="Lexend ExtraBold"/>
                <a:cs typeface="Lexend ExtraBold"/>
                <a:sym typeface="Lexend ExtraBold"/>
              </a:rPr>
              <a:t>Housing indoor air quality concerns</a:t>
            </a:r>
            <a:endParaRPr sz="2400">
              <a:solidFill>
                <a:schemeClr val="dk1"/>
              </a:solidFill>
              <a:latin typeface="Lexend ExtraBold"/>
              <a:ea typeface="Lexend ExtraBold"/>
              <a:cs typeface="Lexend ExtraBold"/>
              <a:sym typeface="Lexend ExtraBold"/>
            </a:endParaRPr>
          </a:p>
          <a:p>
            <a:pPr marL="365760" marR="203200" lvl="0" indent="-289560" algn="l" rtl="0">
              <a:lnSpc>
                <a:spcPct val="100000"/>
              </a:lnSpc>
              <a:spcBef>
                <a:spcPts val="1000"/>
              </a:spcBef>
              <a:spcAft>
                <a:spcPts val="0"/>
              </a:spcAft>
              <a:buClr>
                <a:schemeClr val="dk1"/>
              </a:buClr>
              <a:buSzPts val="2400"/>
              <a:buFont typeface="Lexend ExtraBold"/>
              <a:buChar char="●"/>
            </a:pPr>
            <a:r>
              <a:rPr lang="en-US" sz="2400">
                <a:solidFill>
                  <a:schemeClr val="dk1"/>
                </a:solidFill>
                <a:latin typeface="Lexend ExtraBold"/>
                <a:ea typeface="Lexend ExtraBold"/>
                <a:cs typeface="Lexend ExtraBold"/>
                <a:sym typeface="Lexend ExtraBold"/>
              </a:rPr>
              <a:t>HVAC/filtering considerations</a:t>
            </a:r>
            <a:endParaRPr sz="2400">
              <a:solidFill>
                <a:schemeClr val="dk1"/>
              </a:solidFill>
              <a:latin typeface="Lexend ExtraBold"/>
              <a:ea typeface="Lexend ExtraBold"/>
              <a:cs typeface="Lexend ExtraBold"/>
              <a:sym typeface="Lexend ExtraBold"/>
            </a:endParaRPr>
          </a:p>
          <a:p>
            <a:pPr marL="365760" marR="203200" lvl="0" indent="-289560" algn="l" rtl="0">
              <a:lnSpc>
                <a:spcPct val="100000"/>
              </a:lnSpc>
              <a:spcBef>
                <a:spcPts val="1000"/>
              </a:spcBef>
              <a:spcAft>
                <a:spcPts val="0"/>
              </a:spcAft>
              <a:buClr>
                <a:schemeClr val="dk1"/>
              </a:buClr>
              <a:buSzPts val="2400"/>
              <a:buFont typeface="Lexend ExtraBold"/>
              <a:buChar char="●"/>
            </a:pPr>
            <a:r>
              <a:rPr lang="en-US" sz="2400">
                <a:solidFill>
                  <a:schemeClr val="dk1"/>
                </a:solidFill>
                <a:latin typeface="Lexend ExtraBold"/>
                <a:ea typeface="Lexend ExtraBold"/>
                <a:cs typeface="Lexend ExtraBold"/>
                <a:sym typeface="Lexend ExtraBold"/>
              </a:rPr>
              <a:t>Employee outdoor work modifications</a:t>
            </a:r>
            <a:endParaRPr sz="2400">
              <a:solidFill>
                <a:schemeClr val="dk1"/>
              </a:solidFill>
              <a:latin typeface="Lexend ExtraBold"/>
              <a:ea typeface="Lexend ExtraBold"/>
              <a:cs typeface="Lexend ExtraBold"/>
              <a:sym typeface="Lexend ExtraBold"/>
            </a:endParaRPr>
          </a:p>
          <a:p>
            <a:pPr marL="365760" marR="203200" lvl="0" indent="-289560" algn="l" rtl="0">
              <a:lnSpc>
                <a:spcPct val="100000"/>
              </a:lnSpc>
              <a:spcBef>
                <a:spcPts val="1000"/>
              </a:spcBef>
              <a:spcAft>
                <a:spcPts val="0"/>
              </a:spcAft>
              <a:buClr>
                <a:schemeClr val="dk1"/>
              </a:buClr>
              <a:buSzPts val="2400"/>
              <a:buFont typeface="Lexend ExtraBold"/>
              <a:buChar char="●"/>
            </a:pPr>
            <a:r>
              <a:rPr lang="en-US" sz="2400">
                <a:solidFill>
                  <a:schemeClr val="dk1"/>
                </a:solidFill>
                <a:latin typeface="Lexend ExtraBold"/>
                <a:ea typeface="Lexend ExtraBold"/>
                <a:cs typeface="Lexend ExtraBold"/>
                <a:sym typeface="Lexend ExtraBold"/>
              </a:rPr>
              <a:t>Messaging volume increase</a:t>
            </a:r>
            <a:endParaRPr sz="2400">
              <a:solidFill>
                <a:schemeClr val="dk1"/>
              </a:solidFill>
              <a:latin typeface="Lexend ExtraBold"/>
              <a:ea typeface="Lexend ExtraBold"/>
              <a:cs typeface="Lexend ExtraBold"/>
              <a:sym typeface="Lexend ExtraBold"/>
            </a:endParaRPr>
          </a:p>
        </p:txBody>
      </p:sp>
      <p:sp>
        <p:nvSpPr>
          <p:cNvPr id="40" name="Google Shape;40;p10"/>
          <p:cNvSpPr/>
          <p:nvPr/>
        </p:nvSpPr>
        <p:spPr>
          <a:xfrm>
            <a:off x="810941" y="850603"/>
            <a:ext cx="306900" cy="453600"/>
          </a:xfrm>
          <a:prstGeom prst="chevron">
            <a:avLst>
              <a:gd name="adj" fmla="val 50415"/>
            </a:avLst>
          </a:prstGeom>
          <a:solidFill>
            <a:schemeClr val="accen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F2A900"/>
              </a:solidFill>
              <a:latin typeface="Arial"/>
              <a:ea typeface="Arial"/>
              <a:cs typeface="Arial"/>
              <a:sym typeface="Arial"/>
            </a:endParaRPr>
          </a:p>
        </p:txBody>
      </p:sp>
      <p:sp>
        <p:nvSpPr>
          <p:cNvPr id="41" name="Google Shape;41;p10"/>
          <p:cNvSpPr txBox="1"/>
          <p:nvPr/>
        </p:nvSpPr>
        <p:spPr>
          <a:xfrm>
            <a:off x="1204847" y="396100"/>
            <a:ext cx="6473400" cy="9081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1300"/>
              </a:spcAft>
              <a:buClr>
                <a:srgbClr val="000000"/>
              </a:buClr>
              <a:buSzPts val="4300"/>
              <a:buFont typeface="Arial"/>
              <a:buNone/>
            </a:pPr>
            <a:r>
              <a:rPr lang="en-US" sz="4300">
                <a:solidFill>
                  <a:schemeClr val="dk1"/>
                </a:solidFill>
                <a:latin typeface="Montserrat Black"/>
                <a:ea typeface="Montserrat Black"/>
                <a:cs typeface="Montserrat Black"/>
                <a:sym typeface="Montserrat Black"/>
              </a:rPr>
              <a:t>Potential Campus Impacts</a:t>
            </a:r>
            <a:endParaRPr sz="4300" i="0" u="none" strike="noStrike" cap="none">
              <a:solidFill>
                <a:schemeClr val="dk1"/>
              </a:solidFill>
              <a:latin typeface="Montserrat Black"/>
              <a:ea typeface="Montserrat Black"/>
              <a:cs typeface="Montserrat Black"/>
              <a:sym typeface="Montserrat Black"/>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pic>
        <p:nvPicPr>
          <p:cNvPr id="46" name="Google Shape;46;p11"/>
          <p:cNvPicPr preferRelativeResize="0"/>
          <p:nvPr/>
        </p:nvPicPr>
        <p:blipFill>
          <a:blip r:embed="rId3">
            <a:alphaModFix/>
          </a:blip>
          <a:stretch>
            <a:fillRect/>
          </a:stretch>
        </p:blipFill>
        <p:spPr>
          <a:xfrm>
            <a:off x="1945550" y="0"/>
            <a:ext cx="8310301" cy="5840825"/>
          </a:xfrm>
          <a:prstGeom prst="rect">
            <a:avLst/>
          </a:prstGeom>
          <a:noFill/>
          <a:ln>
            <a:noFill/>
          </a:ln>
        </p:spPr>
      </p:pic>
      <p:pic>
        <p:nvPicPr>
          <p:cNvPr id="47" name="Google Shape;47;p11"/>
          <p:cNvPicPr preferRelativeResize="0"/>
          <p:nvPr/>
        </p:nvPicPr>
        <p:blipFill>
          <a:blip r:embed="rId4">
            <a:alphaModFix/>
          </a:blip>
          <a:stretch>
            <a:fillRect/>
          </a:stretch>
        </p:blipFill>
        <p:spPr>
          <a:xfrm>
            <a:off x="1871925" y="5840825"/>
            <a:ext cx="8436050" cy="678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1"/>
        <p:cNvGrpSpPr/>
        <p:nvPr/>
      </p:nvGrpSpPr>
      <p:grpSpPr>
        <a:xfrm>
          <a:off x="0" y="0"/>
          <a:ext cx="0" cy="0"/>
          <a:chOff x="0" y="0"/>
          <a:chExt cx="0" cy="0"/>
        </a:xfrm>
      </p:grpSpPr>
      <p:sp>
        <p:nvSpPr>
          <p:cNvPr id="52" name="Google Shape;52;p12"/>
          <p:cNvSpPr txBox="1">
            <a:spLocks noGrp="1"/>
          </p:cNvSpPr>
          <p:nvPr>
            <p:ph type="body" idx="1"/>
          </p:nvPr>
        </p:nvSpPr>
        <p:spPr>
          <a:xfrm>
            <a:off x="638575" y="1836050"/>
            <a:ext cx="11022000" cy="4355100"/>
          </a:xfrm>
          <a:prstGeom prst="rect">
            <a:avLst/>
          </a:prstGeom>
          <a:noFill/>
          <a:ln>
            <a:noFill/>
          </a:ln>
        </p:spPr>
        <p:txBody>
          <a:bodyPr spcFirstLastPara="1" wrap="square" lIns="91425" tIns="45700" rIns="91425" bIns="45700" anchor="t" anchorCtr="0">
            <a:noAutofit/>
          </a:bodyPr>
          <a:lstStyle/>
          <a:p>
            <a:pPr marL="457200" marR="203200" lvl="0" indent="0" algn="l" rtl="0">
              <a:lnSpc>
                <a:spcPct val="100000"/>
              </a:lnSpc>
              <a:spcBef>
                <a:spcPts val="1000"/>
              </a:spcBef>
              <a:spcAft>
                <a:spcPts val="0"/>
              </a:spcAft>
              <a:buNone/>
            </a:pPr>
            <a:r>
              <a:rPr lang="en-US" sz="2500">
                <a:latin typeface="Lexend"/>
                <a:ea typeface="Lexend"/>
                <a:cs typeface="Lexend"/>
                <a:sym typeface="Lexend"/>
              </a:rPr>
              <a:t>Emergency management will monitor current as well as projected air quality forecasting</a:t>
            </a:r>
            <a:endParaRPr sz="2500">
              <a:latin typeface="Lexend"/>
              <a:ea typeface="Lexend"/>
              <a:cs typeface="Lexend"/>
              <a:sym typeface="Lexend"/>
            </a:endParaRPr>
          </a:p>
        </p:txBody>
      </p:sp>
      <p:sp>
        <p:nvSpPr>
          <p:cNvPr id="53" name="Google Shape;53;p12"/>
          <p:cNvSpPr/>
          <p:nvPr/>
        </p:nvSpPr>
        <p:spPr>
          <a:xfrm>
            <a:off x="810941" y="850603"/>
            <a:ext cx="306900" cy="453600"/>
          </a:xfrm>
          <a:prstGeom prst="chevron">
            <a:avLst>
              <a:gd name="adj" fmla="val 50415"/>
            </a:avLst>
          </a:prstGeom>
          <a:solidFill>
            <a:schemeClr val="accen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F2A900"/>
              </a:solidFill>
              <a:latin typeface="Arial"/>
              <a:ea typeface="Arial"/>
              <a:cs typeface="Arial"/>
              <a:sym typeface="Arial"/>
            </a:endParaRPr>
          </a:p>
        </p:txBody>
      </p:sp>
      <p:sp>
        <p:nvSpPr>
          <p:cNvPr id="54" name="Google Shape;54;p12"/>
          <p:cNvSpPr txBox="1"/>
          <p:nvPr/>
        </p:nvSpPr>
        <p:spPr>
          <a:xfrm>
            <a:off x="1215322" y="623350"/>
            <a:ext cx="6473400" cy="9081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1300"/>
              </a:spcAft>
              <a:buClr>
                <a:srgbClr val="000000"/>
              </a:buClr>
              <a:buSzPts val="4300"/>
              <a:buFont typeface="Arial"/>
              <a:buNone/>
            </a:pPr>
            <a:r>
              <a:rPr lang="en-US" sz="4300">
                <a:solidFill>
                  <a:schemeClr val="dk1"/>
                </a:solidFill>
                <a:latin typeface="Montserrat Black"/>
                <a:ea typeface="Montserrat Black"/>
                <a:cs typeface="Montserrat Black"/>
                <a:sym typeface="Montserrat Black"/>
              </a:rPr>
              <a:t>Monitoring</a:t>
            </a:r>
            <a:endParaRPr sz="4300" i="0" u="none" strike="noStrike" cap="none">
              <a:solidFill>
                <a:schemeClr val="dk1"/>
              </a:solidFill>
              <a:latin typeface="Montserrat Black"/>
              <a:ea typeface="Montserrat Black"/>
              <a:cs typeface="Montserrat Black"/>
              <a:sym typeface="Montserrat Black"/>
            </a:endParaRPr>
          </a:p>
        </p:txBody>
      </p:sp>
      <p:graphicFrame>
        <p:nvGraphicFramePr>
          <p:cNvPr id="55" name="Google Shape;55;p12"/>
          <p:cNvGraphicFramePr/>
          <p:nvPr/>
        </p:nvGraphicFramePr>
        <p:xfrm>
          <a:off x="810950" y="3271800"/>
          <a:ext cx="3000000" cy="3000000"/>
        </p:xfrm>
        <a:graphic>
          <a:graphicData uri="http://schemas.openxmlformats.org/drawingml/2006/table">
            <a:tbl>
              <a:tblPr>
                <a:noFill/>
                <a:tableStyleId>{3289A024-E541-4186-8CE7-48CF76A63D75}</a:tableStyleId>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US" b="1"/>
                        <a:t>AQI</a:t>
                      </a:r>
                      <a:endParaRPr b="1"/>
                    </a:p>
                  </a:txBody>
                  <a:tcPr marL="91425" marR="91425" marT="91425" marB="91425"/>
                </a:tc>
                <a:tc>
                  <a:txBody>
                    <a:bodyPr/>
                    <a:lstStyle/>
                    <a:p>
                      <a:pPr marL="0" lvl="0" indent="0" algn="l" rtl="0">
                        <a:spcBef>
                          <a:spcPts val="0"/>
                        </a:spcBef>
                        <a:spcAft>
                          <a:spcPts val="0"/>
                        </a:spcAft>
                        <a:buNone/>
                      </a:pPr>
                      <a:r>
                        <a:rPr lang="en-US" b="1"/>
                        <a:t>Operational Consideration</a:t>
                      </a:r>
                      <a:endParaRPr b="1"/>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US"/>
                        <a:t>101-150</a:t>
                      </a:r>
                      <a:endParaRPr/>
                    </a:p>
                  </a:txBody>
                  <a:tcPr marL="91425" marR="91425" marT="91425" marB="91425"/>
                </a:tc>
                <a:tc>
                  <a:txBody>
                    <a:bodyPr/>
                    <a:lstStyle/>
                    <a:p>
                      <a:pPr marL="0" lvl="0" indent="0" algn="l" rtl="0">
                        <a:spcBef>
                          <a:spcPts val="0"/>
                        </a:spcBef>
                        <a:spcAft>
                          <a:spcPts val="0"/>
                        </a:spcAft>
                        <a:buNone/>
                      </a:pPr>
                      <a:r>
                        <a:rPr lang="en-US"/>
                        <a:t>Increased monitoring, communication</a:t>
                      </a:r>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US"/>
                        <a:t>151-200</a:t>
                      </a:r>
                      <a:endParaRPr/>
                    </a:p>
                  </a:txBody>
                  <a:tcPr marL="91425" marR="91425" marT="91425" marB="91425"/>
                </a:tc>
                <a:tc>
                  <a:txBody>
                    <a:bodyPr/>
                    <a:lstStyle/>
                    <a:p>
                      <a:pPr marL="0" lvl="0" indent="0" algn="l" rtl="0">
                        <a:spcBef>
                          <a:spcPts val="0"/>
                        </a:spcBef>
                        <a:spcAft>
                          <a:spcPts val="0"/>
                        </a:spcAft>
                        <a:buNone/>
                      </a:pPr>
                      <a:r>
                        <a:rPr lang="en-US"/>
                        <a:t>Consider partial operational impacts / low EOC activation</a:t>
                      </a:r>
                      <a:endParaRPr/>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US"/>
                        <a:t>200+</a:t>
                      </a:r>
                      <a:endParaRPr/>
                    </a:p>
                  </a:txBody>
                  <a:tcPr marL="91425" marR="91425" marT="91425" marB="91425"/>
                </a:tc>
                <a:tc>
                  <a:txBody>
                    <a:bodyPr/>
                    <a:lstStyle/>
                    <a:p>
                      <a:pPr marL="0" lvl="0" indent="0" algn="l" rtl="0">
                        <a:spcBef>
                          <a:spcPts val="0"/>
                        </a:spcBef>
                        <a:spcAft>
                          <a:spcPts val="0"/>
                        </a:spcAft>
                        <a:buNone/>
                      </a:pPr>
                      <a:r>
                        <a:rPr lang="en-US"/>
                        <a:t>Significant operational modifications possible / expand EOC activation</a:t>
                      </a:r>
                      <a:endParaRPr/>
                    </a:p>
                  </a:txBody>
                  <a:tcPr marL="91425" marR="91425" marT="91425" marB="91425"/>
                </a:tc>
                <a:extLst>
                  <a:ext uri="{0D108BD9-81ED-4DB2-BD59-A6C34878D82A}">
                    <a16:rowId xmlns:a16="http://schemas.microsoft.com/office/drawing/2014/main" val="10003"/>
                  </a:ext>
                </a:extLst>
              </a:tr>
            </a:tbl>
          </a:graphicData>
        </a:graphic>
      </p:graphicFrame>
      <p:sp>
        <p:nvSpPr>
          <p:cNvPr id="56" name="Google Shape;56;p12"/>
          <p:cNvSpPr txBox="1"/>
          <p:nvPr/>
        </p:nvSpPr>
        <p:spPr>
          <a:xfrm>
            <a:off x="1247850" y="5673050"/>
            <a:ext cx="6040200" cy="615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800"/>
              </a:spcAft>
              <a:buNone/>
            </a:pPr>
            <a:r>
              <a:rPr lang="en-US" sz="1300">
                <a:latin typeface="Lexend"/>
                <a:ea typeface="Lexend"/>
                <a:cs typeface="Lexend"/>
                <a:sym typeface="Lexend"/>
              </a:rPr>
              <a:t>Both fire.airnow.gov and purpleair.com will be utilized along with our Purple Air monitor</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0"/>
        <p:cNvGrpSpPr/>
        <p:nvPr/>
      </p:nvGrpSpPr>
      <p:grpSpPr>
        <a:xfrm>
          <a:off x="0" y="0"/>
          <a:ext cx="0" cy="0"/>
          <a:chOff x="0" y="0"/>
          <a:chExt cx="0" cy="0"/>
        </a:xfrm>
      </p:grpSpPr>
      <p:sp>
        <p:nvSpPr>
          <p:cNvPr id="61" name="Google Shape;61;p13"/>
          <p:cNvSpPr txBox="1">
            <a:spLocks noGrp="1"/>
          </p:cNvSpPr>
          <p:nvPr>
            <p:ph type="body" idx="1"/>
          </p:nvPr>
        </p:nvSpPr>
        <p:spPr>
          <a:xfrm>
            <a:off x="186525" y="1157400"/>
            <a:ext cx="11022000" cy="4659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1800">
                <a:solidFill>
                  <a:schemeClr val="dk1"/>
                </a:solidFill>
                <a:latin typeface="Lexend SemiBold"/>
                <a:ea typeface="Lexend SemiBold"/>
                <a:cs typeface="Lexend SemiBold"/>
                <a:sym typeface="Lexend SemiBold"/>
              </a:rPr>
              <a:t>Changes to operations or planned actives should be considered in the following blocks:</a:t>
            </a:r>
            <a:endParaRPr sz="1800">
              <a:solidFill>
                <a:schemeClr val="dk1"/>
              </a:solidFill>
              <a:latin typeface="Lexend SemiBold"/>
              <a:ea typeface="Lexend SemiBold"/>
              <a:cs typeface="Lexend SemiBold"/>
              <a:sym typeface="Lexend SemiBold"/>
            </a:endParaRPr>
          </a:p>
          <a:p>
            <a:pPr marL="0" lvl="0" indent="0" algn="l" rtl="0">
              <a:lnSpc>
                <a:spcPct val="115000"/>
              </a:lnSpc>
              <a:spcBef>
                <a:spcPts val="800"/>
              </a:spcBef>
              <a:spcAft>
                <a:spcPts val="0"/>
              </a:spcAft>
              <a:buNone/>
            </a:pPr>
            <a:r>
              <a:rPr lang="en-US" sz="1800">
                <a:solidFill>
                  <a:schemeClr val="dk2"/>
                </a:solidFill>
                <a:latin typeface="Lexend SemiBold"/>
                <a:ea typeface="Lexend SemiBold"/>
                <a:cs typeface="Lexend SemiBold"/>
                <a:sym typeface="Lexend SemiBold"/>
              </a:rPr>
              <a:t>Prior to 6am</a:t>
            </a:r>
            <a:endParaRPr sz="1800">
              <a:solidFill>
                <a:schemeClr val="dk2"/>
              </a:solidFill>
              <a:latin typeface="Lexend SemiBold"/>
              <a:ea typeface="Lexend SemiBold"/>
              <a:cs typeface="Lexend SemiBold"/>
              <a:sym typeface="Lexend SemiBold"/>
            </a:endParaRPr>
          </a:p>
          <a:p>
            <a:pPr marL="457200" lvl="0" indent="-342900" algn="l" rtl="0">
              <a:lnSpc>
                <a:spcPct val="115000"/>
              </a:lnSpc>
              <a:spcBef>
                <a:spcPts val="800"/>
              </a:spcBef>
              <a:spcAft>
                <a:spcPts val="0"/>
              </a:spcAft>
              <a:buClr>
                <a:schemeClr val="dk2"/>
              </a:buClr>
              <a:buSzPts val="1800"/>
              <a:buFont typeface="Lexend SemiBold"/>
              <a:buChar char="-"/>
            </a:pPr>
            <a:r>
              <a:rPr lang="en-US" sz="1800">
                <a:solidFill>
                  <a:schemeClr val="dk2"/>
                </a:solidFill>
                <a:latin typeface="Lexend SemiBold"/>
                <a:ea typeface="Lexend SemiBold"/>
                <a:cs typeface="Lexend SemiBold"/>
                <a:sym typeface="Lexend SemiBold"/>
              </a:rPr>
              <a:t>Full day/partial day operational cancellation decision point</a:t>
            </a:r>
            <a:endParaRPr sz="1800">
              <a:solidFill>
                <a:schemeClr val="dk2"/>
              </a:solidFill>
              <a:latin typeface="Lexend SemiBold"/>
              <a:ea typeface="Lexend SemiBold"/>
              <a:cs typeface="Lexend SemiBold"/>
              <a:sym typeface="Lexend SemiBold"/>
            </a:endParaRPr>
          </a:p>
          <a:p>
            <a:pPr marL="0" lvl="0" indent="0" algn="l" rtl="0">
              <a:lnSpc>
                <a:spcPct val="115000"/>
              </a:lnSpc>
              <a:spcBef>
                <a:spcPts val="800"/>
              </a:spcBef>
              <a:spcAft>
                <a:spcPts val="0"/>
              </a:spcAft>
              <a:buNone/>
            </a:pPr>
            <a:r>
              <a:rPr lang="en-US" sz="1800">
                <a:solidFill>
                  <a:schemeClr val="dk2"/>
                </a:solidFill>
                <a:latin typeface="Lexend SemiBold"/>
                <a:ea typeface="Lexend SemiBold"/>
                <a:cs typeface="Lexend SemiBold"/>
                <a:sym typeface="Lexend SemiBold"/>
              </a:rPr>
              <a:t>10am</a:t>
            </a:r>
            <a:endParaRPr sz="1800">
              <a:solidFill>
                <a:schemeClr val="dk2"/>
              </a:solidFill>
              <a:latin typeface="Lexend SemiBold"/>
              <a:ea typeface="Lexend SemiBold"/>
              <a:cs typeface="Lexend SemiBold"/>
              <a:sym typeface="Lexend SemiBold"/>
            </a:endParaRPr>
          </a:p>
          <a:p>
            <a:pPr marL="457200" lvl="0" indent="-342900" algn="l" rtl="0">
              <a:lnSpc>
                <a:spcPct val="115000"/>
              </a:lnSpc>
              <a:spcBef>
                <a:spcPts val="800"/>
              </a:spcBef>
              <a:spcAft>
                <a:spcPts val="0"/>
              </a:spcAft>
              <a:buClr>
                <a:schemeClr val="dk2"/>
              </a:buClr>
              <a:buSzPts val="1800"/>
              <a:buFont typeface="Lexend SemiBold"/>
              <a:buChar char="-"/>
            </a:pPr>
            <a:r>
              <a:rPr lang="en-US" sz="1800">
                <a:solidFill>
                  <a:schemeClr val="dk2"/>
                </a:solidFill>
                <a:latin typeface="Lexend SemiBold"/>
                <a:ea typeface="Lexend SemiBold"/>
                <a:cs typeface="Lexend SemiBold"/>
                <a:sym typeface="Lexend SemiBold"/>
              </a:rPr>
              <a:t>Reevaluation for partial day impacts</a:t>
            </a:r>
            <a:endParaRPr sz="1800">
              <a:solidFill>
                <a:schemeClr val="dk2"/>
              </a:solidFill>
              <a:latin typeface="Lexend SemiBold"/>
              <a:ea typeface="Lexend SemiBold"/>
              <a:cs typeface="Lexend SemiBold"/>
              <a:sym typeface="Lexend SemiBold"/>
            </a:endParaRPr>
          </a:p>
          <a:p>
            <a:pPr marL="0" lvl="0" indent="0" algn="l" rtl="0">
              <a:lnSpc>
                <a:spcPct val="115000"/>
              </a:lnSpc>
              <a:spcBef>
                <a:spcPts val="800"/>
              </a:spcBef>
              <a:spcAft>
                <a:spcPts val="0"/>
              </a:spcAft>
              <a:buNone/>
            </a:pPr>
            <a:r>
              <a:rPr lang="en-US" sz="1800">
                <a:solidFill>
                  <a:schemeClr val="dk2"/>
                </a:solidFill>
                <a:latin typeface="Lexend SemiBold"/>
                <a:ea typeface="Lexend SemiBold"/>
                <a:cs typeface="Lexend SemiBold"/>
                <a:sym typeface="Lexend SemiBold"/>
              </a:rPr>
              <a:t>11am</a:t>
            </a:r>
            <a:endParaRPr sz="1800">
              <a:solidFill>
                <a:schemeClr val="dk2"/>
              </a:solidFill>
              <a:latin typeface="Lexend SemiBold"/>
              <a:ea typeface="Lexend SemiBold"/>
              <a:cs typeface="Lexend SemiBold"/>
              <a:sym typeface="Lexend SemiBold"/>
            </a:endParaRPr>
          </a:p>
          <a:p>
            <a:pPr marL="457200" lvl="0" indent="-342900" algn="l" rtl="0">
              <a:lnSpc>
                <a:spcPct val="115000"/>
              </a:lnSpc>
              <a:spcBef>
                <a:spcPts val="800"/>
              </a:spcBef>
              <a:spcAft>
                <a:spcPts val="0"/>
              </a:spcAft>
              <a:buClr>
                <a:schemeClr val="dk2"/>
              </a:buClr>
              <a:buSzPts val="1800"/>
              <a:buFont typeface="Lexend SemiBold"/>
              <a:buChar char="-"/>
            </a:pPr>
            <a:r>
              <a:rPr lang="en-US" sz="1800">
                <a:solidFill>
                  <a:schemeClr val="dk2"/>
                </a:solidFill>
                <a:latin typeface="Lexend"/>
                <a:ea typeface="Lexend"/>
                <a:cs typeface="Lexend"/>
                <a:sym typeface="Lexend"/>
              </a:rPr>
              <a:t>A  partial day change to operations or activities will go until  noon with another evaluation occurring at 10:00 am and follow up messaging to go out no later than 11am either confirming campus operations returning to normal or cancelling the remaining activities for the day</a:t>
            </a:r>
            <a:endParaRPr sz="1800">
              <a:solidFill>
                <a:schemeClr val="dk2"/>
              </a:solidFill>
              <a:latin typeface="Lexend SemiBold"/>
              <a:ea typeface="Lexend SemiBold"/>
              <a:cs typeface="Lexend SemiBold"/>
              <a:sym typeface="Lexend SemiBold"/>
            </a:endParaRPr>
          </a:p>
          <a:p>
            <a:pPr marL="0" lvl="0" indent="0" algn="l" rtl="0">
              <a:lnSpc>
                <a:spcPct val="115000"/>
              </a:lnSpc>
              <a:spcBef>
                <a:spcPts val="800"/>
              </a:spcBef>
              <a:spcAft>
                <a:spcPts val="0"/>
              </a:spcAft>
              <a:buNone/>
            </a:pPr>
            <a:r>
              <a:rPr lang="en-US" sz="1800">
                <a:solidFill>
                  <a:schemeClr val="dk2"/>
                </a:solidFill>
                <a:latin typeface="Lexend SemiBold"/>
                <a:ea typeface="Lexend SemiBold"/>
                <a:cs typeface="Lexend SemiBold"/>
                <a:sym typeface="Lexend SemiBold"/>
              </a:rPr>
              <a:t>Ongoing</a:t>
            </a:r>
            <a:endParaRPr sz="1800">
              <a:solidFill>
                <a:schemeClr val="dk2"/>
              </a:solidFill>
              <a:latin typeface="Lexend SemiBold"/>
              <a:ea typeface="Lexend SemiBold"/>
              <a:cs typeface="Lexend SemiBold"/>
              <a:sym typeface="Lexend SemiBold"/>
            </a:endParaRPr>
          </a:p>
          <a:p>
            <a:pPr marL="457200" lvl="0" indent="-342900" algn="l" rtl="0">
              <a:lnSpc>
                <a:spcPct val="115000"/>
              </a:lnSpc>
              <a:spcBef>
                <a:spcPts val="800"/>
              </a:spcBef>
              <a:spcAft>
                <a:spcPts val="0"/>
              </a:spcAft>
              <a:buClr>
                <a:schemeClr val="dk2"/>
              </a:buClr>
              <a:buSzPts val="1800"/>
              <a:buFont typeface="Lexend SemiBold"/>
              <a:buChar char="-"/>
            </a:pPr>
            <a:r>
              <a:rPr lang="en-US" sz="1800">
                <a:solidFill>
                  <a:schemeClr val="dk2"/>
                </a:solidFill>
                <a:latin typeface="Lexend SemiBold"/>
                <a:ea typeface="Lexend SemiBold"/>
                <a:cs typeface="Lexend SemiBold"/>
                <a:sym typeface="Lexend SemiBold"/>
              </a:rPr>
              <a:t>Continuous AQI and forecast monitoring</a:t>
            </a:r>
            <a:endParaRPr sz="1800">
              <a:solidFill>
                <a:schemeClr val="dk2"/>
              </a:solidFill>
              <a:latin typeface="Lexend SemiBold"/>
              <a:ea typeface="Lexend SemiBold"/>
              <a:cs typeface="Lexend SemiBold"/>
              <a:sym typeface="Lexend SemiBold"/>
            </a:endParaRPr>
          </a:p>
          <a:p>
            <a:pPr marL="0" marR="203200" lvl="0" indent="0" algn="l" rtl="0">
              <a:lnSpc>
                <a:spcPct val="100000"/>
              </a:lnSpc>
              <a:spcBef>
                <a:spcPts val="1000"/>
              </a:spcBef>
              <a:spcAft>
                <a:spcPts val="0"/>
              </a:spcAft>
              <a:buNone/>
            </a:pPr>
            <a:r>
              <a:rPr lang="en-US" sz="1800">
                <a:solidFill>
                  <a:schemeClr val="dk1"/>
                </a:solidFill>
                <a:latin typeface="Lexend ExtraBold"/>
                <a:ea typeface="Lexend ExtraBold"/>
                <a:cs typeface="Lexend ExtraBold"/>
                <a:sym typeface="Lexend ExtraBold"/>
              </a:rPr>
              <a:t>Operational decisions may be accelerated if AQI thresholds are exceeded unexpectedly </a:t>
            </a:r>
            <a:endParaRPr sz="1800">
              <a:solidFill>
                <a:schemeClr val="dk1"/>
              </a:solidFill>
              <a:latin typeface="Lexend ExtraBold"/>
              <a:ea typeface="Lexend ExtraBold"/>
              <a:cs typeface="Lexend ExtraBold"/>
              <a:sym typeface="Lexend ExtraBold"/>
            </a:endParaRPr>
          </a:p>
        </p:txBody>
      </p:sp>
      <p:sp>
        <p:nvSpPr>
          <p:cNvPr id="62" name="Google Shape;62;p13"/>
          <p:cNvSpPr/>
          <p:nvPr/>
        </p:nvSpPr>
        <p:spPr>
          <a:xfrm>
            <a:off x="748016" y="452128"/>
            <a:ext cx="306900" cy="453600"/>
          </a:xfrm>
          <a:prstGeom prst="chevron">
            <a:avLst>
              <a:gd name="adj" fmla="val 50415"/>
            </a:avLst>
          </a:prstGeom>
          <a:solidFill>
            <a:schemeClr val="accen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F2A900"/>
              </a:solidFill>
              <a:latin typeface="Arial"/>
              <a:ea typeface="Arial"/>
              <a:cs typeface="Arial"/>
              <a:sym typeface="Arial"/>
            </a:endParaRPr>
          </a:p>
        </p:txBody>
      </p:sp>
      <p:sp>
        <p:nvSpPr>
          <p:cNvPr id="63" name="Google Shape;63;p13"/>
          <p:cNvSpPr txBox="1"/>
          <p:nvPr/>
        </p:nvSpPr>
        <p:spPr>
          <a:xfrm>
            <a:off x="1141897" y="120000"/>
            <a:ext cx="6473400" cy="9081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1300"/>
              </a:spcAft>
              <a:buClr>
                <a:srgbClr val="000000"/>
              </a:buClr>
              <a:buSzPts val="4300"/>
              <a:buFont typeface="Arial"/>
              <a:buNone/>
            </a:pPr>
            <a:r>
              <a:rPr lang="en-US" sz="4300">
                <a:solidFill>
                  <a:schemeClr val="dk1"/>
                </a:solidFill>
                <a:latin typeface="Montserrat Black"/>
                <a:ea typeface="Montserrat Black"/>
                <a:cs typeface="Montserrat Black"/>
                <a:sym typeface="Montserrat Black"/>
              </a:rPr>
              <a:t>Campus Response</a:t>
            </a:r>
            <a:endParaRPr sz="4300" i="0" u="none" strike="noStrike" cap="none">
              <a:solidFill>
                <a:schemeClr val="dk1"/>
              </a:solidFill>
              <a:latin typeface="Montserrat Black"/>
              <a:ea typeface="Montserrat Black"/>
              <a:cs typeface="Montserrat Black"/>
              <a:sym typeface="Montserrat Black"/>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4"/>
          <p:cNvSpPr txBox="1"/>
          <p:nvPr/>
        </p:nvSpPr>
        <p:spPr>
          <a:xfrm>
            <a:off x="277625" y="697075"/>
            <a:ext cx="7891500" cy="156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400" b="1">
                <a:solidFill>
                  <a:schemeClr val="dk1"/>
                </a:solidFill>
                <a:latin typeface="Lexend"/>
                <a:ea typeface="Lexend"/>
                <a:cs typeface="Lexend"/>
                <a:sym typeface="Lexend"/>
              </a:rPr>
              <a:t>PPE Protocols</a:t>
            </a:r>
            <a:endParaRPr sz="3400" b="1">
              <a:solidFill>
                <a:schemeClr val="dk1"/>
              </a:solidFill>
              <a:latin typeface="Lexend"/>
              <a:ea typeface="Lexend"/>
              <a:cs typeface="Lexend"/>
              <a:sym typeface="Lexend"/>
            </a:endParaRPr>
          </a:p>
          <a:p>
            <a:pPr marL="0" lvl="0" indent="0" algn="l" rtl="0">
              <a:spcBef>
                <a:spcPts val="0"/>
              </a:spcBef>
              <a:spcAft>
                <a:spcPts val="0"/>
              </a:spcAft>
              <a:buNone/>
            </a:pPr>
            <a:endParaRPr sz="3400">
              <a:solidFill>
                <a:schemeClr val="dk1"/>
              </a:solidFill>
              <a:latin typeface="Lexend"/>
              <a:ea typeface="Lexend"/>
              <a:cs typeface="Lexend"/>
              <a:sym typeface="Lexend"/>
            </a:endParaRPr>
          </a:p>
          <a:p>
            <a:pPr marL="457200" lvl="0" indent="-444500" algn="l" rtl="0">
              <a:spcBef>
                <a:spcPts val="0"/>
              </a:spcBef>
              <a:spcAft>
                <a:spcPts val="0"/>
              </a:spcAft>
              <a:buClr>
                <a:schemeClr val="dk1"/>
              </a:buClr>
              <a:buSzPts val="3400"/>
              <a:buFont typeface="Lexend"/>
              <a:buChar char="-"/>
            </a:pPr>
            <a:r>
              <a:rPr lang="en-US" sz="3400">
                <a:solidFill>
                  <a:schemeClr val="dk1"/>
                </a:solidFill>
                <a:latin typeface="Lexend"/>
                <a:ea typeface="Lexend"/>
                <a:cs typeface="Lexend"/>
                <a:sym typeface="Lexend"/>
              </a:rPr>
              <a:t>N95 Mask requests through EHS </a:t>
            </a:r>
            <a:endParaRPr sz="3400">
              <a:solidFill>
                <a:schemeClr val="dk1"/>
              </a:solidFill>
              <a:latin typeface="Lexend"/>
              <a:ea typeface="Lexend"/>
              <a:cs typeface="Lexend"/>
              <a:sym typeface="Lexend"/>
            </a:endParaRPr>
          </a:p>
          <a:p>
            <a:pPr marL="0" lvl="0" indent="0" algn="l" rtl="0">
              <a:spcBef>
                <a:spcPts val="0"/>
              </a:spcBef>
              <a:spcAft>
                <a:spcPts val="0"/>
              </a:spcAft>
              <a:buNone/>
            </a:pPr>
            <a:endParaRPr sz="3400">
              <a:solidFill>
                <a:schemeClr val="dk1"/>
              </a:solidFill>
              <a:latin typeface="Lexend"/>
              <a:ea typeface="Lexend"/>
              <a:cs typeface="Lexend"/>
              <a:sym typeface="Lexend"/>
            </a:endParaRPr>
          </a:p>
          <a:p>
            <a:pPr marL="457200" lvl="0" indent="-444500" algn="l" rtl="0">
              <a:spcBef>
                <a:spcPts val="0"/>
              </a:spcBef>
              <a:spcAft>
                <a:spcPts val="0"/>
              </a:spcAft>
              <a:buClr>
                <a:schemeClr val="dk1"/>
              </a:buClr>
              <a:buSzPts val="3400"/>
              <a:buFont typeface="Lexend"/>
              <a:buChar char="-"/>
            </a:pPr>
            <a:r>
              <a:rPr lang="en-US" sz="3400">
                <a:solidFill>
                  <a:schemeClr val="dk1"/>
                </a:solidFill>
                <a:latin typeface="Lexend"/>
                <a:ea typeface="Lexend"/>
                <a:cs typeface="Lexend"/>
                <a:sym typeface="Lexend"/>
              </a:rPr>
              <a:t>Shelf life 3-5 years</a:t>
            </a:r>
            <a:endParaRPr sz="3400">
              <a:solidFill>
                <a:schemeClr val="dk1"/>
              </a:solidFill>
              <a:latin typeface="Lexend"/>
              <a:ea typeface="Lexend"/>
              <a:cs typeface="Lexend"/>
              <a:sym typeface="Lexend"/>
            </a:endParaRPr>
          </a:p>
          <a:p>
            <a:pPr marL="457200" lvl="0" indent="-444500" algn="l" rtl="0">
              <a:spcBef>
                <a:spcPts val="0"/>
              </a:spcBef>
              <a:spcAft>
                <a:spcPts val="0"/>
              </a:spcAft>
              <a:buClr>
                <a:schemeClr val="dk1"/>
              </a:buClr>
              <a:buSzPts val="3400"/>
              <a:buFont typeface="Lexend"/>
              <a:buChar char="-"/>
            </a:pPr>
            <a:r>
              <a:rPr lang="en-US" sz="3400">
                <a:solidFill>
                  <a:schemeClr val="dk1"/>
                </a:solidFill>
                <a:latin typeface="Lexend"/>
                <a:ea typeface="Lexend"/>
                <a:cs typeface="Lexend"/>
                <a:sym typeface="Lexend"/>
              </a:rPr>
              <a:t>8hrs continuous use, 40hrs cumulative non strenuous use</a:t>
            </a:r>
            <a:endParaRPr sz="3400">
              <a:solidFill>
                <a:schemeClr val="dk1"/>
              </a:solidFill>
              <a:latin typeface="Lexend"/>
              <a:ea typeface="Lexend"/>
              <a:cs typeface="Lexend"/>
              <a:sym typeface="Lexend"/>
            </a:endParaRPr>
          </a:p>
          <a:p>
            <a:pPr marL="0" lvl="0" indent="0" algn="l" rtl="0">
              <a:spcBef>
                <a:spcPts val="0"/>
              </a:spcBef>
              <a:spcAft>
                <a:spcPts val="0"/>
              </a:spcAft>
              <a:buNone/>
            </a:pPr>
            <a:endParaRPr sz="3400">
              <a:solidFill>
                <a:schemeClr val="dk1"/>
              </a:solidFill>
              <a:latin typeface="Lexend"/>
              <a:ea typeface="Lexend"/>
              <a:cs typeface="Lexend"/>
              <a:sym typeface="Lexend"/>
            </a:endParaRPr>
          </a:p>
          <a:p>
            <a:pPr marL="457200" lvl="0" indent="-444500" algn="l" rtl="0">
              <a:spcBef>
                <a:spcPts val="0"/>
              </a:spcBef>
              <a:spcAft>
                <a:spcPts val="0"/>
              </a:spcAft>
              <a:buClr>
                <a:schemeClr val="dk1"/>
              </a:buClr>
              <a:buSzPts val="3400"/>
              <a:buFont typeface="Lexend"/>
              <a:buChar char="-"/>
            </a:pPr>
            <a:r>
              <a:rPr lang="en-US" sz="3400">
                <a:solidFill>
                  <a:schemeClr val="dk1"/>
                </a:solidFill>
                <a:latin typeface="Lexend"/>
                <a:ea typeface="Lexend"/>
                <a:cs typeface="Lexend"/>
                <a:sym typeface="Lexend"/>
              </a:rPr>
              <a:t>Voluntary vs. Involuntary</a:t>
            </a:r>
            <a:endParaRPr sz="3400">
              <a:solidFill>
                <a:schemeClr val="dk1"/>
              </a:solidFill>
              <a:latin typeface="Lexend"/>
              <a:ea typeface="Lexend"/>
              <a:cs typeface="Lexend"/>
              <a:sym typeface="Lexend"/>
            </a:endParaRPr>
          </a:p>
          <a:p>
            <a:pPr marL="457200" lvl="0" indent="-444500" algn="l" rtl="0">
              <a:spcBef>
                <a:spcPts val="0"/>
              </a:spcBef>
              <a:spcAft>
                <a:spcPts val="0"/>
              </a:spcAft>
              <a:buClr>
                <a:schemeClr val="dk1"/>
              </a:buClr>
              <a:buSzPts val="3400"/>
              <a:buFont typeface="Lexend"/>
              <a:buChar char="-"/>
            </a:pPr>
            <a:r>
              <a:rPr lang="en-US" sz="3400">
                <a:solidFill>
                  <a:schemeClr val="dk1"/>
                </a:solidFill>
                <a:latin typeface="Lexend"/>
                <a:ea typeface="Lexend"/>
                <a:cs typeface="Lexend"/>
                <a:sym typeface="Lexend"/>
              </a:rPr>
              <a:t>Potential localized cache: Athletics, FM, Grounds</a:t>
            </a:r>
            <a:endParaRPr sz="3400">
              <a:solidFill>
                <a:schemeClr val="dk1"/>
              </a:solidFill>
              <a:latin typeface="Lexend"/>
              <a:ea typeface="Lexend"/>
              <a:cs typeface="Lexend"/>
              <a:sym typeface="Lexend"/>
            </a:endParaRPr>
          </a:p>
        </p:txBody>
      </p:sp>
      <p:pic>
        <p:nvPicPr>
          <p:cNvPr id="69" name="Google Shape;69;p14"/>
          <p:cNvPicPr preferRelativeResize="0"/>
          <p:nvPr/>
        </p:nvPicPr>
        <p:blipFill>
          <a:blip r:embed="rId3">
            <a:alphaModFix/>
          </a:blip>
          <a:stretch>
            <a:fillRect/>
          </a:stretch>
        </p:blipFill>
        <p:spPr>
          <a:xfrm>
            <a:off x="7800422" y="1625375"/>
            <a:ext cx="4296125" cy="316124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5"/>
          <p:cNvSpPr txBox="1"/>
          <p:nvPr/>
        </p:nvSpPr>
        <p:spPr>
          <a:xfrm>
            <a:off x="786475" y="639650"/>
            <a:ext cx="10381500" cy="202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300"/>
              <a:t>Thank you!</a:t>
            </a:r>
            <a:endParaRPr sz="3300"/>
          </a:p>
          <a:p>
            <a:pPr marL="0" lvl="0" indent="0" algn="l" rtl="0">
              <a:spcBef>
                <a:spcPts val="0"/>
              </a:spcBef>
              <a:spcAft>
                <a:spcPts val="0"/>
              </a:spcAft>
              <a:buNone/>
            </a:pPr>
            <a:r>
              <a:rPr lang="en-US" sz="3300"/>
              <a:t>Questions?</a:t>
            </a:r>
            <a:endParaRPr sz="3300"/>
          </a:p>
        </p:txBody>
      </p:sp>
      <p:pic>
        <p:nvPicPr>
          <p:cNvPr id="75" name="Google Shape;75;p15"/>
          <p:cNvPicPr preferRelativeResize="0"/>
          <p:nvPr/>
        </p:nvPicPr>
        <p:blipFill>
          <a:blip r:embed="rId3">
            <a:alphaModFix/>
          </a:blip>
          <a:stretch>
            <a:fillRect/>
          </a:stretch>
        </p:blipFill>
        <p:spPr>
          <a:xfrm>
            <a:off x="5856900" y="1421175"/>
            <a:ext cx="5827512" cy="3889751"/>
          </a:xfrm>
          <a:prstGeom prst="rect">
            <a:avLst/>
          </a:prstGeom>
          <a:noFill/>
          <a:ln>
            <a:noFill/>
          </a:ln>
        </p:spPr>
      </p:pic>
    </p:spTree>
  </p:cSld>
  <p:clrMapOvr>
    <a:masterClrMapping/>
  </p:clrMapOvr>
</p:sld>
</file>

<file path=ppt/theme/theme1.xml><?xml version="1.0" encoding="utf-8"?>
<a:theme xmlns:a="http://schemas.openxmlformats.org/drawingml/2006/main" name="Cal Poly Humboldt Theme">
  <a:themeElements>
    <a:clrScheme name="Cal Poly Humboldt">
      <a:dk1>
        <a:srgbClr val="004C46"/>
      </a:dk1>
      <a:lt1>
        <a:srgbClr val="EFEEDC"/>
      </a:lt1>
      <a:dk2>
        <a:srgbClr val="008569"/>
      </a:dk2>
      <a:lt2>
        <a:srgbClr val="FFC72C"/>
      </a:lt2>
      <a:accent1>
        <a:srgbClr val="004C46"/>
      </a:accent1>
      <a:accent2>
        <a:srgbClr val="F2A900"/>
      </a:accent2>
      <a:accent3>
        <a:srgbClr val="00A883"/>
      </a:accent3>
      <a:accent4>
        <a:srgbClr val="98B8AD"/>
      </a:accent4>
      <a:accent5>
        <a:srgbClr val="007198"/>
      </a:accent5>
      <a:accent6>
        <a:srgbClr val="CDDAD5"/>
      </a:accent6>
      <a:hlink>
        <a:srgbClr val="3F3F3F"/>
      </a:hlink>
      <a:folHlink>
        <a:srgbClr val="3F3F3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313</Words>
  <Application>Microsoft Office PowerPoint</Application>
  <PresentationFormat>Widescreen</PresentationFormat>
  <Paragraphs>47</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Lexend SemiBold</vt:lpstr>
      <vt:lpstr>Arial</vt:lpstr>
      <vt:lpstr>Lexend ExtraBold</vt:lpstr>
      <vt:lpstr>Montserrat Black</vt:lpstr>
      <vt:lpstr>Lexend</vt:lpstr>
      <vt:lpstr>Calibri</vt:lpstr>
      <vt:lpstr>Cal Poly Humboldt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Michelle C Caisse</dc:creator>
  <cp:lastModifiedBy>Michelle C Caisse</cp:lastModifiedBy>
  <cp:revision>1</cp:revision>
  <dcterms:modified xsi:type="dcterms:W3CDTF">2026-06-24T20:53:29Z</dcterms:modified>
</cp:coreProperties>
</file>