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75" r:id="rId6"/>
    <p:sldId id="261" r:id="rId7"/>
    <p:sldId id="264" r:id="rId8"/>
    <p:sldId id="265" r:id="rId9"/>
    <p:sldId id="266" r:id="rId10"/>
    <p:sldId id="276" r:id="rId11"/>
    <p:sldId id="270" r:id="rId12"/>
    <p:sldId id="271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23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596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0:45</a:t>
            </a:r>
          </a:p>
          <a:p>
            <a:r>
              <a:t>PRESENTER NOTES: Open with purpose: this is not a DEI overview. It is a management practice briefing about designing a fair, consistent, defensible recruitment process. Name ODEI and Compliance/Recruitment/Training as partners.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0:20</a:t>
            </a:r>
          </a:p>
          <a:p>
            <a:r>
              <a:t>PRESENTER NOTES: Sources are provided for reference; do not present line-by-line. Direct questions to ODEI and HR/Compliance, Recruitment &amp; Training.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1:10</a:t>
            </a:r>
          </a:p>
          <a:p>
            <a:r>
              <a:t>PRESENTER NOTES: Define equity operationally: access, consistency, accountability. Emphasize that equity is not preferential selection; it is reducing unnecessary barriers and discretion while applying job-related criteria consistently.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0:55</a:t>
            </a:r>
          </a:p>
          <a:p>
            <a:r>
              <a:t>PRESENTER NOTES: Orient MPPs to the lifecycle. Do not teach every HR step. Emphasize three high-leverage moments: before posting, before screening, and before finalist deliberation.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1:20</a:t>
            </a:r>
          </a:p>
          <a:p>
            <a:r>
              <a:t>PRESENTER NOTES: Position planning is where exclusion can be designed in unintentionally. Ask whether each minimum qualification, schedule expectation, degree requirement, or experience threshold predicts successful performance. Distinguish essential from preferred.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1:15</a:t>
            </a:r>
          </a:p>
          <a:p>
            <a:r>
              <a:t>PRESENTER NOTES: Committee design matters because process rules should exist before candidate narratives influence judgment. Training, confidentiality, conflict checks, shared scoring rules, and clear roles are equity controls.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1:20</a:t>
            </a:r>
          </a:p>
          <a:p>
            <a:r>
              <a:t>PRESENTER NOTES: Screening: minimum qualifications first, then pre-established criteria. Ask for evidence, not impressions. Watch pedigree, familiarity, career-path assumptions, and criteria drift. Documentation should allow another reviewer to understand the decision.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1:25</a:t>
            </a:r>
          </a:p>
          <a:p>
            <a:r>
              <a:t>PRESENTER NOTES: Interviews: same core questions, comparable time and conditions, neutral job-related probes, defined evidence standards, accommodations, and independent scoring before discussion when feasible.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1:25</a:t>
            </a:r>
          </a:p>
          <a:p>
            <a:r>
              <a:t>PRESENTER NOTES: Deliberation is the moment to interrupt coded language. Demonstrate one or two replacements on the slide: “not a fit” becomes “which posted competency and what evidence?”; “I connected with them” becomes “what evidence maps to the rubric?”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TIMING: 1:05</a:t>
            </a:r>
          </a:p>
          <a:p>
            <a:r>
              <a:t>PRESENTER NOTES: Close with four MPP commitments: design criteria early, structure the process, interrupt assumptions with evidence, and document job-related rationale. Ask them to use these guardrails in the next recruitment they lead.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4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6510528"/>
            <a:ext cx="5760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kern="0" spc="80" dirty="0">
                <a:solidFill>
                  <a:srgbClr val="5D6B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 POLY HUMBOLDT  |  EQUITABLE RECRUITMENT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7680960" y="6510528"/>
            <a:ext cx="39776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D6B6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Resources • Search Committee Learning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humboldt.edu/hr/chrs/recruiting" TargetMode="External"/><Relationship Id="rId3" Type="http://schemas.openxmlformats.org/officeDocument/2006/relationships/hyperlink" Target="https://www.humboldt.edu/hr/recruitment/staff-management-recruitment-process" TargetMode="External"/><Relationship Id="rId7" Type="http://schemas.openxmlformats.org/officeDocument/2006/relationships/hyperlink" Target="https://www.humboldt.edu/diversity-equity-inclusion/ODEI-initiatives/content/equity-advocate-progra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umboldt.edu/academic-personnel-services/employee-recruitment/probationary-faculty-unit" TargetMode="External"/><Relationship Id="rId5" Type="http://schemas.openxmlformats.org/officeDocument/2006/relationships/hyperlink" Target="https://www.humboldt.edu/academic-personnel-services/employee-recruitment" TargetMode="External"/><Relationship Id="rId10" Type="http://schemas.openxmlformats.org/officeDocument/2006/relationships/hyperlink" Target="https://www.calstate.edu/csu-system/administration/systemwide-human-resources/civil-rights/DHR/Pages/disability-rights.aspx" TargetMode="External"/><Relationship Id="rId4" Type="http://schemas.openxmlformats.org/officeDocument/2006/relationships/hyperlink" Target="https://www.humboldt.edu/policies/management-position-program-hiring-policy" TargetMode="External"/><Relationship Id="rId9" Type="http://schemas.openxmlformats.org/officeDocument/2006/relationships/hyperlink" Target="https://www.calstate.edu/csu-system/administration/systemwide-human-resources/civil-rights/DHR/Pages/equal-opportunity.asp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47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 rot="600000">
            <a:off x="7955280" y="-1188720"/>
            <a:ext cx="5760720" cy="5760720"/>
          </a:xfrm>
          <a:prstGeom prst="arc">
            <a:avLst/>
          </a:prstGeom>
          <a:solidFill>
            <a:srgbClr val="F2C14E">
              <a:alpha val="85000"/>
            </a:srgbClr>
          </a:solidFill>
          <a:ln w="12700">
            <a:solidFill>
              <a:srgbClr val="F2C14E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" name="Text 2"/>
          <p:cNvSpPr/>
          <p:nvPr/>
        </p:nvSpPr>
        <p:spPr>
          <a:xfrm>
            <a:off x="658368" y="6400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F2C14E"/>
                </a:solidFill>
              </a:rPr>
              <a:t>EQUITY BY DESIGN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658368" y="1143000"/>
            <a:ext cx="6766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500" b="1" dirty="0">
                <a:solidFill>
                  <a:srgbClr val="FFFFFF"/>
                </a:solidFill>
              </a:rPr>
              <a:t>Recruitment at</a:t>
            </a:r>
            <a:endParaRPr lang="en-US" sz="3500" dirty="0"/>
          </a:p>
          <a:p>
            <a:pPr marL="0" indent="0">
              <a:buNone/>
            </a:pPr>
            <a:r>
              <a:rPr lang="en-US" sz="3500" b="1" dirty="0">
                <a:solidFill>
                  <a:srgbClr val="FFFFFF"/>
                </a:solidFill>
              </a:rPr>
              <a:t>Cal Poly Humboldt</a:t>
            </a:r>
            <a:endParaRPr lang="en-US" sz="3500" dirty="0"/>
          </a:p>
        </p:txBody>
      </p:sp>
      <p:sp>
        <p:nvSpPr>
          <p:cNvPr id="6" name="Text 4"/>
          <p:cNvSpPr/>
          <p:nvPr/>
        </p:nvSpPr>
        <p:spPr>
          <a:xfrm>
            <a:off x="694944" y="2880360"/>
            <a:ext cx="62179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E7EEE9"/>
                </a:solidFill>
              </a:rPr>
              <a:t>Equity considerations across every stage—from position design and outreach to selection, offer, onboarding, and process review.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94944" y="4160520"/>
            <a:ext cx="4023360" cy="0"/>
          </a:xfrm>
          <a:prstGeom prst="line">
            <a:avLst/>
          </a:prstGeom>
          <a:noFill/>
          <a:ln w="38100">
            <a:solidFill>
              <a:srgbClr val="F2C1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94944" y="4389120"/>
            <a:ext cx="6492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8E4DC"/>
                </a:solidFill>
              </a:rPr>
              <a:t>MPP briefing: practical equity guardrails for every recruitment decision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94944" y="6126480"/>
            <a:ext cx="4572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BFD0C5"/>
                </a:solidFill>
              </a:rPr>
              <a:t>Presented by ODEI + Director of Compliance, Recruitment &amp; Training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6">
            <a:extLst>
              <a:ext uri="{FF2B5EF4-FFF2-40B4-BE49-F238E27FC236}">
                <a16:creationId xmlns:a16="http://schemas.microsoft.com/office/drawing/2014/main" id="{D4A72C53-091E-8762-DE5A-C334FD0AEE36}"/>
              </a:ext>
            </a:extLst>
          </p:cNvPr>
          <p:cNvSpPr/>
          <p:nvPr/>
        </p:nvSpPr>
        <p:spPr>
          <a:xfrm>
            <a:off x="746440" y="3573018"/>
            <a:ext cx="5156493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5" name="Shape 6">
            <a:extLst>
              <a:ext uri="{FF2B5EF4-FFF2-40B4-BE49-F238E27FC236}">
                <a16:creationId xmlns:a16="http://schemas.microsoft.com/office/drawing/2014/main" id="{AFCA4086-6730-1ADC-1AB3-692D4AA8978F}"/>
              </a:ext>
            </a:extLst>
          </p:cNvPr>
          <p:cNvSpPr/>
          <p:nvPr/>
        </p:nvSpPr>
        <p:spPr>
          <a:xfrm>
            <a:off x="6303987" y="3611880"/>
            <a:ext cx="5156493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9" name="Shape 6">
            <a:extLst>
              <a:ext uri="{FF2B5EF4-FFF2-40B4-BE49-F238E27FC236}">
                <a16:creationId xmlns:a16="http://schemas.microsoft.com/office/drawing/2014/main" id="{D8CBDDA5-8543-5ED7-9B28-AB883651CD39}"/>
              </a:ext>
            </a:extLst>
          </p:cNvPr>
          <p:cNvSpPr/>
          <p:nvPr/>
        </p:nvSpPr>
        <p:spPr>
          <a:xfrm>
            <a:off x="6315057" y="2075909"/>
            <a:ext cx="5156493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3" name="Shape 6">
            <a:extLst>
              <a:ext uri="{FF2B5EF4-FFF2-40B4-BE49-F238E27FC236}">
                <a16:creationId xmlns:a16="http://schemas.microsoft.com/office/drawing/2014/main" id="{98315FD0-14CC-2128-6D9A-D3ECB370853A}"/>
              </a:ext>
            </a:extLst>
          </p:cNvPr>
          <p:cNvSpPr/>
          <p:nvPr/>
        </p:nvSpPr>
        <p:spPr>
          <a:xfrm>
            <a:off x="776519" y="2081814"/>
            <a:ext cx="5156493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F614B6-40E6-E318-F784-A66ACF5CBF3C}"/>
              </a:ext>
            </a:extLst>
          </p:cNvPr>
          <p:cNvSpPr txBox="1"/>
          <p:nvPr/>
        </p:nvSpPr>
        <p:spPr>
          <a:xfrm>
            <a:off x="480662" y="442879"/>
            <a:ext cx="5494774" cy="5078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11433D"/>
                </a:solidFill>
              </a:defRPr>
            </a:pPr>
            <a:r>
              <a:rPr lang="en-US" sz="2700" b="1" dirty="0">
                <a:solidFill>
                  <a:srgbClr val="1F2D27"/>
                </a:solidFill>
              </a:rPr>
              <a:t>Salary Equity</a:t>
            </a:r>
            <a:r>
              <a:rPr sz="2700" b="1" dirty="0">
                <a:solidFill>
                  <a:srgbClr val="1F2D27"/>
                </a:solidFill>
              </a:rPr>
              <a:t>• O</a:t>
            </a:r>
            <a:r>
              <a:rPr lang="en-US" sz="2700" b="1" dirty="0">
                <a:solidFill>
                  <a:srgbClr val="1F2D27"/>
                </a:solidFill>
              </a:rPr>
              <a:t>ffer</a:t>
            </a:r>
            <a:r>
              <a:rPr sz="2700" b="1" dirty="0">
                <a:solidFill>
                  <a:srgbClr val="1F2D27"/>
                </a:solidFill>
              </a:rPr>
              <a:t> &amp; </a:t>
            </a:r>
            <a:r>
              <a:rPr lang="en-US" sz="2700" b="1" dirty="0">
                <a:solidFill>
                  <a:srgbClr val="1F2D27"/>
                </a:solidFill>
              </a:rPr>
              <a:t>Negotiation</a:t>
            </a:r>
            <a:endParaRPr sz="2700" b="1" dirty="0">
              <a:solidFill>
                <a:srgbClr val="1F2D27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A26139-D4CA-2F3E-54E9-42AE2DE3E136}"/>
              </a:ext>
            </a:extLst>
          </p:cNvPr>
          <p:cNvSpPr txBox="1"/>
          <p:nvPr/>
        </p:nvSpPr>
        <p:spPr>
          <a:xfrm>
            <a:off x="953624" y="2168681"/>
            <a:ext cx="4470620" cy="77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1433D"/>
                </a:solidFill>
              </a:defRPr>
            </a:pPr>
            <a:r>
              <a:rPr dirty="0"/>
              <a:t>HR </a:t>
            </a:r>
            <a:r>
              <a:rPr lang="en-US" dirty="0"/>
              <a:t>/ APS </a:t>
            </a:r>
            <a:r>
              <a:rPr dirty="0"/>
              <a:t>RECOMMENDS</a:t>
            </a:r>
          </a:p>
          <a:p>
            <a:pPr>
              <a:spcBef>
                <a:spcPts val="500"/>
              </a:spcBef>
              <a:defRPr sz="1250">
                <a:solidFill>
                  <a:srgbClr val="2D2D2D"/>
                </a:solidFill>
              </a:defRPr>
            </a:pPr>
            <a:r>
              <a:rPr dirty="0"/>
              <a:t>HR</a:t>
            </a:r>
            <a:r>
              <a:rPr lang="en-US" dirty="0"/>
              <a:t> / APS</a:t>
            </a:r>
            <a:r>
              <a:rPr dirty="0"/>
              <a:t> provides the recommended hiring/step range and reviews any anticipated hiring range for consistency and equity.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009D54-0080-F25B-C7D6-1132B71271C6}"/>
              </a:ext>
            </a:extLst>
          </p:cNvPr>
          <p:cNvSpPr txBox="1"/>
          <p:nvPr/>
        </p:nvSpPr>
        <p:spPr>
          <a:xfrm>
            <a:off x="6577183" y="2168681"/>
            <a:ext cx="4754880" cy="77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1433D"/>
                </a:solidFill>
              </a:defRPr>
            </a:pPr>
            <a:r>
              <a:t>MPP REVIEWS</a:t>
            </a:r>
          </a:p>
          <a:p>
            <a:pPr>
              <a:spcBef>
                <a:spcPts val="500"/>
              </a:spcBef>
              <a:defRPr sz="1250">
                <a:solidFill>
                  <a:srgbClr val="2D2D2D"/>
                </a:solidFill>
              </a:defRPr>
            </a:pPr>
            <a:r>
              <a:t>The Hiring Authority considers the recommendation, the candidate’s job-related qualifications, and the operational context.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8704A2-1B5F-7360-FF91-61E3206C5520}"/>
              </a:ext>
            </a:extLst>
          </p:cNvPr>
          <p:cNvSpPr txBox="1"/>
          <p:nvPr/>
        </p:nvSpPr>
        <p:spPr>
          <a:xfrm>
            <a:off x="960120" y="3639312"/>
            <a:ext cx="4754880" cy="77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1433D"/>
                </a:solidFill>
              </a:defRPr>
            </a:pPr>
            <a:r>
              <a:rPr dirty="0"/>
              <a:t>IF MPP WANTS A DIFFERENT OFFER</a:t>
            </a:r>
          </a:p>
          <a:p>
            <a:pPr>
              <a:spcBef>
                <a:spcPts val="500"/>
              </a:spcBef>
              <a:defRPr sz="1250">
                <a:solidFill>
                  <a:srgbClr val="2D2D2D"/>
                </a:solidFill>
              </a:defRPr>
            </a:pPr>
            <a:r>
              <a:rPr dirty="0"/>
              <a:t>Pause before communicating it. Return to HR with the rationale so compensation equity and consistency can be assessed.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1E0ACDC-9AC5-C67E-9F8C-E390630A495D}"/>
              </a:ext>
            </a:extLst>
          </p:cNvPr>
          <p:cNvSpPr txBox="1"/>
          <p:nvPr/>
        </p:nvSpPr>
        <p:spPr>
          <a:xfrm>
            <a:off x="6583680" y="3639312"/>
            <a:ext cx="4754880" cy="772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 b="1">
                <a:solidFill>
                  <a:srgbClr val="11433D"/>
                </a:solidFill>
              </a:defRPr>
            </a:pPr>
            <a:r>
              <a:rPr dirty="0"/>
              <a:t>OFFER</a:t>
            </a:r>
          </a:p>
          <a:p>
            <a:pPr>
              <a:spcBef>
                <a:spcPts val="500"/>
              </a:spcBef>
              <a:defRPr sz="1250">
                <a:solidFill>
                  <a:srgbClr val="2D2D2D"/>
                </a:solidFill>
              </a:defRPr>
            </a:pPr>
            <a:r>
              <a:rPr dirty="0"/>
              <a:t>Only communicate an authorized offer. Keep negotiation transparent and within university compensation guidelines.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A13539-151A-A93E-F32B-139975A2953E}"/>
              </a:ext>
            </a:extLst>
          </p:cNvPr>
          <p:cNvSpPr txBox="1"/>
          <p:nvPr/>
        </p:nvSpPr>
        <p:spPr>
          <a:xfrm>
            <a:off x="744034" y="5320691"/>
            <a:ext cx="1030687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300" b="1">
                <a:solidFill>
                  <a:srgbClr val="11433D"/>
                </a:solidFill>
              </a:defRPr>
            </a:pPr>
            <a:r>
              <a:rPr sz="1400" dirty="0">
                <a:latin typeface="Aptos"/>
              </a:rPr>
              <a:t>MPP guardrail: A preferred candidate does not create a new compensation standard. If the desired offer differs from HR’s recommendation, resolve the equity question before making the commitment.</a:t>
            </a:r>
          </a:p>
        </p:txBody>
      </p:sp>
      <p:sp>
        <p:nvSpPr>
          <p:cNvPr id="25" name="Shape 7">
            <a:extLst>
              <a:ext uri="{FF2B5EF4-FFF2-40B4-BE49-F238E27FC236}">
                <a16:creationId xmlns:a16="http://schemas.microsoft.com/office/drawing/2014/main" id="{BCE25E15-448B-3E6B-AF94-ED96CBF919A9}"/>
              </a:ext>
            </a:extLst>
          </p:cNvPr>
          <p:cNvSpPr/>
          <p:nvPr/>
        </p:nvSpPr>
        <p:spPr>
          <a:xfrm>
            <a:off x="744034" y="2081814"/>
            <a:ext cx="73152" cy="1298448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7" name="Shape 7">
            <a:extLst>
              <a:ext uri="{FF2B5EF4-FFF2-40B4-BE49-F238E27FC236}">
                <a16:creationId xmlns:a16="http://schemas.microsoft.com/office/drawing/2014/main" id="{B68CD6DD-600A-8CF0-19D2-562EE6B73D6C}"/>
              </a:ext>
            </a:extLst>
          </p:cNvPr>
          <p:cNvSpPr/>
          <p:nvPr/>
        </p:nvSpPr>
        <p:spPr>
          <a:xfrm>
            <a:off x="746440" y="3573018"/>
            <a:ext cx="73152" cy="1298448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Shape 11">
            <a:extLst>
              <a:ext uri="{FF2B5EF4-FFF2-40B4-BE49-F238E27FC236}">
                <a16:creationId xmlns:a16="http://schemas.microsoft.com/office/drawing/2014/main" id="{97842717-48E4-7463-3063-148B7AFE3B5B}"/>
              </a:ext>
            </a:extLst>
          </p:cNvPr>
          <p:cNvSpPr/>
          <p:nvPr/>
        </p:nvSpPr>
        <p:spPr>
          <a:xfrm>
            <a:off x="6276433" y="2081814"/>
            <a:ext cx="73152" cy="1298448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Shape 11">
            <a:extLst>
              <a:ext uri="{FF2B5EF4-FFF2-40B4-BE49-F238E27FC236}">
                <a16:creationId xmlns:a16="http://schemas.microsoft.com/office/drawing/2014/main" id="{E4CF3E3C-1595-4377-6FFB-45FA2F0661E6}"/>
              </a:ext>
            </a:extLst>
          </p:cNvPr>
          <p:cNvSpPr/>
          <p:nvPr/>
        </p:nvSpPr>
        <p:spPr>
          <a:xfrm>
            <a:off x="6281928" y="3602736"/>
            <a:ext cx="73152" cy="1298448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Shape 2">
            <a:extLst>
              <a:ext uri="{FF2B5EF4-FFF2-40B4-BE49-F238E27FC236}">
                <a16:creationId xmlns:a16="http://schemas.microsoft.com/office/drawing/2014/main" id="{9DD5F236-C8ED-7407-DE23-93FB2E265843}"/>
              </a:ext>
            </a:extLst>
          </p:cNvPr>
          <p:cNvSpPr/>
          <p:nvPr/>
        </p:nvSpPr>
        <p:spPr>
          <a:xfrm>
            <a:off x="776519" y="1020023"/>
            <a:ext cx="566928" cy="566928"/>
          </a:xfrm>
          <a:prstGeom prst="ellipse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3" name="Text 3">
            <a:extLst>
              <a:ext uri="{FF2B5EF4-FFF2-40B4-BE49-F238E27FC236}">
                <a16:creationId xmlns:a16="http://schemas.microsoft.com/office/drawing/2014/main" id="{5AA20FD9-E9BD-CB70-5CC4-A9A246392939}"/>
              </a:ext>
            </a:extLst>
          </p:cNvPr>
          <p:cNvSpPr/>
          <p:nvPr/>
        </p:nvSpPr>
        <p:spPr>
          <a:xfrm>
            <a:off x="776519" y="1192940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9</a:t>
            </a:r>
            <a:endParaRPr lang="en-US" sz="16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FE72094-65B6-DA39-57C4-ADBE2DB81ED6}"/>
              </a:ext>
            </a:extLst>
          </p:cNvPr>
          <p:cNvSpPr txBox="1"/>
          <p:nvPr/>
        </p:nvSpPr>
        <p:spPr>
          <a:xfrm>
            <a:off x="1421230" y="1294563"/>
            <a:ext cx="6103018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800" b="1">
                <a:solidFill>
                  <a:srgbClr val="232323"/>
                </a:solidFill>
              </a:defRPr>
            </a:pPr>
            <a:r>
              <a:rPr lang="en-US" sz="1300" dirty="0">
                <a:solidFill>
                  <a:srgbClr val="5D6B65"/>
                </a:solidFill>
              </a:rPr>
              <a:t>The offer is part of the equity process—not a separate negotiation.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2786C89-A1E3-5339-1438-3F65E8903152}"/>
              </a:ext>
            </a:extLst>
          </p:cNvPr>
          <p:cNvSpPr txBox="1"/>
          <p:nvPr/>
        </p:nvSpPr>
        <p:spPr>
          <a:xfrm>
            <a:off x="480662" y="298964"/>
            <a:ext cx="610301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STAGE 9 • OFFER</a:t>
            </a:r>
            <a:endParaRPr lang="en-US" sz="9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6D78128-1108-D4E3-E456-9D767E66CABA}"/>
              </a:ext>
            </a:extLst>
          </p:cNvPr>
          <p:cNvSpPr txBox="1"/>
          <p:nvPr/>
        </p:nvSpPr>
        <p:spPr>
          <a:xfrm>
            <a:off x="1407676" y="1024000"/>
            <a:ext cx="6103018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F2D27"/>
                </a:solidFill>
              </a:rPr>
              <a:t>Offer</a:t>
            </a:r>
            <a:endParaRPr lang="en-US" sz="17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6B0BC4-EECA-26BF-D7B3-A5946CCF2F59}"/>
              </a:ext>
            </a:extLst>
          </p:cNvPr>
          <p:cNvSpPr txBox="1"/>
          <p:nvPr/>
        </p:nvSpPr>
        <p:spPr>
          <a:xfrm>
            <a:off x="746440" y="6245352"/>
            <a:ext cx="10820720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78827D"/>
                </a:solidFill>
              </a:rPr>
              <a:t>Faculty process may vary in accordance with APS guidelines.</a:t>
            </a:r>
            <a:endParaRPr lang="en-US" sz="750" dirty="0"/>
          </a:p>
        </p:txBody>
      </p:sp>
    </p:spTree>
    <p:extLst>
      <p:ext uri="{BB962C8B-B14F-4D97-AF65-F5344CB8AC3E}">
        <p14:creationId xmlns:p14="http://schemas.microsoft.com/office/powerpoint/2010/main" val="3183525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TAKEAWAY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1" y="658368"/>
            <a:ext cx="9401476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defRPr sz="1700"/>
            </a:pPr>
            <a:endParaRPr lang="en-US" dirty="0"/>
          </a:p>
          <a:p>
            <a:pPr>
              <a:defRPr sz="1700"/>
            </a:pPr>
            <a:endParaRPr lang="en-US" dirty="0"/>
          </a:p>
          <a:p>
            <a:pPr>
              <a:defRPr sz="1700"/>
            </a:pPr>
            <a:endParaRPr lang="en-US" dirty="0"/>
          </a:p>
          <a:p>
            <a:pPr>
              <a:defRPr sz="1700"/>
            </a:pPr>
            <a:endParaRPr lang="en-US" dirty="0"/>
          </a:p>
          <a:p>
            <a:pPr>
              <a:defRPr sz="1700"/>
            </a:pPr>
            <a:endParaRPr lang="en-US" dirty="0"/>
          </a:p>
          <a:p>
            <a:pPr>
              <a:defRPr sz="1700"/>
            </a:pPr>
            <a:endParaRPr lang="en-US" dirty="0"/>
          </a:p>
          <a:p>
            <a:pPr>
              <a:defRPr sz="1700"/>
            </a:pPr>
            <a:endParaRPr lang="en-US" dirty="0"/>
          </a:p>
          <a:p>
            <a:pPr>
              <a:defRPr sz="1700"/>
            </a:pPr>
            <a:endParaRPr lang="en-US" dirty="0"/>
          </a:p>
          <a:p>
            <a:pPr>
              <a:defRPr sz="1700"/>
            </a:pPr>
            <a:r>
              <a:rPr sz="2700" b="1" dirty="0">
                <a:solidFill>
                  <a:srgbClr val="1F2D27"/>
                </a:solidFill>
              </a:rPr>
              <a:t>Shared work. Distinct responsibilities.</a:t>
            </a:r>
          </a:p>
          <a:p>
            <a:pPr>
              <a:defRPr sz="1700"/>
            </a:pPr>
            <a:r>
              <a:rPr sz="1500" b="1" dirty="0">
                <a:solidFill>
                  <a:srgbClr val="11433D"/>
                </a:solidFill>
              </a:rPr>
              <a:t>HR</a:t>
            </a:r>
            <a:r>
              <a:rPr lang="en-US" sz="1500" b="1" dirty="0">
                <a:solidFill>
                  <a:srgbClr val="11433D"/>
                </a:solidFill>
              </a:rPr>
              <a:t> / APS / ODEI</a:t>
            </a:r>
            <a:r>
              <a:rPr sz="1500" b="1" dirty="0">
                <a:solidFill>
                  <a:srgbClr val="11433D"/>
                </a:solidFill>
              </a:rPr>
              <a:t> GUIDES</a:t>
            </a:r>
          </a:p>
          <a:p>
            <a:pPr>
              <a:defRPr sz="1700"/>
            </a:pPr>
            <a:r>
              <a:rPr sz="1250" dirty="0">
                <a:solidFill>
                  <a:srgbClr val="1F2D27"/>
                </a:solidFill>
              </a:rPr>
              <a:t>Provides recruitment, compliance, process, documentation, and compensation guidance throughout the search.</a:t>
            </a:r>
            <a:endParaRPr lang="en-US" sz="1250" dirty="0">
              <a:solidFill>
                <a:srgbClr val="1F2D27"/>
              </a:solidFill>
            </a:endParaRPr>
          </a:p>
          <a:p>
            <a:pPr>
              <a:defRPr sz="1700"/>
            </a:pPr>
            <a:endParaRPr sz="1250" dirty="0">
              <a:solidFill>
                <a:srgbClr val="1F2D27"/>
              </a:solidFill>
            </a:endParaRPr>
          </a:p>
          <a:p>
            <a:pPr>
              <a:defRPr sz="1700"/>
            </a:pPr>
            <a:r>
              <a:rPr sz="1500" b="1" dirty="0">
                <a:solidFill>
                  <a:srgbClr val="11433D"/>
                </a:solidFill>
              </a:rPr>
              <a:t>COMMITTEE EVALUATES</a:t>
            </a:r>
          </a:p>
          <a:p>
            <a:pPr>
              <a:defRPr sz="1700"/>
            </a:pPr>
            <a:r>
              <a:rPr sz="1250" dirty="0">
                <a:solidFill>
                  <a:srgbClr val="1F2D27"/>
                </a:solidFill>
              </a:rPr>
              <a:t>Screens and evaluates candidate experience, knowledge, skills, and qualifications against the established duties and requirements using multiple evaluators and structured criteria</a:t>
            </a:r>
            <a:r>
              <a:rPr lang="en-US" sz="1250" dirty="0">
                <a:solidFill>
                  <a:srgbClr val="1F2D27"/>
                </a:solidFill>
              </a:rPr>
              <a:t>, recommending qualified candidates and justifications</a:t>
            </a:r>
            <a:r>
              <a:rPr sz="1250" dirty="0">
                <a:solidFill>
                  <a:srgbClr val="1F2D27"/>
                </a:solidFill>
              </a:rPr>
              <a:t>.</a:t>
            </a:r>
            <a:endParaRPr lang="en-US" sz="1250" dirty="0">
              <a:solidFill>
                <a:srgbClr val="1F2D27"/>
              </a:solidFill>
            </a:endParaRPr>
          </a:p>
          <a:p>
            <a:pPr>
              <a:defRPr sz="1700"/>
            </a:pPr>
            <a:endParaRPr lang="en-US" sz="1250" dirty="0">
              <a:solidFill>
                <a:srgbClr val="1F2D27"/>
              </a:solidFill>
            </a:endParaRPr>
          </a:p>
          <a:p>
            <a:pPr>
              <a:defRPr sz="1700"/>
            </a:pPr>
            <a:r>
              <a:rPr sz="1500" b="1" dirty="0">
                <a:solidFill>
                  <a:srgbClr val="11433D"/>
                </a:solidFill>
              </a:rPr>
              <a:t>MPP IS ACCOUNTABLE</a:t>
            </a:r>
          </a:p>
          <a:p>
            <a:pPr>
              <a:defRPr sz="1700"/>
            </a:pPr>
            <a:r>
              <a:rPr sz="1250" dirty="0">
                <a:solidFill>
                  <a:srgbClr val="1F2D27"/>
                </a:solidFill>
              </a:rPr>
              <a:t>Protects the integrity of the process, considers the committee’s evidence and HR guidance, makes the final selection decision, and owns the job-related rationale.</a:t>
            </a:r>
            <a:r>
              <a:rPr lang="en-US" sz="1250" dirty="0">
                <a:solidFill>
                  <a:srgbClr val="1F2D27"/>
                </a:solidFill>
              </a:rPr>
              <a:t> </a:t>
            </a:r>
            <a:r>
              <a:rPr sz="1250" dirty="0">
                <a:solidFill>
                  <a:srgbClr val="1F2D27"/>
                </a:solidFill>
              </a:rPr>
              <a:t>When something does not look right, pause and consult HR before moving forward—not after a commitment is made.</a:t>
            </a:r>
          </a:p>
        </p:txBody>
      </p:sp>
      <p:sp>
        <p:nvSpPr>
          <p:cNvPr id="4" name="Shape 2"/>
          <p:cNvSpPr/>
          <p:nvPr/>
        </p:nvSpPr>
        <p:spPr>
          <a:xfrm>
            <a:off x="603188" y="3444609"/>
            <a:ext cx="1234440" cy="347472"/>
          </a:xfrm>
          <a:prstGeom prst="round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603188" y="3572624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1  DESIGN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047940" y="3501443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250" dirty="0">
                <a:solidFill>
                  <a:srgbClr val="1F2D27"/>
                </a:solidFill>
              </a:rPr>
              <a:t>Choose search scope intentionally; define job-related criteria before you know the candidates.</a:t>
            </a:r>
          </a:p>
        </p:txBody>
      </p:sp>
      <p:sp>
        <p:nvSpPr>
          <p:cNvPr id="7" name="Shape 5"/>
          <p:cNvSpPr/>
          <p:nvPr/>
        </p:nvSpPr>
        <p:spPr>
          <a:xfrm>
            <a:off x="603188" y="4039600"/>
            <a:ext cx="1234440" cy="347472"/>
          </a:xfrm>
          <a:prstGeom prst="round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658052" y="4153506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2  STRUCTURE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2047940" y="4091940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1F2D27"/>
                </a:solidFill>
              </a:rPr>
              <a:t>Use consistent rubrics, questions, probes, and decision rules.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03188" y="4658868"/>
            <a:ext cx="1234440" cy="347472"/>
          </a:xfrm>
          <a:prstGeom prst="round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9"/>
          <p:cNvSpPr/>
          <p:nvPr/>
        </p:nvSpPr>
        <p:spPr>
          <a:xfrm>
            <a:off x="658052" y="4764024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3  INTERRUPT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2047940" y="4690872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1F2D27"/>
                </a:solidFill>
              </a:rPr>
              <a:t>Ask for evidence when “fit”, familiarity, additional / preferred experience, or assumptions enter the discussion.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3188" y="5270096"/>
            <a:ext cx="1234440" cy="347472"/>
          </a:xfrm>
          <a:prstGeom prst="round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658052" y="5361536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850" b="1" dirty="0">
                <a:solidFill>
                  <a:srgbClr val="FFFFFF"/>
                </a:solidFill>
              </a:rPr>
              <a:t>4  DOCUMENT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1992760" y="5340096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1F2D27"/>
                </a:solidFill>
              </a:rPr>
              <a:t>Make the record show why decisions were job-related and consistently applied.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58052" y="4604004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658052" y="5106924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658052" y="5609844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658052" y="5625136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713232" y="5532120"/>
            <a:ext cx="1124712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2103120" y="5477256"/>
            <a:ext cx="9052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250" dirty="0"/>
          </a:p>
        </p:txBody>
      </p:sp>
      <p:sp>
        <p:nvSpPr>
          <p:cNvPr id="31" name="Shape 29"/>
          <p:cNvSpPr/>
          <p:nvPr/>
        </p:nvSpPr>
        <p:spPr>
          <a:xfrm>
            <a:off x="658368" y="6099048"/>
            <a:ext cx="10652760" cy="0"/>
          </a:xfrm>
          <a:prstGeom prst="line">
            <a:avLst/>
          </a:prstGeom>
          <a:noFill/>
          <a:ln w="38100">
            <a:solidFill>
              <a:srgbClr val="F2C14E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2" name="Text 30"/>
          <p:cNvSpPr/>
          <p:nvPr/>
        </p:nvSpPr>
        <p:spPr>
          <a:xfrm>
            <a:off x="658368" y="5742432"/>
            <a:ext cx="10652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1F2D27"/>
                </a:solidFill>
              </a:rPr>
              <a:t>Before your next recruitment launches, ask: Where could subjective choices enter—and what guardrail will we put in place now?</a:t>
            </a:r>
            <a:endParaRPr lang="en-US" sz="1400" dirty="0"/>
          </a:p>
        </p:txBody>
      </p:sp>
      <p:sp>
        <p:nvSpPr>
          <p:cNvPr id="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SOURCES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Key Cal Poly Humboldt &amp; CSU references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713232" y="1417320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150" b="1" dirty="0">
                <a:solidFill>
                  <a:srgbClr val="1F2D27"/>
                </a:solidFill>
              </a:rPr>
              <a:t>Cal Poly Humboldt — Staff &amp; Management Recruitment Process</a:t>
            </a:r>
          </a:p>
        </p:txBody>
      </p:sp>
      <p:sp>
        <p:nvSpPr>
          <p:cNvPr id="5" name="Text 3">
            <a:hlinkClick r:id="rId3"/>
          </p:cNvPr>
          <p:cNvSpPr/>
          <p:nvPr/>
        </p:nvSpPr>
        <p:spPr>
          <a:xfrm>
            <a:off x="5897880" y="141732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https://www.humboldt.edu/hr/recruitment/staff-management-recruitment-process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713232" y="198424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F2D27"/>
                </a:solidFill>
              </a:rPr>
              <a:t>Cal Poly Humboldt — Management Position Program Hiring Policy (P25-03)</a:t>
            </a:r>
            <a:endParaRPr lang="en-US" sz="1150" dirty="0"/>
          </a:p>
        </p:txBody>
      </p:sp>
      <p:sp>
        <p:nvSpPr>
          <p:cNvPr id="7" name="Text 5">
            <a:hlinkClick r:id="rId4"/>
          </p:cNvPr>
          <p:cNvSpPr/>
          <p:nvPr/>
        </p:nvSpPr>
        <p:spPr>
          <a:xfrm>
            <a:off x="5897880" y="1984248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https://www.humboldt.edu/policies/management-position-program-hiring-policy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713232" y="2551176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F2D27"/>
                </a:solidFill>
              </a:rPr>
              <a:t>Cal Poly Humboldt — Recruitment &amp; Appointments (Academic Personnel Services)</a:t>
            </a:r>
            <a:endParaRPr lang="en-US" sz="1150" dirty="0"/>
          </a:p>
        </p:txBody>
      </p:sp>
      <p:sp>
        <p:nvSpPr>
          <p:cNvPr id="9" name="Text 7">
            <a:hlinkClick r:id="rId5"/>
          </p:cNvPr>
          <p:cNvSpPr/>
          <p:nvPr/>
        </p:nvSpPr>
        <p:spPr>
          <a:xfrm>
            <a:off x="5897880" y="2551176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https://www.humboldt.edu/academic-personnel-services/employee-recruitment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713232" y="3118104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F2D27"/>
                </a:solidFill>
              </a:rPr>
              <a:t>Cal Poly Humboldt — Probationary Faculty Unit Employee Recruitment</a:t>
            </a:r>
            <a:endParaRPr lang="en-US" sz="1150" dirty="0"/>
          </a:p>
        </p:txBody>
      </p:sp>
      <p:sp>
        <p:nvSpPr>
          <p:cNvPr id="11" name="Text 9">
            <a:hlinkClick r:id="rId6"/>
          </p:cNvPr>
          <p:cNvSpPr/>
          <p:nvPr/>
        </p:nvSpPr>
        <p:spPr>
          <a:xfrm>
            <a:off x="5897880" y="3118104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https://www.humboldt.edu/academic-personnel-services/employee-recruitment/probationary-faculty-unit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713232" y="3685032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F2D27"/>
                </a:solidFill>
              </a:rPr>
              <a:t>Cal Poly Humboldt — Equity Advocate Program</a:t>
            </a:r>
            <a:endParaRPr lang="en-US" sz="1150" dirty="0"/>
          </a:p>
        </p:txBody>
      </p:sp>
      <p:sp>
        <p:nvSpPr>
          <p:cNvPr id="13" name="Text 11">
            <a:hlinkClick r:id="rId7"/>
          </p:cNvPr>
          <p:cNvSpPr/>
          <p:nvPr/>
        </p:nvSpPr>
        <p:spPr>
          <a:xfrm>
            <a:off x="5897880" y="3685032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https://www.humboldt.edu/diversity-equity-inclusion/ODEI-initiatives/content/equity-advocate-program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713232" y="4251960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F2D27"/>
                </a:solidFill>
              </a:rPr>
              <a:t>Cal Poly Humboldt — CHRS Recruiting</a:t>
            </a:r>
            <a:endParaRPr lang="en-US" sz="1150" dirty="0"/>
          </a:p>
        </p:txBody>
      </p:sp>
      <p:sp>
        <p:nvSpPr>
          <p:cNvPr id="15" name="Text 13">
            <a:hlinkClick r:id="rId8"/>
          </p:cNvPr>
          <p:cNvSpPr/>
          <p:nvPr/>
        </p:nvSpPr>
        <p:spPr>
          <a:xfrm>
            <a:off x="5897880" y="4251960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https://www.humboldt.edu/hr/chrs/recruiting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713232" y="4818888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F2D27"/>
                </a:solidFill>
              </a:rPr>
              <a:t>CSU — Equal Opportunity</a:t>
            </a:r>
            <a:endParaRPr lang="en-US" sz="1150" dirty="0"/>
          </a:p>
        </p:txBody>
      </p:sp>
      <p:sp>
        <p:nvSpPr>
          <p:cNvPr id="17" name="Text 15">
            <a:hlinkClick r:id="rId9"/>
          </p:cNvPr>
          <p:cNvSpPr/>
          <p:nvPr/>
        </p:nvSpPr>
        <p:spPr>
          <a:xfrm>
            <a:off x="5897880" y="4818888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https://www.calstate.edu/csu-system/administration/systemwide-human-resources/civil-rights/DHR/Pages/equal-opportunity.aspx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713232" y="5385816"/>
            <a:ext cx="5166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b="1" dirty="0">
                <a:solidFill>
                  <a:srgbClr val="1F2D27"/>
                </a:solidFill>
              </a:rPr>
              <a:t>CSU — Disability Rights / Applicant Accommodation</a:t>
            </a:r>
            <a:endParaRPr lang="en-US" sz="1150" dirty="0"/>
          </a:p>
        </p:txBody>
      </p:sp>
      <p:sp>
        <p:nvSpPr>
          <p:cNvPr id="19" name="Text 17">
            <a:hlinkClick r:id="rId10"/>
          </p:cNvPr>
          <p:cNvSpPr/>
          <p:nvPr/>
        </p:nvSpPr>
        <p:spPr>
          <a:xfrm>
            <a:off x="5897880" y="5385816"/>
            <a:ext cx="5394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10000"/>
          </a:bodyPr>
          <a:lstStyle/>
          <a:p>
            <a:pPr marL="0" indent="0">
              <a:buNone/>
            </a:pPr>
            <a:r>
              <a:rPr lang="en-US" sz="950" u="sng" dirty="0">
                <a:solidFill>
                  <a:srgbClr val="4A6D7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https://www.calstate.edu/csu-system/administration/systemwide-human-resources/civil-rights/DHR/Pages/disability-rights.aspx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713232" y="598932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5D6B65"/>
                </a:solidFill>
              </a:rPr>
              <a:t>Note: This deck is a training framework, not legal advice. Apply current CSU, Cal Poly Humboldt, collective bargaining, and HR/APS procedures for the specific recruitment type.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FRAMING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Equity is a process discipline—not a final-stage check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94360" y="1444752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55239"/>
                </a:solidFill>
              </a:rPr>
              <a:t>The central question: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94360" y="1773936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F2D27"/>
                </a:solidFill>
              </a:rPr>
              <a:t>Did every qualified applicant have a fair, accessible, and consistently evaluated opportunity to demonstrate job-related qualifications?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594360" y="2880360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5"/>
          <p:cNvSpPr/>
          <p:nvPr/>
        </p:nvSpPr>
        <p:spPr>
          <a:xfrm>
            <a:off x="594360" y="2880360"/>
            <a:ext cx="73152" cy="2148840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6"/>
          <p:cNvSpPr/>
          <p:nvPr/>
        </p:nvSpPr>
        <p:spPr>
          <a:xfrm>
            <a:off x="813816" y="306324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Access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13816" y="3447288"/>
            <a:ext cx="3044952" cy="1435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Remove unnecessary barriers in how people learn about, apply for, and participate in the process.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370832" y="2880360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Shape 9"/>
          <p:cNvSpPr/>
          <p:nvPr/>
        </p:nvSpPr>
        <p:spPr>
          <a:xfrm>
            <a:off x="4370832" y="2880360"/>
            <a:ext cx="73152" cy="2148840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10"/>
          <p:cNvSpPr/>
          <p:nvPr/>
        </p:nvSpPr>
        <p:spPr>
          <a:xfrm>
            <a:off x="4590288" y="306324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Consistency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90288" y="3447288"/>
            <a:ext cx="3044952" cy="1435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Use pre-established, job-related criteria and comparable processes for every candidate.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183880" y="2880360"/>
            <a:ext cx="342900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5" name="Shape 13"/>
          <p:cNvSpPr/>
          <p:nvPr/>
        </p:nvSpPr>
        <p:spPr>
          <a:xfrm>
            <a:off x="8147304" y="2880360"/>
            <a:ext cx="73152" cy="2148840"/>
          </a:xfrm>
          <a:prstGeom prst="rect">
            <a:avLst/>
          </a:prstGeom>
          <a:solidFill>
            <a:srgbClr val="B55239"/>
          </a:solidFill>
          <a:ln w="12700">
            <a:solidFill>
              <a:srgbClr val="B5523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Text 14"/>
          <p:cNvSpPr/>
          <p:nvPr/>
        </p:nvSpPr>
        <p:spPr>
          <a:xfrm>
            <a:off x="8366760" y="3063240"/>
            <a:ext cx="3044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500" b="1" dirty="0">
                <a:solidFill>
                  <a:srgbClr val="1F2D27"/>
                </a:solidFill>
              </a:rPr>
              <a:t>Accountability</a:t>
            </a:r>
          </a:p>
        </p:txBody>
      </p:sp>
      <p:sp>
        <p:nvSpPr>
          <p:cNvPr id="17" name="Text 15"/>
          <p:cNvSpPr/>
          <p:nvPr/>
        </p:nvSpPr>
        <p:spPr>
          <a:xfrm>
            <a:off x="8366760" y="3447288"/>
            <a:ext cx="3044952" cy="14356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Document decisions, test assumptions, and use process data to identify where inequity can enter.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40080" y="5394960"/>
            <a:ext cx="10789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Equity does not mean preferential treatment based on protected characteristics. CSU states that employment opportunity is provided without unlawful discrimination or preferential treatment.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566928" y="623620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78827D"/>
                </a:solidFill>
              </a:rPr>
              <a:t>Sources: CSU Equal Opportunity; Cal Poly Humboldt Management Position Program Hiring Policy (P25-03).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ROADMAP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The recruitment lifecycle: equity checkpoints from design to decision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58368" y="1828800"/>
            <a:ext cx="658368" cy="658368"/>
          </a:xfrm>
          <a:prstGeom prst="ellipse">
            <a:avLst/>
          </a:prstGeom>
          <a:solidFill>
            <a:srgbClr val="154734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658368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93776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Plan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316736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6"/>
          <p:cNvSpPr/>
          <p:nvPr/>
        </p:nvSpPr>
        <p:spPr>
          <a:xfrm>
            <a:off x="1773936" y="1828800"/>
            <a:ext cx="658368" cy="658368"/>
          </a:xfrm>
          <a:prstGeom prst="ellipse">
            <a:avLst/>
          </a:prstGeom>
          <a:solidFill>
            <a:srgbClr val="154734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7"/>
          <p:cNvSpPr/>
          <p:nvPr/>
        </p:nvSpPr>
        <p:spPr>
          <a:xfrm>
            <a:off x="1773936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609344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Design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432304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Shape 10"/>
          <p:cNvSpPr/>
          <p:nvPr/>
        </p:nvSpPr>
        <p:spPr>
          <a:xfrm>
            <a:off x="2889504" y="1828800"/>
            <a:ext cx="658368" cy="658368"/>
          </a:xfrm>
          <a:prstGeom prst="ellipse">
            <a:avLst/>
          </a:prstGeom>
          <a:solidFill>
            <a:srgbClr val="154734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Text 11"/>
          <p:cNvSpPr/>
          <p:nvPr/>
        </p:nvSpPr>
        <p:spPr>
          <a:xfrm>
            <a:off x="2889504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724912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Committee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547872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6" name="Shape 14"/>
          <p:cNvSpPr/>
          <p:nvPr/>
        </p:nvSpPr>
        <p:spPr>
          <a:xfrm>
            <a:off x="4005072" y="1828800"/>
            <a:ext cx="658368" cy="658368"/>
          </a:xfrm>
          <a:prstGeom prst="ellipse">
            <a:avLst/>
          </a:prstGeom>
          <a:solidFill>
            <a:srgbClr val="154734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Text 15"/>
          <p:cNvSpPr/>
          <p:nvPr/>
        </p:nvSpPr>
        <p:spPr>
          <a:xfrm>
            <a:off x="4005072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840480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Outreach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663440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0" name="Shape 18"/>
          <p:cNvSpPr/>
          <p:nvPr/>
        </p:nvSpPr>
        <p:spPr>
          <a:xfrm>
            <a:off x="5120640" y="1828800"/>
            <a:ext cx="658368" cy="658368"/>
          </a:xfrm>
          <a:prstGeom prst="ellipse">
            <a:avLst/>
          </a:prstGeom>
          <a:solidFill>
            <a:srgbClr val="154734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Text 19"/>
          <p:cNvSpPr/>
          <p:nvPr/>
        </p:nvSpPr>
        <p:spPr>
          <a:xfrm>
            <a:off x="5120640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5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956048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Apply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779008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4" name="Shape 22"/>
          <p:cNvSpPr/>
          <p:nvPr/>
        </p:nvSpPr>
        <p:spPr>
          <a:xfrm>
            <a:off x="6236208" y="1828800"/>
            <a:ext cx="658368" cy="658368"/>
          </a:xfrm>
          <a:prstGeom prst="ellipse">
            <a:avLst/>
          </a:prstGeom>
          <a:solidFill>
            <a:srgbClr val="4A6D7C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3"/>
          <p:cNvSpPr/>
          <p:nvPr/>
        </p:nvSpPr>
        <p:spPr>
          <a:xfrm>
            <a:off x="6236208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6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071616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Screen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6894576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Shape 26"/>
          <p:cNvSpPr/>
          <p:nvPr/>
        </p:nvSpPr>
        <p:spPr>
          <a:xfrm>
            <a:off x="7351776" y="1828800"/>
            <a:ext cx="658368" cy="658368"/>
          </a:xfrm>
          <a:prstGeom prst="ellipse">
            <a:avLst/>
          </a:prstGeom>
          <a:solidFill>
            <a:srgbClr val="4A6D7C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27"/>
          <p:cNvSpPr/>
          <p:nvPr/>
        </p:nvSpPr>
        <p:spPr>
          <a:xfrm>
            <a:off x="7351776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7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187184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Interview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8010144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2" name="Shape 30"/>
          <p:cNvSpPr/>
          <p:nvPr/>
        </p:nvSpPr>
        <p:spPr>
          <a:xfrm>
            <a:off x="8467344" y="1828800"/>
            <a:ext cx="658368" cy="658368"/>
          </a:xfrm>
          <a:prstGeom prst="ellipse">
            <a:avLst/>
          </a:prstGeom>
          <a:solidFill>
            <a:srgbClr val="4A6D7C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Text 31"/>
          <p:cNvSpPr/>
          <p:nvPr/>
        </p:nvSpPr>
        <p:spPr>
          <a:xfrm>
            <a:off x="8467344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8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8302752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Select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9125712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Shape 34"/>
          <p:cNvSpPr/>
          <p:nvPr/>
        </p:nvSpPr>
        <p:spPr>
          <a:xfrm>
            <a:off x="9582912" y="1828800"/>
            <a:ext cx="658368" cy="658368"/>
          </a:xfrm>
          <a:prstGeom prst="ellipse">
            <a:avLst/>
          </a:prstGeom>
          <a:solidFill>
            <a:srgbClr val="4A6D7C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7" name="Text 35"/>
          <p:cNvSpPr/>
          <p:nvPr/>
        </p:nvSpPr>
        <p:spPr>
          <a:xfrm>
            <a:off x="9582912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9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9418320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Offer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10241280" y="2157984"/>
            <a:ext cx="457200" cy="0"/>
          </a:xfrm>
          <a:prstGeom prst="line">
            <a:avLst/>
          </a:prstGeom>
          <a:noFill/>
          <a:ln w="25400">
            <a:solidFill>
              <a:srgbClr val="AEBBB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0" name="Shape 38"/>
          <p:cNvSpPr/>
          <p:nvPr/>
        </p:nvSpPr>
        <p:spPr>
          <a:xfrm>
            <a:off x="10698480" y="1828800"/>
            <a:ext cx="658368" cy="658368"/>
          </a:xfrm>
          <a:prstGeom prst="ellipse">
            <a:avLst/>
          </a:prstGeom>
          <a:solidFill>
            <a:srgbClr val="4A6D7C"/>
          </a:solidFill>
          <a:ln w="25400">
            <a:solidFill>
              <a:srgbClr val="F7F4ED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41" name="Text 39"/>
          <p:cNvSpPr/>
          <p:nvPr/>
        </p:nvSpPr>
        <p:spPr>
          <a:xfrm>
            <a:off x="10698480" y="2029968"/>
            <a:ext cx="6583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42" name="Text 40"/>
          <p:cNvSpPr/>
          <p:nvPr/>
        </p:nvSpPr>
        <p:spPr>
          <a:xfrm>
            <a:off x="10533888" y="2670048"/>
            <a:ext cx="98755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1F2D27"/>
                </a:solidFill>
              </a:rPr>
              <a:t>Onboard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658368" y="3675888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55239"/>
                </a:solidFill>
              </a:rPr>
              <a:t>At each checkpoint, ask:</a:t>
            </a:r>
            <a:endParaRPr lang="en-US" sz="1300" dirty="0"/>
          </a:p>
        </p:txBody>
      </p:sp>
      <p:sp>
        <p:nvSpPr>
          <p:cNvPr id="44" name="Text 42"/>
          <p:cNvSpPr/>
          <p:nvPr/>
        </p:nvSpPr>
        <p:spPr>
          <a:xfrm>
            <a:off x="658368" y="406908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1F2D27"/>
                </a:solidFill>
              </a:rPr>
              <a:t>What barrier could exclude a qualified person?  •  What discretion could produce inconsistent treatment?  •  What evidence will show our decision was job-related?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658368" y="5413248"/>
            <a:ext cx="10607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10000"/>
          </a:bodyPr>
          <a:lstStyle/>
          <a:p>
            <a:r>
              <a:t>For MPPs: your leverage is highest when setting search scope and criteria, before screening, and before finalist deliberation.</a:t>
            </a:r>
          </a:p>
        </p:txBody>
      </p:sp>
      <p:sp>
        <p:nvSpPr>
          <p:cNvPr id="46" name="Text 44"/>
          <p:cNvSpPr/>
          <p:nvPr/>
        </p:nvSpPr>
        <p:spPr>
          <a:xfrm>
            <a:off x="566928" y="623620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78827D"/>
                </a:solidFill>
              </a:rPr>
              <a:t>Sources: Humboldt Staff &amp; Management Recruitment Process; Humboldt Academic Personnel Services Recruitment &amp; Appointments.</a:t>
            </a:r>
            <a:endParaRPr lang="en-US" sz="750" dirty="0"/>
          </a:p>
        </p:txBody>
      </p:sp>
      <p:sp>
        <p:nvSpPr>
          <p:cNvPr id="4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STAGE 1 • POSITION PLANNING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Start with the work—not the person you imagine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79120" y="1344168"/>
            <a:ext cx="566928" cy="566928"/>
          </a:xfrm>
          <a:prstGeom prst="ellipse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66928" y="1522476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98448" y="1389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F2D27"/>
                </a:solidFill>
              </a:rPr>
              <a:t>Position planning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98448" y="173736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5D6B65"/>
                </a:solidFill>
              </a:rPr>
              <a:t>Are the role, level, schedule, and requirements genuinely necessary for successful performance?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1792" y="2331720"/>
            <a:ext cx="3456432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621792" y="2331720"/>
            <a:ext cx="73152" cy="2514600"/>
          </a:xfrm>
          <a:prstGeom prst="rect">
            <a:avLst/>
          </a:prstGeom>
          <a:solidFill>
            <a:srgbClr val="B55239"/>
          </a:solidFill>
          <a:ln w="12700">
            <a:solidFill>
              <a:srgbClr val="B5523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841248" y="2514600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Equity risks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41248" y="2898648"/>
            <a:ext cx="3072384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“Replacement thinking” that recreates the incumbent</a:t>
            </a:r>
            <a:endParaRPr lang="en-US" sz="1150" dirty="0"/>
          </a:p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Inflated degree/years-of-experience requirements</a:t>
            </a:r>
            <a:endParaRPr lang="en-US" sz="1150" dirty="0"/>
          </a:p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Schedule, travel, or physical demands not tied to essential functions</a:t>
            </a:r>
            <a:endParaRPr lang="en-US" sz="1150" dirty="0"/>
          </a:p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Narrow assumptions about where relevant experience is gained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70832" y="2331720"/>
            <a:ext cx="3456432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4370832" y="2331720"/>
            <a:ext cx="73152" cy="2514600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590288" y="2514600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Equity practices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90288" y="2898648"/>
            <a:ext cx="3072384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Separate essential from preferred qualifications</a:t>
            </a:r>
            <a:endParaRPr lang="en-US" sz="1150" dirty="0"/>
          </a:p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Recognize transferable and nontraditional experience</a:t>
            </a:r>
            <a:endParaRPr lang="en-US" sz="1150" dirty="0"/>
          </a:p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Confirm classification/level against actual duties</a:t>
            </a:r>
            <a:endParaRPr lang="en-US" sz="1150" dirty="0"/>
          </a:p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Identify access needs before the search launches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19872" y="2331720"/>
            <a:ext cx="3456432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>
            <a:off x="8119872" y="2331720"/>
            <a:ext cx="73152" cy="2514600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8339328" y="2514600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Retention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39328" y="2898648"/>
            <a:ext cx="3072384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Accurate and reasonable position description</a:t>
            </a:r>
            <a:endParaRPr lang="en-US" sz="1150" dirty="0"/>
          </a:p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• Rationale for job duties and qualifications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58368" y="5230368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latin typeface="Aptos"/>
              </a:rPr>
              <a:t>Test: If a requirement does not predict successful performance, why use it to screen people?</a:t>
            </a:r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10">
            <a:extLst>
              <a:ext uri="{FF2B5EF4-FFF2-40B4-BE49-F238E27FC236}">
                <a16:creationId xmlns:a16="http://schemas.microsoft.com/office/drawing/2014/main" id="{0B830601-0CA5-CB13-B7F0-C99B28CC6C28}"/>
              </a:ext>
            </a:extLst>
          </p:cNvPr>
          <p:cNvSpPr/>
          <p:nvPr/>
        </p:nvSpPr>
        <p:spPr>
          <a:xfrm>
            <a:off x="8156448" y="2331720"/>
            <a:ext cx="3456432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" name="Text 0">
            <a:extLst>
              <a:ext uri="{FF2B5EF4-FFF2-40B4-BE49-F238E27FC236}">
                <a16:creationId xmlns:a16="http://schemas.microsoft.com/office/drawing/2014/main" id="{05F34CC8-83A9-7997-FAFF-967D5F3FDA87}"/>
              </a:ext>
            </a:extLst>
          </p:cNvPr>
          <p:cNvSpPr/>
          <p:nvPr/>
        </p:nvSpPr>
        <p:spPr>
          <a:xfrm>
            <a:off x="550083" y="825687"/>
            <a:ext cx="6813243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700" b="1" dirty="0">
                <a:solidFill>
                  <a:srgbClr val="1F2D27"/>
                </a:solidFill>
              </a:rPr>
              <a:t>Search Scope</a:t>
            </a:r>
            <a:r>
              <a:rPr sz="2700" b="1" dirty="0">
                <a:solidFill>
                  <a:srgbClr val="1F2D27"/>
                </a:solidFill>
              </a:rPr>
              <a:t> • </a:t>
            </a:r>
            <a:r>
              <a:rPr lang="en-US" sz="2700" b="1" dirty="0">
                <a:solidFill>
                  <a:srgbClr val="1F2D27"/>
                </a:solidFill>
              </a:rPr>
              <a:t>Internal or Broad</a:t>
            </a:r>
            <a:r>
              <a:rPr sz="2700" b="1" dirty="0">
                <a:solidFill>
                  <a:srgbClr val="1F2D27"/>
                </a:solidFill>
              </a:rPr>
              <a:t>?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7B045C39-AA35-9951-F29C-B3C79CBF6B25}"/>
              </a:ext>
            </a:extLst>
          </p:cNvPr>
          <p:cNvSpPr/>
          <p:nvPr/>
        </p:nvSpPr>
        <p:spPr>
          <a:xfrm>
            <a:off x="614694" y="1377065"/>
            <a:ext cx="566928" cy="566928"/>
          </a:xfrm>
          <a:prstGeom prst="ellipse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22568BC-9AA1-CCB7-4D26-1A3D39B3DE88}"/>
              </a:ext>
            </a:extLst>
          </p:cNvPr>
          <p:cNvSpPr/>
          <p:nvPr/>
        </p:nvSpPr>
        <p:spPr>
          <a:xfrm>
            <a:off x="1298448" y="1389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500" b="1" dirty="0">
                <a:latin typeface="Aptos"/>
              </a:rPr>
              <a:t>Recruitment strategy</a:t>
            </a:r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81C0CBF7-CA57-2E93-38AD-82E6C70BA019}"/>
              </a:ext>
            </a:extLst>
          </p:cNvPr>
          <p:cNvSpPr/>
          <p:nvPr/>
        </p:nvSpPr>
        <p:spPr>
          <a:xfrm>
            <a:off x="1298448" y="173736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r>
              <a:rPr sz="1500">
                <a:latin typeface="Aptos"/>
              </a:rPr>
              <a:t>Before limiting the pool, can we explain why the chosen search scope best serves the role, the institution, and equal opportunity?</a:t>
            </a:r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12A2936A-6B8D-5A63-4CD7-D536366BC0E1}"/>
              </a:ext>
            </a:extLst>
          </p:cNvPr>
          <p:cNvSpPr/>
          <p:nvPr/>
        </p:nvSpPr>
        <p:spPr>
          <a:xfrm>
            <a:off x="621792" y="2331720"/>
            <a:ext cx="3456432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 dirty="0"/>
          </a:p>
        </p:txBody>
      </p:sp>
      <p:sp>
        <p:nvSpPr>
          <p:cNvPr id="13" name="Shape 7">
            <a:extLst>
              <a:ext uri="{FF2B5EF4-FFF2-40B4-BE49-F238E27FC236}">
                <a16:creationId xmlns:a16="http://schemas.microsoft.com/office/drawing/2014/main" id="{9F0100B4-B85A-5B74-56F5-A106FCFC65F1}"/>
              </a:ext>
            </a:extLst>
          </p:cNvPr>
          <p:cNvSpPr/>
          <p:nvPr/>
        </p:nvSpPr>
        <p:spPr>
          <a:xfrm>
            <a:off x="621792" y="2331720"/>
            <a:ext cx="73152" cy="2514600"/>
          </a:xfrm>
          <a:prstGeom prst="rect">
            <a:avLst/>
          </a:prstGeom>
          <a:solidFill>
            <a:srgbClr val="B55239"/>
          </a:solidFill>
          <a:ln w="12700">
            <a:solidFill>
              <a:srgbClr val="B5523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Text 8">
            <a:extLst>
              <a:ext uri="{FF2B5EF4-FFF2-40B4-BE49-F238E27FC236}">
                <a16:creationId xmlns:a16="http://schemas.microsoft.com/office/drawing/2014/main" id="{06267127-14B4-C9CE-7584-B3303770ABD2}"/>
              </a:ext>
            </a:extLst>
          </p:cNvPr>
          <p:cNvSpPr/>
          <p:nvPr/>
        </p:nvSpPr>
        <p:spPr>
          <a:xfrm>
            <a:off x="841248" y="2514600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sz="1500" b="1" dirty="0">
                <a:latin typeface="Aptos"/>
              </a:rPr>
              <a:t>When an internal search may be appropriate</a:t>
            </a:r>
          </a:p>
        </p:txBody>
      </p:sp>
      <p:sp>
        <p:nvSpPr>
          <p:cNvPr id="17" name="Text 9">
            <a:extLst>
              <a:ext uri="{FF2B5EF4-FFF2-40B4-BE49-F238E27FC236}">
                <a16:creationId xmlns:a16="http://schemas.microsoft.com/office/drawing/2014/main" id="{E4BA0B2B-1123-4C51-4BFF-C9648E1BF276}"/>
              </a:ext>
            </a:extLst>
          </p:cNvPr>
          <p:cNvSpPr/>
          <p:nvPr/>
        </p:nvSpPr>
        <p:spPr>
          <a:xfrm>
            <a:off x="841248" y="2971800"/>
            <a:ext cx="3072384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sz="1150" dirty="0">
                <a:solidFill>
                  <a:srgbClr val="5D6B65"/>
                </a:solidFill>
              </a:rPr>
              <a:t>• A legitimate advancement or mobility opportunity exists for current employees</a:t>
            </a:r>
          </a:p>
          <a:p>
            <a:r>
              <a:rPr sz="1150" dirty="0">
                <a:solidFill>
                  <a:srgbClr val="5D6B65"/>
                </a:solidFill>
              </a:rPr>
              <a:t>• The role depends heavily on institutional knowledge or continuity</a:t>
            </a:r>
          </a:p>
          <a:p>
            <a:r>
              <a:rPr sz="1150" dirty="0">
                <a:solidFill>
                  <a:srgbClr val="5D6B65"/>
                </a:solidFill>
              </a:rPr>
              <a:t>• There is a demonstrably qualified internal pool</a:t>
            </a:r>
          </a:p>
          <a:p>
            <a:r>
              <a:rPr sz="1150" dirty="0">
                <a:solidFill>
                  <a:srgbClr val="5D6B65"/>
                </a:solidFill>
              </a:rPr>
              <a:t>• The appointment/process type permits an internal recruitment</a:t>
            </a:r>
          </a:p>
          <a:p>
            <a:r>
              <a:rPr sz="1150" dirty="0">
                <a:solidFill>
                  <a:srgbClr val="5D6B65"/>
                </a:solidFill>
              </a:rPr>
              <a:t>• HR has reviewed the rationale and applicable process</a:t>
            </a:r>
          </a:p>
        </p:txBody>
      </p:sp>
      <p:sp>
        <p:nvSpPr>
          <p:cNvPr id="19" name="Shape 10">
            <a:extLst>
              <a:ext uri="{FF2B5EF4-FFF2-40B4-BE49-F238E27FC236}">
                <a16:creationId xmlns:a16="http://schemas.microsoft.com/office/drawing/2014/main" id="{1A491798-0DDB-947C-E8C9-AD833101C3CF}"/>
              </a:ext>
            </a:extLst>
          </p:cNvPr>
          <p:cNvSpPr/>
          <p:nvPr/>
        </p:nvSpPr>
        <p:spPr>
          <a:xfrm>
            <a:off x="4367784" y="2331720"/>
            <a:ext cx="3456432" cy="2514600"/>
          </a:xfrm>
          <a:prstGeom prst="roundRect">
            <a:avLst>
              <a:gd name="adj" fmla="val 2909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Shape 11">
            <a:extLst>
              <a:ext uri="{FF2B5EF4-FFF2-40B4-BE49-F238E27FC236}">
                <a16:creationId xmlns:a16="http://schemas.microsoft.com/office/drawing/2014/main" id="{424E1A22-1FB3-0483-2F75-79C839B4F9FB}"/>
              </a:ext>
            </a:extLst>
          </p:cNvPr>
          <p:cNvSpPr/>
          <p:nvPr/>
        </p:nvSpPr>
        <p:spPr>
          <a:xfrm>
            <a:off x="4370832" y="2331720"/>
            <a:ext cx="73152" cy="2514600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Text 12">
            <a:extLst>
              <a:ext uri="{FF2B5EF4-FFF2-40B4-BE49-F238E27FC236}">
                <a16:creationId xmlns:a16="http://schemas.microsoft.com/office/drawing/2014/main" id="{7927C0AE-44C9-62EE-852F-14AE48030119}"/>
              </a:ext>
            </a:extLst>
          </p:cNvPr>
          <p:cNvSpPr/>
          <p:nvPr/>
        </p:nvSpPr>
        <p:spPr>
          <a:xfrm>
            <a:off x="4590288" y="2514600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r>
              <a:rPr sz="1500" b="1" dirty="0">
                <a:latin typeface="Aptos"/>
              </a:rPr>
              <a:t>Equity questions before limiting the pool</a:t>
            </a:r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3176A3FD-2EC2-0486-2F26-589E58BBB555}"/>
              </a:ext>
            </a:extLst>
          </p:cNvPr>
          <p:cNvSpPr/>
          <p:nvPr/>
        </p:nvSpPr>
        <p:spPr>
          <a:xfrm>
            <a:off x="4599432" y="2971800"/>
            <a:ext cx="3072384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150" dirty="0">
                <a:solidFill>
                  <a:srgbClr val="5D6B65"/>
                </a:solidFill>
              </a:rPr>
              <a:t>• Who gains access—and who is excluded—by an internal-only search?</a:t>
            </a:r>
          </a:p>
          <a:p>
            <a:r>
              <a:rPr sz="1150" dirty="0">
                <a:solidFill>
                  <a:srgbClr val="5D6B65"/>
                </a:solidFill>
              </a:rPr>
              <a:t>• Have past hiring patterns limited who is positioned to compete internally?</a:t>
            </a:r>
          </a:p>
          <a:p>
            <a:r>
              <a:rPr sz="1150" dirty="0">
                <a:solidFill>
                  <a:srgbClr val="5D6B65"/>
                </a:solidFill>
              </a:rPr>
              <a:t>• Does the decision reinforce occupational segregation or underrepresentation?</a:t>
            </a:r>
          </a:p>
          <a:p>
            <a:r>
              <a:rPr sz="1150" dirty="0">
                <a:solidFill>
                  <a:srgbClr val="5D6B65"/>
                </a:solidFill>
              </a:rPr>
              <a:t>• Would broader outreach materially strengthen the qualified pool?</a:t>
            </a:r>
          </a:p>
          <a:p>
            <a:r>
              <a:rPr sz="1150" dirty="0">
                <a:solidFill>
                  <a:srgbClr val="5D6B65"/>
                </a:solidFill>
              </a:rPr>
              <a:t>• Are the criteria and opportunity communicated widely to eligible employees?</a:t>
            </a:r>
          </a:p>
        </p:txBody>
      </p:sp>
      <p:sp>
        <p:nvSpPr>
          <p:cNvPr id="27" name="Shape 15">
            <a:extLst>
              <a:ext uri="{FF2B5EF4-FFF2-40B4-BE49-F238E27FC236}">
                <a16:creationId xmlns:a16="http://schemas.microsoft.com/office/drawing/2014/main" id="{2FDFCD62-94CD-ABFF-6AB2-1C87DC65D5E3}"/>
              </a:ext>
            </a:extLst>
          </p:cNvPr>
          <p:cNvSpPr/>
          <p:nvPr/>
        </p:nvSpPr>
        <p:spPr>
          <a:xfrm>
            <a:off x="8119872" y="2331720"/>
            <a:ext cx="73152" cy="2514600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9" name="Text 16">
            <a:extLst>
              <a:ext uri="{FF2B5EF4-FFF2-40B4-BE49-F238E27FC236}">
                <a16:creationId xmlns:a16="http://schemas.microsoft.com/office/drawing/2014/main" id="{2ACAA86F-B0B8-29E5-64E8-8A0499B8F16E}"/>
              </a:ext>
            </a:extLst>
          </p:cNvPr>
          <p:cNvSpPr/>
          <p:nvPr/>
        </p:nvSpPr>
        <p:spPr>
          <a:xfrm>
            <a:off x="8339328" y="2514600"/>
            <a:ext cx="307238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500" b="1" dirty="0">
                <a:solidFill>
                  <a:srgbClr val="1F2D27"/>
                </a:solidFill>
              </a:rPr>
              <a:t>MPP guardrails</a:t>
            </a:r>
          </a:p>
        </p:txBody>
      </p:sp>
      <p:sp>
        <p:nvSpPr>
          <p:cNvPr id="31" name="Text 17">
            <a:extLst>
              <a:ext uri="{FF2B5EF4-FFF2-40B4-BE49-F238E27FC236}">
                <a16:creationId xmlns:a16="http://schemas.microsoft.com/office/drawing/2014/main" id="{A3A06F53-D9A9-0D9E-F9CD-9A7C725483D6}"/>
              </a:ext>
            </a:extLst>
          </p:cNvPr>
          <p:cNvSpPr/>
          <p:nvPr/>
        </p:nvSpPr>
        <p:spPr>
          <a:xfrm>
            <a:off x="8339328" y="2898648"/>
            <a:ext cx="3072384" cy="1801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150" dirty="0">
                <a:solidFill>
                  <a:srgbClr val="5D6B65"/>
                </a:solidFill>
              </a:rPr>
              <a:t>MPP Policy P25-03 calls for a recruitment plan using internal and external channels, a public vacancy announcement, and equitable advertising. </a:t>
            </a:r>
          </a:p>
        </p:txBody>
      </p:sp>
      <p:sp>
        <p:nvSpPr>
          <p:cNvPr id="33" name="Text 18">
            <a:extLst>
              <a:ext uri="{FF2B5EF4-FFF2-40B4-BE49-F238E27FC236}">
                <a16:creationId xmlns:a16="http://schemas.microsoft.com/office/drawing/2014/main" id="{944BD859-38D1-307A-55DD-873B980275E9}"/>
              </a:ext>
            </a:extLst>
          </p:cNvPr>
          <p:cNvSpPr/>
          <p:nvPr/>
        </p:nvSpPr>
        <p:spPr>
          <a:xfrm>
            <a:off x="475488" y="5340096"/>
            <a:ext cx="10698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10000"/>
          </a:bodyPr>
          <a:lstStyle/>
          <a:p>
            <a:r>
              <a:rPr sz="1500" dirty="0">
                <a:latin typeface="Aptos"/>
              </a:rPr>
              <a:t>Decision rule: Internal recruitment can support employee advancement, but limiting access should be purposeful, documented, and reviewed with HR. For MPP recruitments, follow P25-03 and current HR requirements.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C57D1E4-2364-9D00-D897-FC29CB7058BA}"/>
              </a:ext>
            </a:extLst>
          </p:cNvPr>
          <p:cNvSpPr txBox="1"/>
          <p:nvPr/>
        </p:nvSpPr>
        <p:spPr>
          <a:xfrm>
            <a:off x="756485" y="1443541"/>
            <a:ext cx="30831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FFFFFF"/>
                </a:solidFill>
              </a:rPr>
              <a:t>2</a:t>
            </a:r>
            <a:endParaRPr lang="en-US" dirty="0"/>
          </a:p>
        </p:txBody>
      </p:sp>
      <p:sp>
        <p:nvSpPr>
          <p:cNvPr id="37" name="Text 0">
            <a:extLst>
              <a:ext uri="{FF2B5EF4-FFF2-40B4-BE49-F238E27FC236}">
                <a16:creationId xmlns:a16="http://schemas.microsoft.com/office/drawing/2014/main" id="{8982B589-C34A-2F08-3DEA-A1D9F1FB7FB1}"/>
              </a:ext>
            </a:extLst>
          </p:cNvPr>
          <p:cNvSpPr/>
          <p:nvPr/>
        </p:nvSpPr>
        <p:spPr>
          <a:xfrm>
            <a:off x="694944" y="36118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STAGE 2 • RECRUITMENT STRATEGY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632905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STAGE 3 • SEARCH COMMITTEE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Build the committee and inform them before they build opinions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380744"/>
            <a:ext cx="566928" cy="566928"/>
          </a:xfrm>
          <a:prstGeom prst="ellipse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66928" y="1536192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98448" y="1389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F2D27"/>
                </a:solidFill>
              </a:rPr>
              <a:t>Committee formation &amp; charge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98448" y="173736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5D6B65"/>
                </a:solidFill>
              </a:rPr>
              <a:t>Does the committee have the preparation, representation, and shared rules to evaluate consistently?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1792" y="2331720"/>
            <a:ext cx="3493008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621792" y="2331720"/>
            <a:ext cx="73152" cy="2331720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841248" y="25146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Before access to applications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41248" y="2898648"/>
            <a:ext cx="3108960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Complete required search committee training, including Avoiding Unconscious Bias. Clarify roles and conflicts of interest. Develop interview questions.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52544" y="2331720"/>
            <a:ext cx="3493008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 dirty="0"/>
          </a:p>
        </p:txBody>
      </p:sp>
      <p:sp>
        <p:nvSpPr>
          <p:cNvPr id="13" name="Shape 11"/>
          <p:cNvSpPr/>
          <p:nvPr/>
        </p:nvSpPr>
        <p:spPr>
          <a:xfrm>
            <a:off x="4352544" y="2331720"/>
            <a:ext cx="73152" cy="2331720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572000" y="25146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sz="1600" b="1" dirty="0">
                <a:solidFill>
                  <a:srgbClr val="1F2D27"/>
                </a:solidFill>
              </a:rPr>
              <a:t>At the charge meeting</a:t>
            </a:r>
          </a:p>
          <a:p>
            <a:endParaRPr dirty="0"/>
          </a:p>
        </p:txBody>
      </p:sp>
      <p:sp>
        <p:nvSpPr>
          <p:cNvPr id="15" name="Text 13"/>
          <p:cNvSpPr/>
          <p:nvPr/>
        </p:nvSpPr>
        <p:spPr>
          <a:xfrm>
            <a:off x="4572000" y="2857500"/>
            <a:ext cx="31089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5D6B65"/>
                </a:solidFill>
              </a:rPr>
              <a:t>Committee members own their part: apply agreed MQ/KSA criteria consistently, evaluate candidate evidence independently, and participate in collective deliberation.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5D6B65"/>
                </a:solidFill>
              </a:rPr>
              <a:t>Establish the position purpose and need,       re-anchor to the vacancy announcement, agree on evidence standards, scoring approach, decision rules, interview strategy, and how disagreements will be handled.</a:t>
            </a:r>
          </a:p>
        </p:txBody>
      </p:sp>
      <p:sp>
        <p:nvSpPr>
          <p:cNvPr id="16" name="Shape 14"/>
          <p:cNvSpPr/>
          <p:nvPr/>
        </p:nvSpPr>
        <p:spPr>
          <a:xfrm>
            <a:off x="8077200" y="2331720"/>
            <a:ext cx="3493008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>
            <a:off x="8083296" y="2331720"/>
            <a:ext cx="73152" cy="2331720"/>
          </a:xfrm>
          <a:prstGeom prst="rect">
            <a:avLst/>
          </a:prstGeom>
          <a:solidFill>
            <a:srgbClr val="B55239"/>
          </a:solidFill>
          <a:ln w="12700">
            <a:solidFill>
              <a:srgbClr val="B5523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8302752" y="251460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Equity Advocate lens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02752" y="2898648"/>
            <a:ext cx="3108960" cy="1618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5D6B65"/>
                </a:solidFill>
              </a:rPr>
              <a:t>Surface structural or cognitive bias, encourage consistency, and focus deliberation on job-related evidence.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150" dirty="0">
                <a:solidFill>
                  <a:srgbClr val="5D6B65"/>
                </a:solidFill>
              </a:rPr>
              <a:t>Engage an equity advocate in the process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58368" y="507492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latin typeface="Aptos"/>
              </a:rPr>
              <a:t>Bias mitigation works best when the rules are set before candidate identities and narratives become embedded.</a:t>
            </a:r>
          </a:p>
        </p:txBody>
      </p:sp>
      <p:sp>
        <p:nvSpPr>
          <p:cNvPr id="21" name="Text 19"/>
          <p:cNvSpPr/>
          <p:nvPr/>
        </p:nvSpPr>
        <p:spPr>
          <a:xfrm>
            <a:off x="566928" y="623620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78827D"/>
                </a:solidFill>
              </a:rPr>
              <a:t>Sources: Humboldt Staff &amp; Management Recruitment Process; Equity Advocate Program; Probationary Faculty Recruitment; MPP Hiring Policy P25-03.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6">
            <a:extLst>
              <a:ext uri="{FF2B5EF4-FFF2-40B4-BE49-F238E27FC236}">
                <a16:creationId xmlns:a16="http://schemas.microsoft.com/office/drawing/2014/main" id="{5F70FE29-B584-8C72-700D-21979DFA4315}"/>
              </a:ext>
            </a:extLst>
          </p:cNvPr>
          <p:cNvSpPr/>
          <p:nvPr/>
        </p:nvSpPr>
        <p:spPr>
          <a:xfrm>
            <a:off x="6373368" y="2377440"/>
            <a:ext cx="4526280" cy="2729485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 dirty="0"/>
          </a:p>
        </p:txBody>
      </p:sp>
      <p:sp>
        <p:nvSpPr>
          <p:cNvPr id="27" name="Shape 6">
            <a:extLst>
              <a:ext uri="{FF2B5EF4-FFF2-40B4-BE49-F238E27FC236}">
                <a16:creationId xmlns:a16="http://schemas.microsoft.com/office/drawing/2014/main" id="{1620FF7F-BE1A-D7B2-3E70-06FDDF18C8A0}"/>
              </a:ext>
            </a:extLst>
          </p:cNvPr>
          <p:cNvSpPr/>
          <p:nvPr/>
        </p:nvSpPr>
        <p:spPr>
          <a:xfrm>
            <a:off x="630455" y="2372987"/>
            <a:ext cx="4526280" cy="2729485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 dirty="0"/>
          </a:p>
        </p:txBody>
      </p:sp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STAGE 6 • APPLICATION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Screen against evidence—not intuition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362733"/>
            <a:ext cx="566928" cy="566928"/>
          </a:xfrm>
          <a:prstGeom prst="ellipse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66928" y="1511263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6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98448" y="1389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F2D27"/>
                </a:solidFill>
              </a:rPr>
              <a:t>Minimum qualifications &amp; scoring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98448" y="173736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5D6B65"/>
                </a:solidFill>
              </a:rPr>
              <a:t>Would another trained committee, using the same rubric, understand why each candidate advanced or did not?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32688" y="257860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A defensible screening sequence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32688" y="2999232"/>
            <a:ext cx="4084789" cy="1001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r>
              <a:rPr lang="en-US" sz="1230" dirty="0">
                <a:solidFill>
                  <a:srgbClr val="5D6B65"/>
                </a:solidFill>
              </a:rPr>
              <a:t>• Apply minimum qualifications exactly as posted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Record the evidence supporting MQ met / not met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Evaluate qualified candidates using pre-set criteria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Calibrate scoring differences with evidence—not advocacy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Document the rationale for advancement decisions</a:t>
            </a:r>
            <a:endParaRPr lang="en-US" sz="1230" dirty="0"/>
          </a:p>
          <a:p>
            <a:endParaRPr lang="en-US" sz="1230" dirty="0"/>
          </a:p>
          <a:p>
            <a:endParaRPr lang="en-US" sz="1230" dirty="0"/>
          </a:p>
          <a:p>
            <a:endParaRPr lang="en-US" sz="1230" dirty="0"/>
          </a:p>
          <a:p>
            <a:endParaRPr lang="en-US" sz="1230" dirty="0">
              <a:solidFill>
                <a:srgbClr val="5D6B65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932688" y="3392424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endParaRPr lang="en-US" sz="1230" dirty="0"/>
          </a:p>
        </p:txBody>
      </p:sp>
      <p:sp>
        <p:nvSpPr>
          <p:cNvPr id="12" name="Text 10"/>
          <p:cNvSpPr/>
          <p:nvPr/>
        </p:nvSpPr>
        <p:spPr>
          <a:xfrm>
            <a:off x="932688" y="3785616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endParaRPr lang="en-US" sz="1230" dirty="0"/>
          </a:p>
        </p:txBody>
      </p:sp>
      <p:sp>
        <p:nvSpPr>
          <p:cNvPr id="13" name="Text 11"/>
          <p:cNvSpPr/>
          <p:nvPr/>
        </p:nvSpPr>
        <p:spPr>
          <a:xfrm>
            <a:off x="932688" y="4178808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endParaRPr lang="en-US" sz="1230" dirty="0"/>
          </a:p>
        </p:txBody>
      </p:sp>
      <p:sp>
        <p:nvSpPr>
          <p:cNvPr id="14" name="Text 12"/>
          <p:cNvSpPr/>
          <p:nvPr/>
        </p:nvSpPr>
        <p:spPr>
          <a:xfrm>
            <a:off x="932688" y="457200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endParaRPr lang="en-US" sz="1230" dirty="0"/>
          </a:p>
        </p:txBody>
      </p:sp>
      <p:sp>
        <p:nvSpPr>
          <p:cNvPr id="16" name="Text 14"/>
          <p:cNvSpPr/>
          <p:nvPr/>
        </p:nvSpPr>
        <p:spPr>
          <a:xfrm>
            <a:off x="6510528" y="257860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B55239"/>
                </a:solidFill>
              </a:rPr>
              <a:t>Watch for common drift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510528" y="2999232"/>
            <a:ext cx="4321985" cy="10607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30" dirty="0">
                <a:solidFill>
                  <a:srgbClr val="5D6B65"/>
                </a:solidFill>
              </a:rPr>
              <a:t>• “I just have a feeling…”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Overvaluing degrees, prestige, or familiarity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Moving the goalposts after seeing the pool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Unequal credit for similar accomplishments</a:t>
            </a:r>
          </a:p>
          <a:p>
            <a:r>
              <a:rPr lang="en-US" sz="1230" dirty="0">
                <a:solidFill>
                  <a:srgbClr val="5D6B65"/>
                </a:solidFill>
              </a:rPr>
              <a:t>• Penalizing career paths or gaps without job-related reason</a:t>
            </a:r>
          </a:p>
          <a:p>
            <a:endParaRPr lang="en-US" sz="1230" dirty="0">
              <a:solidFill>
                <a:srgbClr val="5D6B65"/>
              </a:solidFill>
            </a:endParaRPr>
          </a:p>
          <a:p>
            <a:endParaRPr lang="en-US" sz="1230" dirty="0">
              <a:solidFill>
                <a:srgbClr val="5D6B65"/>
              </a:solidFill>
            </a:endParaRPr>
          </a:p>
          <a:p>
            <a:pPr marL="0" indent="0" algn="l">
              <a:buNone/>
            </a:pPr>
            <a:endParaRPr lang="en-US" sz="1230" dirty="0">
              <a:solidFill>
                <a:srgbClr val="5D6B65"/>
              </a:solidFill>
            </a:endParaRPr>
          </a:p>
        </p:txBody>
      </p:sp>
      <p:sp>
        <p:nvSpPr>
          <p:cNvPr id="18" name="Text 16"/>
          <p:cNvSpPr/>
          <p:nvPr/>
        </p:nvSpPr>
        <p:spPr>
          <a:xfrm>
            <a:off x="6510528" y="3392424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230" dirty="0">
              <a:solidFill>
                <a:srgbClr val="5D6B65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6510528" y="3785616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endParaRPr lang="en-US" sz="1230" dirty="0">
              <a:solidFill>
                <a:srgbClr val="5D6B65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6510528" y="4178808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endParaRPr lang="en-US" sz="1230" dirty="0">
              <a:solidFill>
                <a:srgbClr val="5D6B65"/>
              </a:solidFill>
            </a:endParaRPr>
          </a:p>
        </p:txBody>
      </p:sp>
      <p:sp>
        <p:nvSpPr>
          <p:cNvPr id="21" name="Text 19"/>
          <p:cNvSpPr/>
          <p:nvPr/>
        </p:nvSpPr>
        <p:spPr>
          <a:xfrm>
            <a:off x="6510528" y="457200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>
              <a:buNone/>
            </a:pPr>
            <a:endParaRPr lang="en-US" sz="1230" dirty="0">
              <a:solidFill>
                <a:srgbClr val="5D6B65"/>
              </a:solidFill>
            </a:endParaRPr>
          </a:p>
        </p:txBody>
      </p:sp>
      <p:sp>
        <p:nvSpPr>
          <p:cNvPr id="22" name="Text 20"/>
          <p:cNvSpPr/>
          <p:nvPr/>
        </p:nvSpPr>
        <p:spPr>
          <a:xfrm>
            <a:off x="566928" y="623620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78827D"/>
                </a:solidFill>
              </a:rPr>
              <a:t>Faculty process requires MQ documentation and ODEI review of the qualified pool before proceeding; staff/management process uses candidate review and scoring after the review/close date.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7</a:t>
            </a:fld>
            <a:endParaRPr lang="en-US"/>
          </a:p>
        </p:txBody>
      </p:sp>
      <p:sp>
        <p:nvSpPr>
          <p:cNvPr id="24" name="Shape 7">
            <a:extLst>
              <a:ext uri="{FF2B5EF4-FFF2-40B4-BE49-F238E27FC236}">
                <a16:creationId xmlns:a16="http://schemas.microsoft.com/office/drawing/2014/main" id="{8A8DF4E0-1FC0-1328-2FF9-F54EE61A5C17}"/>
              </a:ext>
            </a:extLst>
          </p:cNvPr>
          <p:cNvSpPr/>
          <p:nvPr/>
        </p:nvSpPr>
        <p:spPr>
          <a:xfrm>
            <a:off x="624438" y="2368296"/>
            <a:ext cx="73152" cy="2734176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Shape 15">
            <a:extLst>
              <a:ext uri="{FF2B5EF4-FFF2-40B4-BE49-F238E27FC236}">
                <a16:creationId xmlns:a16="http://schemas.microsoft.com/office/drawing/2014/main" id="{C076642D-E887-5EFC-EDBB-D6BDA302408C}"/>
              </a:ext>
            </a:extLst>
          </p:cNvPr>
          <p:cNvSpPr/>
          <p:nvPr/>
        </p:nvSpPr>
        <p:spPr>
          <a:xfrm>
            <a:off x="6368796" y="2377440"/>
            <a:ext cx="73152" cy="2725032"/>
          </a:xfrm>
          <a:prstGeom prst="rect">
            <a:avLst/>
          </a:prstGeom>
          <a:solidFill>
            <a:srgbClr val="B55239"/>
          </a:solidFill>
          <a:ln w="12700">
            <a:solidFill>
              <a:srgbClr val="B55239"/>
            </a:solidFill>
            <a:prstDash val="soli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STAGE 7 • INTERVIEWS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Structure the interview so every candidate gets a fair chance to show capability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389888"/>
            <a:ext cx="566928" cy="566928"/>
          </a:xfrm>
          <a:prstGeom prst="ellipse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566928" y="1536192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7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98448" y="1389888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F2D27"/>
                </a:solidFill>
              </a:rPr>
              <a:t>Interview &amp; assessment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298448" y="173736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5D6B65"/>
                </a:solidFill>
              </a:rPr>
              <a:t>Are questions, probes, time, scoring, and candidate conditions sufficiently comparable?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58368" y="2331720"/>
            <a:ext cx="338328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658368" y="2331720"/>
            <a:ext cx="73152" cy="1298448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8"/>
          <p:cNvSpPr/>
          <p:nvPr/>
        </p:nvSpPr>
        <p:spPr>
          <a:xfrm>
            <a:off x="877824" y="2514600"/>
            <a:ext cx="2999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Questions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77824" y="2898648"/>
            <a:ext cx="29992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Derive questions from posted duties and qualifications. Use the same core questions for all candidates.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361688" y="2331720"/>
            <a:ext cx="338328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11"/>
          <p:cNvSpPr/>
          <p:nvPr/>
        </p:nvSpPr>
        <p:spPr>
          <a:xfrm>
            <a:off x="4361688" y="2331720"/>
            <a:ext cx="73152" cy="1298448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2"/>
          <p:cNvSpPr/>
          <p:nvPr/>
        </p:nvSpPr>
        <p:spPr>
          <a:xfrm>
            <a:off x="4581144" y="2514600"/>
            <a:ext cx="2999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Probes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581144" y="2898648"/>
            <a:ext cx="29992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Use neutral, job-related follow-ups to clarify evidence—not to rescue or challenge selectively.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065008" y="2331720"/>
            <a:ext cx="338328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5"/>
          <p:cNvSpPr/>
          <p:nvPr/>
        </p:nvSpPr>
        <p:spPr>
          <a:xfrm>
            <a:off x="8065008" y="2331720"/>
            <a:ext cx="73152" cy="1298448"/>
          </a:xfrm>
          <a:prstGeom prst="rect">
            <a:avLst/>
          </a:prstGeom>
          <a:solidFill>
            <a:srgbClr val="B55239"/>
          </a:solidFill>
          <a:ln w="12700">
            <a:solidFill>
              <a:srgbClr val="B5523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6"/>
          <p:cNvSpPr/>
          <p:nvPr/>
        </p:nvSpPr>
        <p:spPr>
          <a:xfrm>
            <a:off x="8284464" y="2514600"/>
            <a:ext cx="2999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Scoring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284464" y="2898648"/>
            <a:ext cx="29992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Define strong/adequate/weak evidence before interviews. Score independently before group discussion when feasible.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58368" y="3904488"/>
            <a:ext cx="338328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1" name="Shape 19"/>
          <p:cNvSpPr/>
          <p:nvPr/>
        </p:nvSpPr>
        <p:spPr>
          <a:xfrm>
            <a:off x="658368" y="3904488"/>
            <a:ext cx="73152" cy="1298448"/>
          </a:xfrm>
          <a:prstGeom prst="rect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20"/>
          <p:cNvSpPr/>
          <p:nvPr/>
        </p:nvSpPr>
        <p:spPr>
          <a:xfrm>
            <a:off x="877824" y="4087368"/>
            <a:ext cx="2999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Access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877824" y="4471416"/>
            <a:ext cx="29992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Offer reasonable accommodations; make format, location/technology, schedule, and expectations clear and consistent between candidates.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361688" y="3904488"/>
            <a:ext cx="338328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5" name="Shape 23"/>
          <p:cNvSpPr/>
          <p:nvPr/>
        </p:nvSpPr>
        <p:spPr>
          <a:xfrm>
            <a:off x="4361688" y="3904488"/>
            <a:ext cx="73152" cy="1298448"/>
          </a:xfrm>
          <a:prstGeom prst="rect">
            <a:avLst/>
          </a:prstGeom>
          <a:solidFill>
            <a:srgbClr val="4A6D7C"/>
          </a:solidFill>
          <a:ln w="12700">
            <a:solidFill>
              <a:srgbClr val="4A6D7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6" name="Text 24"/>
          <p:cNvSpPr/>
          <p:nvPr/>
        </p:nvSpPr>
        <p:spPr>
          <a:xfrm>
            <a:off x="4581144" y="4087368"/>
            <a:ext cx="2999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Experience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4581144" y="4471416"/>
            <a:ext cx="29992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Use consistent interview questions and time. Avoid informal “fit” tests, off-script personal inquiries, or inaccessible activities.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8065008" y="3904488"/>
            <a:ext cx="338328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D7DDD9"/>
            </a:solidFill>
            <a:prstDash val="solid"/>
          </a:ln>
          <a:effectLst>
            <a:outerShdw blurRad="12700" dist="50800" dir="2700000" algn="bl" rotWithShape="0">
              <a:srgbClr val="B9C1BD">
                <a:alpha val="14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9" name="Shape 27"/>
          <p:cNvSpPr/>
          <p:nvPr/>
        </p:nvSpPr>
        <p:spPr>
          <a:xfrm>
            <a:off x="8065008" y="3904488"/>
            <a:ext cx="73152" cy="1298448"/>
          </a:xfrm>
          <a:prstGeom prst="rect">
            <a:avLst/>
          </a:prstGeom>
          <a:solidFill>
            <a:srgbClr val="B55239"/>
          </a:solidFill>
          <a:ln w="12700">
            <a:solidFill>
              <a:srgbClr val="B55239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0" name="Text 28"/>
          <p:cNvSpPr/>
          <p:nvPr/>
        </p:nvSpPr>
        <p:spPr>
          <a:xfrm>
            <a:off x="8284464" y="4087368"/>
            <a:ext cx="2999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1F2D27"/>
                </a:solidFill>
              </a:rPr>
              <a:t>Documentation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8284464" y="4471416"/>
            <a:ext cx="2999232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150" dirty="0">
                <a:solidFill>
                  <a:srgbClr val="5D6B65"/>
                </a:solidFill>
              </a:rPr>
              <a:t>Capture job-related evidence and rationale. Keep notes professional and appropriate for the recruitment record.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566928" y="623620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78827D"/>
                </a:solidFill>
              </a:rPr>
              <a:t>Humboldt MPP policy requires a fair, thorough interview procedure tied to the job description; faculty interview questions are developed with Equity Advocate input and reviewed before proceeding.</a:t>
            </a:r>
            <a:endParaRPr lang="en-US" sz="750" dirty="0"/>
          </a:p>
        </p:txBody>
      </p:sp>
      <p:sp>
        <p:nvSpPr>
          <p:cNvPr id="3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84048"/>
            <a:ext cx="4389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B55239"/>
                </a:solidFill>
              </a:rPr>
              <a:t>STAGE 8 • FINALIST DELIBERATION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658368"/>
            <a:ext cx="110642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1F2D27"/>
                </a:solidFill>
              </a:rPr>
              <a:t>Deliberate on evidence—and interrupt bias in the room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429768" y="1371600"/>
            <a:ext cx="566928" cy="566928"/>
          </a:xfrm>
          <a:prstGeom prst="ellipse">
            <a:avLst/>
          </a:prstGeom>
          <a:solidFill>
            <a:srgbClr val="154734"/>
          </a:solidFill>
          <a:ln w="12700">
            <a:solidFill>
              <a:srgbClr val="154734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5" name="Text 3"/>
          <p:cNvSpPr/>
          <p:nvPr/>
        </p:nvSpPr>
        <p:spPr>
          <a:xfrm>
            <a:off x="429768" y="1517904"/>
            <a:ext cx="56692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8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61288" y="1371600"/>
            <a:ext cx="4297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1F2D27"/>
                </a:solidFill>
              </a:rPr>
              <a:t>Selection &amp; recommendation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1161288" y="1682496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5D6B65"/>
                </a:solidFill>
              </a:rPr>
              <a:t>Can the committee explain its recommendation using the same job-related criteria applied to every finalist?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49808" y="24231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B55239"/>
                </a:solidFill>
              </a:rPr>
              <a:t>Replace…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172200" y="2423160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54734"/>
                </a:solidFill>
              </a:rPr>
              <a:t>With…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49808" y="2834640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5D6B65"/>
                </a:solidFill>
              </a:rPr>
              <a:t>“They’re not a fit.”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6172200" y="2834640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F2D27"/>
                </a:solidFill>
              </a:rPr>
              <a:t>“Which posted competency is not demonstrated, and what evidence supports that?”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49808" y="3364992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5D6B65"/>
                </a:solidFill>
              </a:rPr>
              <a:t>“They’re overqualified.”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6172200" y="3364992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F2D27"/>
                </a:solidFill>
              </a:rPr>
              <a:t>“Is there a job-related concern supported by evidence, or are we making assumptions?”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49808" y="3895344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5D6B65"/>
                </a:solidFill>
              </a:rPr>
              <a:t>“I connected with them.”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172200" y="3895344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F2D27"/>
                </a:solidFill>
              </a:rPr>
              <a:t>“What evidence did they provide that maps to the rubric?”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749808" y="4425696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5D6B65"/>
                </a:solidFill>
              </a:rPr>
              <a:t>“Their background is unusual.”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6172200" y="4425696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F2D27"/>
                </a:solidFill>
              </a:rPr>
              <a:t>“What transferable evidence demonstrates the required capability?”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49808" y="4956048"/>
            <a:ext cx="4709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dirty="0">
                <a:solidFill>
                  <a:srgbClr val="5D6B65"/>
                </a:solidFill>
              </a:rPr>
              <a:t>“Everyone knows they’re the best.”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172200" y="4956048"/>
            <a:ext cx="5257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F2D27"/>
                </a:solidFill>
              </a:rPr>
              <a:t>“Let’s hear independent ratings and rationale before converging.”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566928" y="6236208"/>
            <a:ext cx="10789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buNone/>
            </a:pPr>
            <a:r>
              <a:rPr lang="en-US" sz="750" dirty="0">
                <a:solidFill>
                  <a:srgbClr val="78827D"/>
                </a:solidFill>
              </a:rPr>
              <a:t>Equity Advocates are intended to add awareness and consistency to search deliberation and reduce the structural impact of implicit bias.</a:t>
            </a:r>
            <a:endParaRPr lang="en-US" sz="7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704320" y="6492240"/>
            <a:ext cx="228600" cy="18288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5D6B65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2321</Words>
  <Application>Microsoft Office PowerPoint</Application>
  <PresentationFormat>Widescreen</PresentationFormat>
  <Paragraphs>255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Aptos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Cal Poly Humboldt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Equity by Design: Recruitment at Cal Poly Humboldt</dc:title>
  <dc:subject>Equity considerations throughout recruitment at Cal Poly Humboldt</dc:subject>
  <dc:creator>OpenAI</dc:creator>
  <cp:lastModifiedBy>Michelle C Caisse</cp:lastModifiedBy>
  <cp:revision>11</cp:revision>
  <dcterms:created xsi:type="dcterms:W3CDTF">2026-08-12T20:54:27Z</dcterms:created>
  <dcterms:modified xsi:type="dcterms:W3CDTF">2026-08-17T20:46:46Z</dcterms:modified>
</cp:coreProperties>
</file>