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Arial Black" panose="020B0A04020102020204" pitchFamily="34" charset="0"/>
      <p:regular r:id="rId17"/>
      <p:bold r:id="rId18"/>
    </p:embeddedFont>
    <p:embeddedFont>
      <p:font typeface="Oswald" panose="00000500000000000000" pitchFamily="2" charset="0"/>
      <p:regular r:id="rId19"/>
      <p:bold r:id="rId20"/>
    </p:embeddedFont>
    <p:embeddedFont>
      <p:font typeface="Verdana" panose="020B060403050404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38006c30c3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" name="Google Shape;25;g38006c30c3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99ea4d254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f99ea4d254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99ea4d254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f99ea4d254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8006c30c3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8006c30c3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f12a5cb36c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f12a5cb36c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f1980049ba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f1980049ba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3f99ea4d254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" name="Google Shape;34;g3f99ea4d254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3f99ea4d254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Google Shape;42;g3f99ea4d254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f99ea4d254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3f99ea4d254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f99ea4d254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f99ea4d254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99ea4d254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f99ea4d254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f99ea4d254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f99ea4d254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99ea4d254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f99ea4d254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99ea4d25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f99ea4d25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Background - Custom Image" type="twoObj">
  <p:cSld name="TWO_OBJEC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Background - Diamond H." type="obj">
  <p:cSld name="OBJEC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Background - Cal Poly Humboldt Logo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Background - H.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19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19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19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19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19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19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19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19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1900"/>
            </a:lvl9pPr>
          </a:lstStyle>
          <a:p>
            <a:endParaRPr/>
          </a:p>
        </p:txBody>
      </p:sp>
      <p:sp>
        <p:nvSpPr>
          <p:cNvPr id="17" name="Google Shape;17;p6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900"/>
            </a:lvl1pPr>
            <a:lvl2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1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1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1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1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1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1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1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1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1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">
  <p:cSld name="TITLE_1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900"/>
              <a:buChar char="●"/>
              <a:defRPr sz="3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900"/>
              <a:buChar char="○"/>
              <a:defRPr sz="3900"/>
            </a:lvl2pPr>
            <a:lvl3pPr lvl="2" algn="ctr">
              <a:spcBef>
                <a:spcPts val="0"/>
              </a:spcBef>
              <a:spcAft>
                <a:spcPts val="0"/>
              </a:spcAft>
              <a:buSzPts val="3900"/>
              <a:buChar char="■"/>
              <a:defRPr sz="3900"/>
            </a:lvl3pPr>
            <a:lvl4pPr lvl="3" algn="ctr">
              <a:spcBef>
                <a:spcPts val="0"/>
              </a:spcBef>
              <a:spcAft>
                <a:spcPts val="0"/>
              </a:spcAft>
              <a:buSzPts val="3900"/>
              <a:buChar char="●"/>
              <a:defRPr sz="3900"/>
            </a:lvl4pPr>
            <a:lvl5pPr lvl="4" algn="ctr">
              <a:spcBef>
                <a:spcPts val="0"/>
              </a:spcBef>
              <a:spcAft>
                <a:spcPts val="0"/>
              </a:spcAft>
              <a:buSzPts val="3900"/>
              <a:buChar char="○"/>
              <a:defRPr sz="3900"/>
            </a:lvl5pPr>
            <a:lvl6pPr lvl="5" algn="ctr">
              <a:spcBef>
                <a:spcPts val="0"/>
              </a:spcBef>
              <a:spcAft>
                <a:spcPts val="0"/>
              </a:spcAft>
              <a:buSzPts val="3900"/>
              <a:buChar char="■"/>
              <a:defRPr sz="3900"/>
            </a:lvl6pPr>
            <a:lvl7pPr lvl="6" algn="ctr">
              <a:spcBef>
                <a:spcPts val="0"/>
              </a:spcBef>
              <a:spcAft>
                <a:spcPts val="0"/>
              </a:spcAft>
              <a:buSzPts val="3900"/>
              <a:buChar char="●"/>
              <a:defRPr sz="3900"/>
            </a:lvl7pPr>
            <a:lvl8pPr lvl="7" algn="ctr">
              <a:spcBef>
                <a:spcPts val="0"/>
              </a:spcBef>
              <a:spcAft>
                <a:spcPts val="0"/>
              </a:spcAft>
              <a:buSzPts val="3900"/>
              <a:buChar char="○"/>
              <a:defRPr sz="3900"/>
            </a:lvl8pPr>
            <a:lvl9pPr lvl="8" algn="ctr">
              <a:spcBef>
                <a:spcPts val="0"/>
              </a:spcBef>
              <a:spcAft>
                <a:spcPts val="0"/>
              </a:spcAft>
              <a:buSzPts val="3900"/>
              <a:buChar char="■"/>
              <a:defRPr sz="3900"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tx1"/>
                </a:solidFill>
              </a:defRPr>
            </a:lvl1pPr>
            <a:lvl2pPr lvl="1" algn="r">
              <a:buNone/>
              <a:defRPr sz="1300">
                <a:solidFill>
                  <a:schemeClr val="tx1"/>
                </a:solidFill>
              </a:defRPr>
            </a:lvl2pPr>
            <a:lvl3pPr lvl="2" algn="r">
              <a:buNone/>
              <a:defRPr sz="1300">
                <a:solidFill>
                  <a:schemeClr val="tx1"/>
                </a:solidFill>
              </a:defRPr>
            </a:lvl3pPr>
            <a:lvl4pPr lvl="3" algn="r">
              <a:buNone/>
              <a:defRPr sz="1300">
                <a:solidFill>
                  <a:schemeClr val="tx1"/>
                </a:solidFill>
              </a:defRPr>
            </a:lvl4pPr>
            <a:lvl5pPr lvl="4" algn="r">
              <a:buNone/>
              <a:defRPr sz="1300">
                <a:solidFill>
                  <a:schemeClr val="tx1"/>
                </a:solidFill>
              </a:defRPr>
            </a:lvl5pPr>
            <a:lvl6pPr lvl="5" algn="r">
              <a:buNone/>
              <a:defRPr sz="1300">
                <a:solidFill>
                  <a:schemeClr val="tx1"/>
                </a:solidFill>
              </a:defRPr>
            </a:lvl6pPr>
            <a:lvl7pPr lvl="6" algn="r">
              <a:buNone/>
              <a:defRPr sz="1300">
                <a:solidFill>
                  <a:schemeClr val="tx1"/>
                </a:solidFill>
              </a:defRPr>
            </a:lvl7pPr>
            <a:lvl8pPr lvl="7" algn="r">
              <a:buNone/>
              <a:defRPr sz="1300">
                <a:solidFill>
                  <a:schemeClr val="tx1"/>
                </a:solidFill>
              </a:defRPr>
            </a:lvl8pPr>
            <a:lvl9pPr lvl="8" algn="r">
              <a:buNone/>
              <a:defRPr sz="1300">
                <a:solidFill>
                  <a:schemeClr val="tx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complaints@humboldt.edu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reporting.humboldt.edu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m.maxient.com/reportingform.php?HumboldtStateUniv&amp;layout_id=1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cm.maxient.com/reportingform.php?CalPolyHumboldt&amp;layout_id=20" TargetMode="External"/><Relationship Id="rId5" Type="http://schemas.openxmlformats.org/officeDocument/2006/relationships/hyperlink" Target="https://cm.maxient.com/reportingform.php?CalPolyHumboldt&amp;layout_id=10" TargetMode="External"/><Relationship Id="rId4" Type="http://schemas.openxmlformats.org/officeDocument/2006/relationships/hyperlink" Target="https://cm.maxient.com/reportingform.php?HumboldtStateUniv&amp;layout_id=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ident.humboldt.edu/ombud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humboldt.edu/reporting" TargetMode="External"/><Relationship Id="rId5" Type="http://schemas.openxmlformats.org/officeDocument/2006/relationships/image" Target="../media/image8.png"/><Relationship Id="rId4" Type="http://schemas.openxmlformats.org/officeDocument/2006/relationships/hyperlink" Target="mailto:complaints@humboldt.edu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8"/>
          <p:cNvPicPr preferRelativeResize="0"/>
          <p:nvPr/>
        </p:nvPicPr>
        <p:blipFill rotWithShape="1">
          <a:blip r:embed="rId4">
            <a:alphaModFix/>
          </a:blip>
          <a:srcRect l="16774" r="16767"/>
          <a:stretch/>
        </p:blipFill>
        <p:spPr>
          <a:xfrm>
            <a:off x="4770301" y="21650"/>
            <a:ext cx="4373700" cy="4387800"/>
          </a:xfrm>
          <a:prstGeom prst="diamond">
            <a:avLst/>
          </a:prstGeom>
          <a:noFill/>
          <a:ln>
            <a:noFill/>
          </a:ln>
        </p:spPr>
      </p:pic>
      <p:sp>
        <p:nvSpPr>
          <p:cNvPr id="28" name="Google Shape;28;p8"/>
          <p:cNvSpPr txBox="1"/>
          <p:nvPr/>
        </p:nvSpPr>
        <p:spPr>
          <a:xfrm>
            <a:off x="4644927" y="4655050"/>
            <a:ext cx="427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Presentation by Pam Kirschner - August 14, 2026</a:t>
            </a:r>
            <a:endParaRPr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9" name="Google Shape;29;p8"/>
          <p:cNvSpPr txBox="1"/>
          <p:nvPr/>
        </p:nvSpPr>
        <p:spPr>
          <a:xfrm>
            <a:off x="365538" y="721937"/>
            <a:ext cx="4373700" cy="22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" sz="35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Other Conduct of Concern (OCC): What MPPs Need to Know</a:t>
            </a:r>
            <a:endParaRPr sz="3500" b="0" i="0" u="none" strike="noStrike" cap="none">
              <a:solidFill>
                <a:srgbClr val="0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0" name="Google Shape;30;p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sp>
        <p:nvSpPr>
          <p:cNvPr id="31" name="Google Shape;31;p8"/>
          <p:cNvSpPr txBox="1"/>
          <p:nvPr/>
        </p:nvSpPr>
        <p:spPr>
          <a:xfrm>
            <a:off x="552625" y="3179175"/>
            <a:ext cx="4797600" cy="4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1">
                <a:solidFill>
                  <a:schemeClr val="lt2"/>
                </a:solidFill>
              </a:rPr>
              <a:t>Recognize it. Respond to it. Document it. </a:t>
            </a:r>
            <a:endParaRPr sz="1800" b="1" i="1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What to do if YOU Are the Assigned Administrator</a:t>
            </a:r>
            <a:endParaRPr sz="2400" b="1"/>
          </a:p>
        </p:txBody>
      </p:sp>
      <p:sp>
        <p:nvSpPr>
          <p:cNvPr id="113" name="Google Shape;113;p17"/>
          <p:cNvSpPr txBox="1">
            <a:spLocks noGrp="1"/>
          </p:cNvSpPr>
          <p:nvPr>
            <p:ph type="body" idx="1"/>
          </p:nvPr>
        </p:nvSpPr>
        <p:spPr>
          <a:xfrm>
            <a:off x="311700" y="1460425"/>
            <a:ext cx="7182900" cy="2609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Suggested process:</a:t>
            </a:r>
            <a:endParaRPr sz="18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Send *outreach with invitation to meet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Meet with affected and offending party (as appropriate)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Determine what is reasonably possible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Communicate: meeting summary, next steps, findings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Determine when to close case and notify affected party</a:t>
            </a:r>
            <a:endParaRPr sz="16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i="1"/>
              <a:t>*Ideally all correspondence and documentation should be sent via Maxient (our secure case management system).</a:t>
            </a:r>
            <a:endParaRPr sz="1400" i="1"/>
          </a:p>
        </p:txBody>
      </p:sp>
      <p:sp>
        <p:nvSpPr>
          <p:cNvPr id="114" name="Google Shape;114;p17"/>
          <p:cNvSpPr txBox="1"/>
          <p:nvPr/>
        </p:nvSpPr>
        <p:spPr>
          <a:xfrm>
            <a:off x="772725" y="1058025"/>
            <a:ext cx="54831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1"/>
              <a:t>FIRST: DON’T PANIC. THERE’S A GUIDEBOOK!</a:t>
            </a:r>
            <a:endParaRPr sz="1600" b="1" i="1"/>
          </a:p>
        </p:txBody>
      </p:sp>
      <p:sp>
        <p:nvSpPr>
          <p:cNvPr id="115" name="Google Shape;115;p17"/>
          <p:cNvSpPr txBox="1">
            <a:spLocks noGrp="1"/>
          </p:cNvSpPr>
          <p:nvPr>
            <p:ph type="sldNum" idx="12"/>
          </p:nvPr>
        </p:nvSpPr>
        <p:spPr>
          <a:xfrm>
            <a:off x="8595299" y="4705884"/>
            <a:ext cx="548700" cy="39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>
                <a:solidFill>
                  <a:srgbClr val="004C46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400">
              <a:solidFill>
                <a:srgbClr val="004C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7180075" y="1595725"/>
            <a:ext cx="1578000" cy="9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1"/>
              <a:t>DOCUMENT! DOCUMENT! DOCUMENT! </a:t>
            </a:r>
            <a:endParaRPr sz="1600" b="1" i="1"/>
          </a:p>
        </p:txBody>
      </p:sp>
      <p:pic>
        <p:nvPicPr>
          <p:cNvPr id="117" name="Google Shape;117;p17" descr="File:Check-mark.pn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78575" y="1595725"/>
            <a:ext cx="887050" cy="88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7" descr="File:Check-mark.pn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950" y="4059225"/>
            <a:ext cx="572700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7"/>
          <p:cNvSpPr txBox="1"/>
          <p:nvPr/>
        </p:nvSpPr>
        <p:spPr>
          <a:xfrm>
            <a:off x="810425" y="4116075"/>
            <a:ext cx="73065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i="1"/>
              <a:t>Each division has their own protocol for dealing with ongoing/unresolved conflict.</a:t>
            </a:r>
            <a:endParaRPr b="1" i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Closing thoughts:</a:t>
            </a:r>
            <a:endParaRPr sz="2400" b="1"/>
          </a:p>
        </p:txBody>
      </p:sp>
      <p:sp>
        <p:nvSpPr>
          <p:cNvPr id="125" name="Google Shape;125;p18"/>
          <p:cNvSpPr txBox="1">
            <a:spLocks noGrp="1"/>
          </p:cNvSpPr>
          <p:nvPr>
            <p:ph type="sldNum" idx="12"/>
          </p:nvPr>
        </p:nvSpPr>
        <p:spPr>
          <a:xfrm>
            <a:off x="8595299" y="4705884"/>
            <a:ext cx="548700" cy="39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>
                <a:solidFill>
                  <a:srgbClr val="004C46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400">
              <a:solidFill>
                <a:srgbClr val="004C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8"/>
          <p:cNvSpPr txBox="1"/>
          <p:nvPr/>
        </p:nvSpPr>
        <p:spPr>
          <a:xfrm>
            <a:off x="1145650" y="1135375"/>
            <a:ext cx="7495800" cy="29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Confidentiality is respected → very limited access to case files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/>
              <a:t>Early intervention → small concerns can become patterns</a:t>
            </a: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/>
              <a:t>Not every problem has a perfect resolution → but every concern deserves an appropriate response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/>
              <a:t>Listening is important → People need to know they’ve been heard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/>
              <a:t>Closing the loop is crucial → Silence can feel like nothing happened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1800"/>
          </a:p>
        </p:txBody>
      </p:sp>
      <p:pic>
        <p:nvPicPr>
          <p:cNvPr id="127" name="Google Shape;127;p18" descr="File:Check-mark.pn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375" y="1135375"/>
            <a:ext cx="393600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8" descr="File:Check-mark.pn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375" y="1646625"/>
            <a:ext cx="393600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8" descr="File:Check-mark.pn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375" y="2119575"/>
            <a:ext cx="393600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8" descr="File:Check-mark.pn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375" y="2669137"/>
            <a:ext cx="393600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8" descr="File:Check-mark.pn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375" y="3169150"/>
            <a:ext cx="393600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 txBox="1">
            <a:spLocks noGrp="1"/>
          </p:cNvSpPr>
          <p:nvPr>
            <p:ph type="title"/>
          </p:nvPr>
        </p:nvSpPr>
        <p:spPr>
          <a:xfrm>
            <a:off x="1265625" y="496125"/>
            <a:ext cx="6378900" cy="29973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>
                <a:latin typeface="Oswald"/>
                <a:ea typeface="Oswald"/>
                <a:cs typeface="Oswald"/>
                <a:sym typeface="Oswald"/>
              </a:rPr>
              <a:t>Thank you!</a:t>
            </a:r>
            <a:endParaRPr sz="4300"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300"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700">
                <a:latin typeface="Oswald"/>
                <a:ea typeface="Oswald"/>
                <a:cs typeface="Oswald"/>
                <a:sym typeface="Oswald"/>
              </a:rPr>
              <a:t>QUESTIONS???</a:t>
            </a:r>
            <a:endParaRPr sz="47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7" name="Google Shape;137;p19"/>
          <p:cNvSpPr txBox="1"/>
          <p:nvPr/>
        </p:nvSpPr>
        <p:spPr>
          <a:xfrm>
            <a:off x="1688327" y="4032250"/>
            <a:ext cx="5533500" cy="4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Email: </a:t>
            </a:r>
            <a:r>
              <a:rPr lang="en" sz="1800" b="1" u="sng">
                <a:solidFill>
                  <a:srgbClr val="004C4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complaints@humboldt.edu</a:t>
            </a:r>
            <a:r>
              <a:rPr lang="en" sz="1700" b="1"/>
              <a:t>   707-826-3387</a:t>
            </a:r>
            <a:endParaRPr sz="1700" b="1"/>
          </a:p>
        </p:txBody>
      </p:sp>
      <p:sp>
        <p:nvSpPr>
          <p:cNvPr id="138" name="Google Shape;138;p1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>
            <a:spLocks noGrp="1"/>
          </p:cNvSpPr>
          <p:nvPr>
            <p:ph type="title"/>
          </p:nvPr>
        </p:nvSpPr>
        <p:spPr>
          <a:xfrm>
            <a:off x="585500" y="126600"/>
            <a:ext cx="7280700" cy="501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1">
                <a:latin typeface="Verdana"/>
                <a:ea typeface="Verdana"/>
                <a:cs typeface="Verdana"/>
                <a:sym typeface="Verdana"/>
              </a:rPr>
              <a:t>Go to:</a:t>
            </a:r>
            <a:r>
              <a:rPr lang="en" sz="310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" sz="3100" b="1" u="sng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reporting.humboldt.edu</a:t>
            </a:r>
            <a:r>
              <a:rPr lang="en" sz="3100" b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3100" b="1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4" name="Google Shape;144;p20"/>
          <p:cNvSpPr txBox="1">
            <a:spLocks noGrp="1"/>
          </p:cNvSpPr>
          <p:nvPr>
            <p:ph type="title"/>
          </p:nvPr>
        </p:nvSpPr>
        <p:spPr>
          <a:xfrm>
            <a:off x="371225" y="1370700"/>
            <a:ext cx="5477400" cy="1096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Verdana"/>
                <a:ea typeface="Verdana"/>
                <a:cs typeface="Verdana"/>
                <a:sym typeface="Verdana"/>
              </a:rPr>
              <a:t>Select a tab     for dropdown menus with options for addressing your concerns: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 b="1">
                <a:latin typeface="Verdana"/>
                <a:ea typeface="Verdana"/>
                <a:cs typeface="Verdana"/>
                <a:sym typeface="Verdana"/>
              </a:rPr>
              <a:t>Example:</a:t>
            </a:r>
            <a:endParaRPr sz="1700" b="1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 b="16909"/>
          <a:stretch/>
        </p:blipFill>
        <p:spPr>
          <a:xfrm>
            <a:off x="6538925" y="1437750"/>
            <a:ext cx="2383100" cy="34583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6" name="Google Shape;146;p20"/>
          <p:cNvSpPr/>
          <p:nvPr/>
        </p:nvSpPr>
        <p:spPr>
          <a:xfrm>
            <a:off x="2091225" y="2080675"/>
            <a:ext cx="4447800" cy="386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7" name="Google Shape;147;p20"/>
          <p:cNvPicPr preferRelativeResize="0"/>
          <p:nvPr/>
        </p:nvPicPr>
        <p:blipFill rotWithShape="1">
          <a:blip r:embed="rId5">
            <a:alphaModFix/>
          </a:blip>
          <a:srcRect l="3682" r="4961"/>
          <a:stretch/>
        </p:blipFill>
        <p:spPr>
          <a:xfrm>
            <a:off x="482250" y="2840500"/>
            <a:ext cx="5036425" cy="176127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8" name="Google Shape;148;p20"/>
          <p:cNvSpPr txBox="1"/>
          <p:nvPr/>
        </p:nvSpPr>
        <p:spPr>
          <a:xfrm>
            <a:off x="934388" y="4601775"/>
            <a:ext cx="5135400" cy="4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There will also be links to reporting forms &amp; contact info </a:t>
            </a:r>
            <a:endParaRPr sz="1600"/>
          </a:p>
        </p:txBody>
      </p:sp>
      <p:sp>
        <p:nvSpPr>
          <p:cNvPr id="149" name="Google Shape;149;p20"/>
          <p:cNvSpPr/>
          <p:nvPr/>
        </p:nvSpPr>
        <p:spPr>
          <a:xfrm>
            <a:off x="585500" y="4564850"/>
            <a:ext cx="348900" cy="3312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0" name="Google Shape;150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3925" y="782175"/>
            <a:ext cx="8022399" cy="501900"/>
          </a:xfrm>
          <a:prstGeom prst="rect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1" name="Google Shape;151;p20"/>
          <p:cNvSpPr/>
          <p:nvPr/>
        </p:nvSpPr>
        <p:spPr>
          <a:xfrm>
            <a:off x="2091225" y="1284063"/>
            <a:ext cx="348900" cy="5019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>
            <a:spLocks noGrp="1"/>
          </p:cNvSpPr>
          <p:nvPr>
            <p:ph type="title"/>
          </p:nvPr>
        </p:nvSpPr>
        <p:spPr>
          <a:xfrm>
            <a:off x="311700" y="116938"/>
            <a:ext cx="8520600" cy="57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/>
              <a:t>Quick Guide To Reporting Concerning Behavior:</a:t>
            </a:r>
            <a:endParaRPr sz="2800" b="1"/>
          </a:p>
        </p:txBody>
      </p:sp>
      <p:sp>
        <p:nvSpPr>
          <p:cNvPr id="158" name="Google Shape;158;p21"/>
          <p:cNvSpPr txBox="1">
            <a:spLocks noGrp="1"/>
          </p:cNvSpPr>
          <p:nvPr>
            <p:ph type="body" idx="1"/>
          </p:nvPr>
        </p:nvSpPr>
        <p:spPr>
          <a:xfrm>
            <a:off x="192750" y="762225"/>
            <a:ext cx="8758500" cy="423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457200" marR="107610" lvl="0" indent="-3619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1800"/>
              <a:t>Click </a:t>
            </a:r>
            <a:r>
              <a:rPr lang="en" sz="1800" b="1" u="sng">
                <a:solidFill>
                  <a:schemeClr val="dk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" sz="1800" b="1">
                <a:solidFill>
                  <a:schemeClr val="dk2"/>
                </a:solidFill>
              </a:rPr>
              <a:t> </a:t>
            </a:r>
            <a:r>
              <a:rPr lang="en" sz="1800"/>
              <a:t>to report student behavior or misconduct (Violations of the Student Code of Conduct) </a:t>
            </a:r>
            <a:endParaRPr sz="1800"/>
          </a:p>
          <a:p>
            <a:pPr marL="457200" marR="107610" lvl="0" indent="-3619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1800"/>
              <a:t>Click </a:t>
            </a:r>
            <a:r>
              <a:rPr lang="en" sz="1800" b="1" u="sng">
                <a:solidFill>
                  <a:schemeClr val="dk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" sz="1800"/>
              <a:t> to report a student who needs support due to an extenuating circumstance (CARE)</a:t>
            </a:r>
            <a:endParaRPr sz="1800"/>
          </a:p>
          <a:p>
            <a:pPr marL="457200" lvl="0" indent="-3619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1800"/>
              <a:t>Click </a:t>
            </a:r>
            <a:r>
              <a:rPr lang="en" sz="1800" b="1" u="sng">
                <a:solidFill>
                  <a:schemeClr val="dk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" sz="1800"/>
              <a:t> to report allegations of Sexual Misconduct (Ex. Sexual Assault, Dating/Domestic Violence, Stalking)</a:t>
            </a:r>
            <a:endParaRPr sz="1800"/>
          </a:p>
          <a:p>
            <a:pPr marL="457200" lvl="0" indent="-3619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1800"/>
              <a:t>Click </a:t>
            </a:r>
            <a:r>
              <a:rPr lang="en" sz="1800" b="1" u="sng">
                <a:solidFill>
                  <a:schemeClr val="dk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" sz="1800"/>
              <a:t> to report Discrimination &amp; Harassment (Based on a Protected Status)</a:t>
            </a:r>
            <a:endParaRPr sz="1800"/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marR="3005126" lvl="0" indent="-3746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1800"/>
              <a:t>Click </a:t>
            </a:r>
            <a:r>
              <a:rPr lang="en" sz="1800" b="1" u="sng">
                <a:solidFill>
                  <a:schemeClr val="dk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" sz="1800"/>
              <a:t> to report “Other Conduct of Concern” which is any behavior by a campus member that would not fit into one of the categories listed above</a:t>
            </a:r>
            <a:r>
              <a:rPr lang="en" sz="2100" b="1"/>
              <a:t> OR</a:t>
            </a:r>
            <a:r>
              <a:rPr lang="en" sz="2100"/>
              <a:t> </a:t>
            </a:r>
            <a:r>
              <a:rPr lang="en" sz="1800"/>
              <a:t>if you are unsure which form to use. </a:t>
            </a:r>
            <a:endParaRPr sz="1700"/>
          </a:p>
        </p:txBody>
      </p:sp>
      <p:sp>
        <p:nvSpPr>
          <p:cNvPr id="159" name="Google Shape;159;p21"/>
          <p:cNvSpPr/>
          <p:nvPr/>
        </p:nvSpPr>
        <p:spPr>
          <a:xfrm>
            <a:off x="747550" y="3971450"/>
            <a:ext cx="5725800" cy="6915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0" name="Google Shape;160;p21"/>
          <p:cNvGrpSpPr/>
          <p:nvPr/>
        </p:nvGrpSpPr>
        <p:grpSpPr>
          <a:xfrm>
            <a:off x="6635753" y="2903066"/>
            <a:ext cx="1454700" cy="1418819"/>
            <a:chOff x="8129625" y="3749700"/>
            <a:chExt cx="1790400" cy="1749900"/>
          </a:xfrm>
        </p:grpSpPr>
        <p:sp>
          <p:nvSpPr>
            <p:cNvPr id="161" name="Google Shape;161;p21"/>
            <p:cNvSpPr/>
            <p:nvPr/>
          </p:nvSpPr>
          <p:spPr>
            <a:xfrm>
              <a:off x="8129625" y="3749700"/>
              <a:ext cx="1790400" cy="1749900"/>
            </a:xfrm>
            <a:prstGeom prst="rect">
              <a:avLst/>
            </a:prstGeom>
            <a:solidFill>
              <a:srgbClr val="004C46"/>
            </a:solidFill>
            <a:ln w="12250" cap="flat" cmpd="sng">
              <a:solidFill>
                <a:srgbClr val="00856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9625" tIns="119625" rIns="119625" bIns="1196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/>
            </a:p>
          </p:txBody>
        </p:sp>
        <p:pic>
          <p:nvPicPr>
            <p:cNvPr id="162" name="Google Shape;162;p21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8234000" y="3828762"/>
              <a:ext cx="1581650" cy="1591776"/>
            </a:xfrm>
            <a:prstGeom prst="rect">
              <a:avLst/>
            </a:prstGeom>
            <a:solidFill>
              <a:srgbClr val="008569"/>
            </a:solidFill>
            <a:ln w="12250" cap="flat" cmpd="sng">
              <a:solidFill>
                <a:srgbClr val="008569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What is OCC?</a:t>
            </a:r>
            <a:endParaRPr sz="2400" b="1"/>
          </a:p>
        </p:txBody>
      </p:sp>
      <p:sp>
        <p:nvSpPr>
          <p:cNvPr id="37" name="Google Shape;37;p9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2663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2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 b="1"/>
              <a:t>Other Conduct of Concern</a:t>
            </a:r>
            <a:r>
              <a:rPr lang="en" sz="1700"/>
              <a:t> (OCC) is the term that the CSU came up with to describe behavior that negatively impacts the working, learning, or living environment but does </a:t>
            </a:r>
            <a:r>
              <a:rPr lang="en" sz="1700" b="1" u="sng"/>
              <a:t>not</a:t>
            </a:r>
            <a:r>
              <a:rPr lang="en" sz="1700"/>
              <a:t> violate an existing CSU policy or law.</a:t>
            </a:r>
            <a:endParaRPr sz="1700"/>
          </a:p>
          <a:p>
            <a:pPr marL="457200" lvl="0" indent="-336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n" sz="1700" b="1"/>
              <a:t>The goal is to support</a:t>
            </a:r>
            <a:r>
              <a:rPr lang="en" sz="1700"/>
              <a:t> individuals who report OCC so that they feel heard, valued.. AND provide an avenue for resolution resolved before complaints escalate into larger concerns. </a:t>
            </a:r>
            <a:endParaRPr sz="1700"/>
          </a:p>
          <a:p>
            <a:pPr marL="457200" lvl="0" indent="-336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n" sz="1700" b="1"/>
              <a:t>OCC is not a disciplinary process</a:t>
            </a:r>
            <a:r>
              <a:rPr lang="en" sz="1700"/>
              <a:t>. If a potential violation is identified while processing a complaint, the matter is referred to the appropriate campus process.</a:t>
            </a:r>
            <a:endParaRPr sz="1700"/>
          </a:p>
          <a:p>
            <a:pPr marL="0" lvl="0" indent="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700"/>
          </a:p>
          <a:p>
            <a:pPr marL="91440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i="1"/>
              <a:t>OCC is about early intervention, not punishment. </a:t>
            </a:r>
            <a:endParaRPr sz="1700" b="1" i="1"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8595299" y="4705884"/>
            <a:ext cx="548700" cy="39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lang="en" sz="1400">
                <a:solidFill>
                  <a:srgbClr val="004C46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400">
              <a:solidFill>
                <a:srgbClr val="004C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" name="Google Shape;39;p9" descr="File:Check-mark.pn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1150" y="3930800"/>
            <a:ext cx="548700" cy="54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Why does OCC exist?</a:t>
            </a:r>
            <a:endParaRPr sz="2400" b="1"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311700" y="1058000"/>
            <a:ext cx="8520600" cy="333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How we got here:</a:t>
            </a:r>
            <a:endParaRPr sz="1800"/>
          </a:p>
          <a:p>
            <a:pPr marL="457200" lvl="0" indent="-33655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2023 → Review of all CSUs (Cozen O’Connor) identified a *</a:t>
            </a:r>
            <a:r>
              <a:rPr lang="en" sz="1700" b="1" u="sng"/>
              <a:t>gap</a:t>
            </a:r>
            <a:endParaRPr sz="1700" b="1" u="sng"/>
          </a:p>
          <a:p>
            <a:pPr marL="457200" lvl="0" indent="-3365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2024 → CSU drafted Guidance based on ^^^ findings</a:t>
            </a:r>
            <a:endParaRPr sz="1700"/>
          </a:p>
          <a:p>
            <a:pPr marL="457200" lvl="0" indent="-3365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2025 → Systemwide Guidance Released</a:t>
            </a:r>
            <a:endParaRPr sz="1700"/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*</a:t>
            </a:r>
            <a:r>
              <a:rPr lang="en" sz="1600" u="sng"/>
              <a:t>Concerning behavior </a:t>
            </a:r>
            <a:r>
              <a:rPr lang="en" sz="1600"/>
              <a:t>(below the bar of a policy violation) was occurring but there was not a consistent way to respond or track complaints.</a:t>
            </a:r>
            <a:endParaRPr sz="1600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Addressing OCC has always been a core responsibility of supervisors and administrators at Humboldt. We were doing our job. What we lacked was a consistent process for documenting, tracking, and closing the loop.</a:t>
            </a:r>
            <a:endParaRPr sz="1600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595299" y="4705884"/>
            <a:ext cx="548700" cy="39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>
                <a:solidFill>
                  <a:srgbClr val="004C46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400">
              <a:solidFill>
                <a:srgbClr val="004C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10"/>
          <p:cNvSpPr txBox="1"/>
          <p:nvPr/>
        </p:nvSpPr>
        <p:spPr>
          <a:xfrm>
            <a:off x="489750" y="3933800"/>
            <a:ext cx="79983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1"/>
              <a:t>Our response was to create the Complaint Coordinator position = Me!</a:t>
            </a:r>
            <a:endParaRPr sz="1600" b="1" i="1"/>
          </a:p>
        </p:txBody>
      </p:sp>
      <p:pic>
        <p:nvPicPr>
          <p:cNvPr id="48" name="Google Shape;48;p10" descr="File:Check-mark.pn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9750" y="3807887"/>
            <a:ext cx="710825" cy="71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What OCC is - and isn’t</a:t>
            </a:r>
            <a:endParaRPr sz="2400" b="1"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311700" y="1058000"/>
            <a:ext cx="3928500" cy="333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OCC may include:</a:t>
            </a:r>
            <a:endParaRPr sz="18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Unprofessional interactions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Workplace conflict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Repeated boundary issues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Disruptive behavior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Communication concerns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Departmental practices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Complaints about instructors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Student vs. student disputes</a:t>
            </a:r>
            <a:endParaRPr sz="1600"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4470000" y="1017725"/>
            <a:ext cx="4055700" cy="333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OCC would NOT include:</a:t>
            </a:r>
            <a:endParaRPr sz="18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Severe, pervasive, or objectionable offensive behavior that breaks a law or violates an existing policy, such as: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Title IX/DHR matters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Student Conduct violations</a:t>
            </a:r>
            <a:endParaRPr sz="1600"/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Disputes involving collective bargaining members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Grade Appeals</a:t>
            </a:r>
            <a:endParaRPr sz="1600"/>
          </a:p>
        </p:txBody>
      </p:sp>
      <p:sp>
        <p:nvSpPr>
          <p:cNvPr id="56" name="Google Shape;56;p11"/>
          <p:cNvSpPr txBox="1"/>
          <p:nvPr/>
        </p:nvSpPr>
        <p:spPr>
          <a:xfrm>
            <a:off x="241725" y="4158775"/>
            <a:ext cx="79983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1"/>
              <a:t>It can be confusing - Reach out to us if you're unsure.</a:t>
            </a:r>
            <a:endParaRPr sz="1600" b="1" i="1"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595299" y="4705884"/>
            <a:ext cx="548700" cy="39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>
                <a:solidFill>
                  <a:srgbClr val="004C46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>
              <a:solidFill>
                <a:srgbClr val="004C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11" descr="File:Check-mark.pn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8800" y="4034200"/>
            <a:ext cx="671675" cy="67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Goal: Address OCC behavior before it escalates</a:t>
            </a:r>
            <a:endParaRPr sz="2400" b="1"/>
          </a:p>
        </p:txBody>
      </p:sp>
      <p:sp>
        <p:nvSpPr>
          <p:cNvPr id="64" name="Google Shape;64;p12"/>
          <p:cNvSpPr txBox="1"/>
          <p:nvPr/>
        </p:nvSpPr>
        <p:spPr>
          <a:xfrm>
            <a:off x="859050" y="3891450"/>
            <a:ext cx="74259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1"/>
              <a:t>Requiring people to confront the person first can create an unfair barrier.</a:t>
            </a:r>
            <a:endParaRPr sz="1600" b="1" i="1"/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8595299" y="4705884"/>
            <a:ext cx="548700" cy="39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>
                <a:solidFill>
                  <a:srgbClr val="004C46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400">
              <a:solidFill>
                <a:srgbClr val="004C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2"/>
          <p:cNvSpPr txBox="1">
            <a:spLocks noGrp="1"/>
          </p:cNvSpPr>
          <p:nvPr>
            <p:ph type="body" idx="1"/>
          </p:nvPr>
        </p:nvSpPr>
        <p:spPr>
          <a:xfrm>
            <a:off x="747900" y="1108300"/>
            <a:ext cx="7648200" cy="2814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appropriate, encourage: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700"/>
              <a:t>*Direct communication with offending party</a:t>
            </a:r>
            <a:endParaRPr sz="17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700"/>
              <a:t>Enlist assistance from Supervisor/Department Chair </a:t>
            </a:r>
            <a:endParaRPr sz="17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700"/>
              <a:t>Utilize the University </a:t>
            </a:r>
            <a:r>
              <a:rPr lang="en" sz="1700" b="1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Ombuds</a:t>
            </a:r>
            <a:endParaRPr sz="1700" b="1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700"/>
              <a:t>Informal resolution may be possible BUT it is not a prerequisite to formally reporting OCC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i="1"/>
              <a:t>*An affected party may not feel safe, comfortable, or empowered to address the other party directly. </a:t>
            </a:r>
            <a:endParaRPr sz="1800"/>
          </a:p>
        </p:txBody>
      </p:sp>
      <p:pic>
        <p:nvPicPr>
          <p:cNvPr id="67" name="Google Shape;67;p12" descr="File:Check-mark.png - Wikimedia Commons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0000" y="3776375"/>
            <a:ext cx="789175" cy="78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When should OCC be reported?</a:t>
            </a:r>
            <a:endParaRPr sz="2400" b="1"/>
          </a:p>
        </p:txBody>
      </p:sp>
      <p:sp>
        <p:nvSpPr>
          <p:cNvPr id="73" name="Google Shape;73;p13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33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Factors to consider, as an MPP:</a:t>
            </a:r>
            <a:endParaRPr sz="18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1600"/>
              <a:t>The behavior is repeated or escalating</a:t>
            </a:r>
            <a:endParaRPr sz="16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1600"/>
              <a:t>It is significantly affecting someone's ability to work, learn, live, or participate</a:t>
            </a:r>
            <a:endParaRPr sz="16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1600"/>
              <a:t>The situation needs </a:t>
            </a:r>
            <a:r>
              <a:rPr lang="en" sz="1600" b="1"/>
              <a:t>documentation</a:t>
            </a:r>
            <a:r>
              <a:rPr lang="en" sz="1600"/>
              <a:t> for future reference</a:t>
            </a:r>
            <a:endParaRPr sz="16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1600"/>
              <a:t>The matter crosses departments or is outside your authority</a:t>
            </a:r>
            <a:endParaRPr sz="16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1600"/>
              <a:t>You believe the affected party may need additional support</a:t>
            </a:r>
            <a:endParaRPr sz="16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1600"/>
              <a:t>You're not sure if what’s going on is actually a violation of another policy</a:t>
            </a:r>
            <a:endParaRPr sz="1600"/>
          </a:p>
        </p:txBody>
      </p:sp>
      <p:sp>
        <p:nvSpPr>
          <p:cNvPr id="74" name="Google Shape;74;p13"/>
          <p:cNvSpPr txBox="1">
            <a:spLocks noGrp="1"/>
          </p:cNvSpPr>
          <p:nvPr>
            <p:ph type="sldNum" idx="12"/>
          </p:nvPr>
        </p:nvSpPr>
        <p:spPr>
          <a:xfrm>
            <a:off x="8595299" y="4705884"/>
            <a:ext cx="548700" cy="39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>
                <a:solidFill>
                  <a:srgbClr val="004C46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400">
              <a:solidFill>
                <a:srgbClr val="004C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3"/>
          <p:cNvSpPr txBox="1"/>
          <p:nvPr/>
        </p:nvSpPr>
        <p:spPr>
          <a:xfrm>
            <a:off x="1095775" y="4116900"/>
            <a:ext cx="46512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1"/>
              <a:t>When in doubt = report it out!</a:t>
            </a:r>
            <a:endParaRPr sz="1600" b="1" i="1"/>
          </a:p>
        </p:txBody>
      </p:sp>
      <p:pic>
        <p:nvPicPr>
          <p:cNvPr id="76" name="Google Shape;76;p13" descr="File:Check-mark.pn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7250" y="3980075"/>
            <a:ext cx="672200" cy="67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Who can submit an OCC Report?</a:t>
            </a:r>
            <a:endParaRPr sz="2400" b="1"/>
          </a:p>
        </p:txBody>
      </p:sp>
      <p:sp>
        <p:nvSpPr>
          <p:cNvPr id="82" name="Google Shape;82;p14"/>
          <p:cNvSpPr txBox="1">
            <a:spLocks noGrp="1"/>
          </p:cNvSpPr>
          <p:nvPr>
            <p:ph type="body" idx="1"/>
          </p:nvPr>
        </p:nvSpPr>
        <p:spPr>
          <a:xfrm>
            <a:off x="406025" y="948550"/>
            <a:ext cx="7182900" cy="272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 b="1"/>
              <a:t>Anyone!</a:t>
            </a:r>
            <a:endParaRPr sz="1600" b="1"/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Students</a:t>
            </a:r>
            <a:endParaRPr sz="1600"/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Staff</a:t>
            </a:r>
            <a:endParaRPr sz="1600"/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Faculty</a:t>
            </a:r>
            <a:endParaRPr sz="1600"/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Parents</a:t>
            </a:r>
            <a:endParaRPr sz="1600"/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Community Members</a:t>
            </a:r>
            <a:endParaRPr sz="1600"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 sz="1600"/>
              <a:t>There are </a:t>
            </a:r>
            <a:r>
              <a:rPr lang="en" sz="1600" u="sng"/>
              <a:t>NO</a:t>
            </a:r>
            <a:r>
              <a:rPr lang="en" sz="1600"/>
              <a:t> mandated reporting requirements for OCC</a:t>
            </a:r>
            <a:endParaRPr sz="1600"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 sz="1600"/>
              <a:t>You can offer to submit one on someone’s behalf</a:t>
            </a:r>
            <a:endParaRPr sz="1600"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 sz="1600"/>
              <a:t>Best practice is to direct them to the reporting website </a:t>
            </a:r>
            <a:endParaRPr sz="16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i="1"/>
          </a:p>
        </p:txBody>
      </p:sp>
      <p:sp>
        <p:nvSpPr>
          <p:cNvPr id="83" name="Google Shape;83;p14"/>
          <p:cNvSpPr txBox="1">
            <a:spLocks noGrp="1"/>
          </p:cNvSpPr>
          <p:nvPr>
            <p:ph type="sldNum" idx="12"/>
          </p:nvPr>
        </p:nvSpPr>
        <p:spPr>
          <a:xfrm>
            <a:off x="8595299" y="4705884"/>
            <a:ext cx="548700" cy="39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>
                <a:solidFill>
                  <a:srgbClr val="004C46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400">
              <a:solidFill>
                <a:srgbClr val="004C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4"/>
          <p:cNvSpPr txBox="1"/>
          <p:nvPr/>
        </p:nvSpPr>
        <p:spPr>
          <a:xfrm>
            <a:off x="942475" y="4048450"/>
            <a:ext cx="61683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1"/>
              <a:t>If you take away only one practical resource from today, please remember the information on the next slide.</a:t>
            </a:r>
            <a:endParaRPr sz="1600" b="1" i="1"/>
          </a:p>
        </p:txBody>
      </p:sp>
      <p:pic>
        <p:nvPicPr>
          <p:cNvPr id="85" name="Google Shape;85;p14" descr="File:Check-mark.pn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350" y="3949325"/>
            <a:ext cx="756550" cy="75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"/>
          <p:cNvSpPr txBox="1"/>
          <p:nvPr/>
        </p:nvSpPr>
        <p:spPr>
          <a:xfrm>
            <a:off x="152400" y="2212050"/>
            <a:ext cx="6987900" cy="18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685800" lvl="1" indent="-266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➢"/>
            </a:pPr>
            <a:r>
              <a:rPr lang="en" sz="1600" b="1"/>
              <a:t>Options for reporting unprofessional behavior involving members of the campus community. </a:t>
            </a:r>
            <a:endParaRPr sz="1600" b="1"/>
          </a:p>
          <a:p>
            <a:pPr marL="685800" lvl="1" indent="-266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➢"/>
            </a:pPr>
            <a:r>
              <a:rPr lang="en" sz="1600" b="1"/>
              <a:t>Concerns &amp; Actions Guides for most common issues with contact numbers and direct links to forms </a:t>
            </a:r>
            <a:endParaRPr sz="1600" b="1"/>
          </a:p>
          <a:p>
            <a:pPr marL="685800" lvl="1" indent="-2667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Char char="➢"/>
            </a:pPr>
            <a:r>
              <a:rPr lang="en" sz="1600" b="1"/>
              <a:t>Tips for resolving disputes before it escalates</a:t>
            </a:r>
            <a:endParaRPr sz="1600" b="1"/>
          </a:p>
          <a:p>
            <a:pPr marL="685800" lvl="1" indent="-2667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Char char="➢"/>
            </a:pPr>
            <a:r>
              <a:rPr lang="en" sz="1600" b="1"/>
              <a:t>Resources for navigating through conflict</a:t>
            </a:r>
            <a:endParaRPr sz="1600" b="1"/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	</a:t>
            </a:r>
            <a:endParaRPr sz="10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     </a:t>
            </a:r>
            <a:endParaRPr sz="1600"/>
          </a:p>
        </p:txBody>
      </p:sp>
      <p:grpSp>
        <p:nvGrpSpPr>
          <p:cNvPr id="91" name="Google Shape;91;p15"/>
          <p:cNvGrpSpPr/>
          <p:nvPr/>
        </p:nvGrpSpPr>
        <p:grpSpPr>
          <a:xfrm>
            <a:off x="7270095" y="2640714"/>
            <a:ext cx="1592919" cy="1551461"/>
            <a:chOff x="8129625" y="3749700"/>
            <a:chExt cx="1790400" cy="1749900"/>
          </a:xfrm>
        </p:grpSpPr>
        <p:sp>
          <p:nvSpPr>
            <p:cNvPr id="92" name="Google Shape;92;p15"/>
            <p:cNvSpPr/>
            <p:nvPr/>
          </p:nvSpPr>
          <p:spPr>
            <a:xfrm>
              <a:off x="8129625" y="3749700"/>
              <a:ext cx="1790400" cy="1749900"/>
            </a:xfrm>
            <a:prstGeom prst="rect">
              <a:avLst/>
            </a:prstGeom>
            <a:solidFill>
              <a:schemeClr val="dk1"/>
            </a:solidFill>
            <a:ln w="304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7525" tIns="97525" rIns="97525" bIns="975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93"/>
            </a:p>
          </p:txBody>
        </p:sp>
        <p:pic>
          <p:nvPicPr>
            <p:cNvPr id="93" name="Google Shape;93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234000" y="3828762"/>
              <a:ext cx="1581650" cy="1591776"/>
            </a:xfrm>
            <a:prstGeom prst="rect">
              <a:avLst/>
            </a:prstGeom>
            <a:solidFill>
              <a:schemeClr val="dk2"/>
            </a:solidFill>
            <a:ln w="304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sp>
        <p:nvSpPr>
          <p:cNvPr id="94" name="Google Shape;94;p15"/>
          <p:cNvSpPr txBox="1"/>
          <p:nvPr/>
        </p:nvSpPr>
        <p:spPr>
          <a:xfrm>
            <a:off x="520375" y="4336150"/>
            <a:ext cx="6360000" cy="421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Email:</a:t>
            </a:r>
            <a:r>
              <a:rPr lang="en" sz="1800"/>
              <a:t> </a:t>
            </a:r>
            <a:r>
              <a:rPr lang="en" sz="1800" b="1" u="sng">
                <a:hlinkClick r:id="rId4"/>
              </a:rPr>
              <a:t>complaints@humboldt.edu</a:t>
            </a:r>
            <a:r>
              <a:rPr lang="en" sz="1800" b="1"/>
              <a:t>   Phone: 707-826-3387</a:t>
            </a:r>
            <a:endParaRPr sz="1800" b="1"/>
          </a:p>
        </p:txBody>
      </p:sp>
      <p:pic>
        <p:nvPicPr>
          <p:cNvPr id="95" name="Google Shape;9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006712"/>
            <a:ext cx="8839200" cy="120534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5"/>
          <p:cNvSpPr txBox="1">
            <a:spLocks noGrp="1"/>
          </p:cNvSpPr>
          <p:nvPr>
            <p:ph type="title"/>
          </p:nvPr>
        </p:nvSpPr>
        <p:spPr>
          <a:xfrm>
            <a:off x="3408575" y="222025"/>
            <a:ext cx="5560500" cy="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Verdana"/>
                <a:ea typeface="Verdana"/>
                <a:cs typeface="Verdana"/>
                <a:sym typeface="Verdana"/>
              </a:rPr>
              <a:t>Go to:</a:t>
            </a:r>
            <a:r>
              <a:rPr lang="en" sz="240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" sz="2400" b="1" u="sng">
                <a:solidFill>
                  <a:srgbClr val="008569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humboldt.edu/reporting</a:t>
            </a:r>
            <a:r>
              <a:rPr lang="en" sz="2400" b="1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6"/>
              </a:rPr>
              <a:t> </a:t>
            </a:r>
            <a:endParaRPr sz="2400" b="1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7" name="Google Shape;97;p15"/>
          <p:cNvPicPr preferRelativeResize="0"/>
          <p:nvPr/>
        </p:nvPicPr>
        <p:blipFill rotWithShape="1">
          <a:blip r:embed="rId7">
            <a:alphaModFix/>
          </a:blip>
          <a:srcRect l="16199"/>
          <a:stretch/>
        </p:blipFill>
        <p:spPr>
          <a:xfrm>
            <a:off x="146975" y="248100"/>
            <a:ext cx="3261600" cy="93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>
            <a:spLocks noGrp="1"/>
          </p:cNvSpPr>
          <p:nvPr>
            <p:ph type="title"/>
          </p:nvPr>
        </p:nvSpPr>
        <p:spPr>
          <a:xfrm>
            <a:off x="311700" y="369575"/>
            <a:ext cx="8520600" cy="57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What happens after a Report is submitted?</a:t>
            </a:r>
            <a:endParaRPr sz="2400" b="1"/>
          </a:p>
        </p:txBody>
      </p:sp>
      <p:sp>
        <p:nvSpPr>
          <p:cNvPr id="103" name="Google Shape;103;p16"/>
          <p:cNvSpPr txBox="1">
            <a:spLocks noGrp="1"/>
          </p:cNvSpPr>
          <p:nvPr>
            <p:ph type="body" idx="1"/>
          </p:nvPr>
        </p:nvSpPr>
        <p:spPr>
          <a:xfrm>
            <a:off x="688975" y="1479000"/>
            <a:ext cx="5830800" cy="2479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My Role as the Complaint Process Coordinator:</a:t>
            </a:r>
            <a:endParaRPr sz="160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/>
              <a:t>Review and assess</a:t>
            </a:r>
            <a:endParaRPr sz="160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/>
              <a:t>Determine appropriate process</a:t>
            </a:r>
            <a:endParaRPr sz="160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/>
              <a:t>Open and tracks OCC case</a:t>
            </a:r>
            <a:endParaRPr sz="160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/>
              <a:t>Assign/consult with applicable administrator</a:t>
            </a:r>
            <a:endParaRPr sz="160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/>
              <a:t>Provide support </a:t>
            </a:r>
            <a:endParaRPr sz="160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/>
              <a:t>Track case through *conclusion</a:t>
            </a:r>
            <a:endParaRPr sz="160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/>
              <a:t>Close the loop</a:t>
            </a:r>
            <a:endParaRPr sz="1600"/>
          </a:p>
        </p:txBody>
      </p:sp>
      <p:sp>
        <p:nvSpPr>
          <p:cNvPr id="104" name="Google Shape;104;p16"/>
          <p:cNvSpPr txBox="1"/>
          <p:nvPr/>
        </p:nvSpPr>
        <p:spPr>
          <a:xfrm>
            <a:off x="465150" y="994975"/>
            <a:ext cx="8213700" cy="393600"/>
          </a:xfrm>
          <a:prstGeom prst="rect">
            <a:avLst/>
          </a:prstGeom>
          <a:solidFill>
            <a:srgbClr val="FFC72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i="1"/>
              <a:t>REPORT → ASSESS → ASSIGN → RESPOND → DOCUMENT → FOLLOW UP → CLOSE</a:t>
            </a:r>
            <a:endParaRPr sz="1500" b="1" i="1"/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8595299" y="4705884"/>
            <a:ext cx="548700" cy="39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>
                <a:solidFill>
                  <a:srgbClr val="004C46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400">
              <a:solidFill>
                <a:srgbClr val="004C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6"/>
          <p:cNvSpPr txBox="1"/>
          <p:nvPr/>
        </p:nvSpPr>
        <p:spPr>
          <a:xfrm>
            <a:off x="1102325" y="3921063"/>
            <a:ext cx="71457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i="1"/>
              <a:t>* It’s the University's responsibility to respond appropriately to OCC but there is no guarantee that every reporting party will receive the outcome they want.</a:t>
            </a:r>
            <a:endParaRPr b="1" i="1"/>
          </a:p>
        </p:txBody>
      </p:sp>
      <p:pic>
        <p:nvPicPr>
          <p:cNvPr id="107" name="Google Shape;107;p16" descr="File:Check-mark.pn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150" y="3884600"/>
            <a:ext cx="821275" cy="82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al Poly Humboldt Theme">
  <a:themeElements>
    <a:clrScheme name="Cal Poly Humboldt">
      <a:dk1>
        <a:srgbClr val="004C46"/>
      </a:dk1>
      <a:lt1>
        <a:srgbClr val="EFEEDC"/>
      </a:lt1>
      <a:dk2>
        <a:srgbClr val="008569"/>
      </a:dk2>
      <a:lt2>
        <a:srgbClr val="FFC72C"/>
      </a:lt2>
      <a:accent1>
        <a:srgbClr val="004C46"/>
      </a:accent1>
      <a:accent2>
        <a:srgbClr val="F2A900"/>
      </a:accent2>
      <a:accent3>
        <a:srgbClr val="00A883"/>
      </a:accent3>
      <a:accent4>
        <a:srgbClr val="98B8AD"/>
      </a:accent4>
      <a:accent5>
        <a:srgbClr val="007198"/>
      </a:accent5>
      <a:accent6>
        <a:srgbClr val="CDDAD5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1041</Words>
  <Application>Microsoft Office PowerPoint</Application>
  <PresentationFormat>On-screen Show (16:9)</PresentationFormat>
  <Paragraphs>130</Paragraphs>
  <Slides>14</Slides>
  <Notes>14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Calibri</vt:lpstr>
      <vt:lpstr>Oswald</vt:lpstr>
      <vt:lpstr>Verdana</vt:lpstr>
      <vt:lpstr>Avenir</vt:lpstr>
      <vt:lpstr>Arial</vt:lpstr>
      <vt:lpstr>Arial Black</vt:lpstr>
      <vt:lpstr>Cal Poly Humboldt Theme</vt:lpstr>
      <vt:lpstr>PowerPoint Presentation</vt:lpstr>
      <vt:lpstr>What is OCC?</vt:lpstr>
      <vt:lpstr>Why does OCC exist?</vt:lpstr>
      <vt:lpstr>What OCC is - and isn’t</vt:lpstr>
      <vt:lpstr>Goal: Address OCC behavior before it escalates</vt:lpstr>
      <vt:lpstr>When should OCC be reported?</vt:lpstr>
      <vt:lpstr>Who can submit an OCC Report?</vt:lpstr>
      <vt:lpstr>Go to: humboldt.edu/reporting </vt:lpstr>
      <vt:lpstr>What happens after a Report is submitted?</vt:lpstr>
      <vt:lpstr>What to do if YOU Are the Assigned Administrator</vt:lpstr>
      <vt:lpstr>Closing thoughts:</vt:lpstr>
      <vt:lpstr>Thank you!  QUESTIONS???</vt:lpstr>
      <vt:lpstr>Go to: reporting.humboldt.edu </vt:lpstr>
      <vt:lpstr>Quick Guide To Reporting Concerning Behavior: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Michelle C Caisse</dc:creator>
  <cp:lastModifiedBy>Michelle C Caisse</cp:lastModifiedBy>
  <cp:revision>1</cp:revision>
  <dcterms:modified xsi:type="dcterms:W3CDTF">2026-08-13T21:04:08Z</dcterms:modified>
</cp:coreProperties>
</file>