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embeddedFontLst>
    <p:embeddedFont>
      <p:font typeface="Lexend" panose="020B0604020202020204" charset="0"/>
      <p:regular r:id="rId25"/>
      <p:bold r:id="rId26"/>
    </p:embeddedFont>
    <p:embeddedFont>
      <p:font typeface="Lexend Black" panose="020B0604020202020204" charset="0"/>
      <p:bold r:id="rId27"/>
    </p:embeddedFont>
    <p:embeddedFont>
      <p:font typeface="Lexend ExtraBold" panose="020B0604020202020204" charset="0"/>
      <p:bold r:id="rId28"/>
    </p:embeddedFont>
    <p:embeddedFont>
      <p:font typeface="Lexend Medium" panose="020B0604020202020204" charset="0"/>
      <p:regular r:id="rId29"/>
      <p:bold r:id="rId30"/>
    </p:embeddedFont>
    <p:embeddedFont>
      <p:font typeface="Lexend SemiBold" panose="020B0604020202020204" charset="0"/>
      <p:regular r:id="rId31"/>
      <p:bold r:id="rId32"/>
    </p:embeddedFont>
    <p:embeddedFont>
      <p:font typeface="Montserrat Black" panose="00000A00000000000000" pitchFamily="2" charset="0"/>
      <p:bold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76">
          <p15:clr>
            <a:srgbClr val="747775"/>
          </p15:clr>
        </p15:guide>
        <p15:guide id="2" orient="horz" pos="576">
          <p15:clr>
            <a:srgbClr val="747775"/>
          </p15:clr>
        </p15:guide>
        <p15:guide id="3" pos="72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pos="576"/>
        <p:guide orient="horz" pos="576"/>
        <p:guide pos="7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" name="Google Shape;2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75c177be3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3f75c177be3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75c177be3_2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g3f75c177be3_2_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75c177be3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f75c177be3_1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75c177be3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g3f75c177be3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a268eda5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fa268eda5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a0e87583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g3fa0e87583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/>
              <a:t>After DOA approval, hardware and software requisitions move to the IT Review process.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/>
              <a:t>The first step is an initial review where we just confirm that the needed information is included and make sure that the request is not something we already have a site license for.  This is usually completed in a day.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/>
              <a:t>Then the requisition moves to the Systems, Accessibility, and Security Reviews.  All 3 reviews occur in parallel,</a:t>
            </a:r>
            <a:br>
              <a:rPr lang="en-US" sz="1200"/>
            </a:b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/>
              <a:t>Systems Review (1-5 business days)</a:t>
            </a:r>
            <a:endParaRPr sz="120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 sz="1200">
                <a:solidFill>
                  <a:srgbClr val="131619"/>
                </a:solidFill>
              </a:rPr>
              <a:t>Determine if there an existing product that provides similar functionality</a:t>
            </a:r>
            <a:endParaRPr sz="1200">
              <a:solidFill>
                <a:srgbClr val="131619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1619"/>
              </a:buClr>
              <a:buSzPts val="1200"/>
              <a:buAutoNum type="arabicPeriod"/>
            </a:pPr>
            <a:r>
              <a:rPr lang="en-US" sz="1200">
                <a:solidFill>
                  <a:srgbClr val="131619"/>
                </a:solidFill>
              </a:rPr>
              <a:t>Confirm that the product can be installed and supported by ITS at an enterprise level</a:t>
            </a:r>
            <a:endParaRPr sz="1200">
              <a:solidFill>
                <a:srgbClr val="131619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1619"/>
              </a:buClr>
              <a:buSzPts val="1200"/>
              <a:buAutoNum type="arabicPeriod"/>
            </a:pPr>
            <a:r>
              <a:rPr lang="en-US" sz="1200">
                <a:solidFill>
                  <a:srgbClr val="131619"/>
                </a:solidFill>
              </a:rPr>
              <a:t>Verify product compatibility with Humboldt computer hardware, operating systems, and virtual environments (i.e. VLab)</a:t>
            </a:r>
            <a:endParaRPr sz="1200">
              <a:solidFill>
                <a:srgbClr val="131619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1619"/>
              </a:buClr>
              <a:buSzPts val="1200"/>
              <a:buAutoNum type="arabicPeriod"/>
            </a:pPr>
            <a:r>
              <a:rPr lang="en-US" sz="1200">
                <a:solidFill>
                  <a:srgbClr val="131619"/>
                </a:solidFill>
              </a:rPr>
              <a:t>Research the product’s requirements in terms of infrastructure (e.g. SSO), integrations (e.g. with Canvas or Peoplesoft), and programming.  And make sure that ITS has capacity for this work.</a:t>
            </a:r>
            <a:endParaRPr sz="1200">
              <a:solidFill>
                <a:srgbClr val="131619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31619"/>
              </a:buClr>
              <a:buSzPts val="1200"/>
              <a:buAutoNum type="arabicPeriod"/>
            </a:pPr>
            <a:r>
              <a:rPr lang="en-US" sz="1200">
                <a:solidFill>
                  <a:srgbClr val="131619"/>
                </a:solidFill>
              </a:rPr>
              <a:t>Validate that the vendor provides sufficient training and support</a:t>
            </a:r>
            <a:endParaRPr sz="1200">
              <a:solidFill>
                <a:srgbClr val="13161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200"/>
              <a:t>Accessibility Review (1-10 weeks)</a:t>
            </a:r>
            <a:br>
              <a:rPr lang="en-US" sz="1200"/>
            </a:b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US" sz="1200"/>
              <a:t>Perform a risk assessment.  High risk areas include public websites, enterprise applications, and required or recommended academic software.  The number of users also impacts the risk</a:t>
            </a: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US" sz="1200"/>
              <a:t>Review vendor accessibility documentation (VPAT) </a:t>
            </a: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US" sz="1200"/>
              <a:t>Test accessibility: keyboard navigation, screen-reader compatibility, color contrast, text resizing, captions, and accessible forms. This is done using both automated tools and hands-on testing.</a:t>
            </a: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US" sz="1200"/>
              <a:t>If accessibility issues are discovered and they will prevent users with disabilities from completing essential tasks, we’ll work the vendor to resolve the issues  </a:t>
            </a: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US" sz="1200"/>
              <a:t>Or, try to develop and implement a Temporary Alternate Access Plan (TAAP) to provide a different way for users to complete these tasks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Security (1-3 weeks)</a:t>
            </a:r>
            <a:br>
              <a:rPr lang="en-US" sz="1200"/>
            </a:b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US" sz="1200"/>
              <a:t>Identify what the tool does and what CSU data is involved.</a:t>
            </a: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US" sz="1200"/>
              <a:t>Confirm the requester’s data classification and vendor access and custody.</a:t>
            </a: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US" sz="1200"/>
              <a:t>Review vendor security documentation (HECVAT), if risk warrants it.</a:t>
            </a: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US" sz="1200"/>
              <a:t>Confirm required contract protections, including the Data Privacy and Security Rider where applicable.</a:t>
            </a: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US" sz="1200"/>
              <a:t>Recommend proportional controls and a clear approval, remediation, or risk-acceptance path.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/>
              <a:t>We will be updating our website with all of this information sometime soon.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/>
              <a:t>Final note: requisitions are actually very rarely rejected.  Even if there are issues, ITS can usually work through them with the requestor and vendor to find satisfactory solutions.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a6448a85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g3fa6448a85f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a6448a85f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g3fa6448a85f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fa7ecf4718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fa7ecf4718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a7ecf4718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fa7ecf4718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fa9c5d8c4d_1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g3fa9c5d8c4d_1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fa9c5d8c4d_18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g3fa9c5d8c4d_18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fa9c5d8c4d_18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g3fa9c5d8c4d_18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fa9c5d8c4d_18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g3fa9c5d8c4d_18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fa9c5d8c4d_18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g3fa9c5d8c4d_18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fa9c5d8c4d_18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g3fa9c5d8c4d_18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fa9c5d8c4d_18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8" name="Google Shape;318;g3fa9c5d8c4d_18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fa9c5d8c4d_18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2" name="Google Shape;332;g3fa9c5d8c4d_18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fa9c5d8c4d_18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g3fa9c5d8c4d_18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Background - Cal Poly Humboldt Logo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Background - Diamond H.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Background - H.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Background - Custom Image" type="twoObj">
  <p:cSld name="TWO_OBJECT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Background - Entry Sign">
  <p:cSld name="TWO_OBJECT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6"/>
          <p:cNvPicPr preferRelativeResize="0"/>
          <p:nvPr/>
        </p:nvPicPr>
        <p:blipFill rotWithShape="1">
          <a:blip r:embed="rId3">
            <a:alphaModFix/>
          </a:blip>
          <a:srcRect l="16774" r="16767"/>
          <a:stretch/>
        </p:blipFill>
        <p:spPr>
          <a:xfrm>
            <a:off x="6299200" y="0"/>
            <a:ext cx="5889600" cy="5908200"/>
          </a:xfrm>
          <a:prstGeom prst="diamond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P2PInvoices@humboldt.edu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umboldt.edu/campus-resilience-and-response/risk-management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www.humboldt.edu/policies/humboldt-print-production-guidelines-marketing-communications-print-service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umboldt.edu/facilities-management" TargetMode="External"/><Relationship Id="rId5" Type="http://schemas.openxmlformats.org/officeDocument/2006/relationships/hyperlink" Target="https://its.humboldt.edu/computers-printers-phones/computer-purchasing-staff-faculty" TargetMode="External"/><Relationship Id="rId4" Type="http://schemas.openxmlformats.org/officeDocument/2006/relationships/hyperlink" Target="mailto:procure@humboldt.edu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humboldt.edu/techhelp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rand.humboldt.edu" TargetMode="External"/><Relationship Id="rId4" Type="http://schemas.openxmlformats.org/officeDocument/2006/relationships/hyperlink" Target="https://www.humboldt.edu/brand/standards-guides/legal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jp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11" Type="http://schemas.openxmlformats.org/officeDocument/2006/relationships/image" Target="../media/image23.jp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humboldt.edu/policies/required-use-chlorine-free-100-percent-recycled-or-100-percent-agricultural-waste-fiber" TargetMode="External"/><Relationship Id="rId4" Type="http://schemas.openxmlformats.org/officeDocument/2006/relationships/hyperlink" Target="https://www.humboldt.edu/policies/humboldt-print-production-guidelines-marketing-communications-print-services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jpg"/><Relationship Id="rId3" Type="http://schemas.openxmlformats.org/officeDocument/2006/relationships/image" Target="../media/image2.jpg"/><Relationship Id="rId7" Type="http://schemas.openxmlformats.org/officeDocument/2006/relationships/image" Target="../media/image28.png"/><Relationship Id="rId12" Type="http://schemas.openxmlformats.org/officeDocument/2006/relationships/image" Target="../media/image3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jpg"/><Relationship Id="rId5" Type="http://schemas.openxmlformats.org/officeDocument/2006/relationships/image" Target="../media/image26.jpg"/><Relationship Id="rId15" Type="http://schemas.openxmlformats.org/officeDocument/2006/relationships/image" Target="../media/image36.jpg"/><Relationship Id="rId10" Type="http://schemas.openxmlformats.org/officeDocument/2006/relationships/image" Target="../media/image31.jp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2.jp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hyperlink" Target="https://marcom.humboldt.edu" TargetMode="External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7"/>
          <p:cNvPicPr preferRelativeResize="0"/>
          <p:nvPr/>
        </p:nvPicPr>
        <p:blipFill rotWithShape="1">
          <a:blip r:embed="rId4">
            <a:alphaModFix/>
          </a:blip>
          <a:srcRect l="16771" r="16771"/>
          <a:stretch/>
        </p:blipFill>
        <p:spPr>
          <a:xfrm>
            <a:off x="6299200" y="0"/>
            <a:ext cx="5889539" cy="5908072"/>
          </a:xfrm>
          <a:prstGeom prst="diamond">
            <a:avLst/>
          </a:prstGeom>
          <a:noFill/>
          <a:ln>
            <a:noFill/>
          </a:ln>
        </p:spPr>
      </p:pic>
      <p:sp>
        <p:nvSpPr>
          <p:cNvPr id="17" name="Google Shape;17;p7"/>
          <p:cNvSpPr txBox="1"/>
          <p:nvPr/>
        </p:nvSpPr>
        <p:spPr>
          <a:xfrm>
            <a:off x="6946502" y="6275825"/>
            <a:ext cx="495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2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Purchasing &amp; Compliance Refresher </a:t>
            </a:r>
            <a:r>
              <a:rPr lang="en-US" sz="1200" b="1" i="0" u="none" strike="noStrike" cap="none">
                <a:solidFill>
                  <a:schemeClr val="accent2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 |  September 1</a:t>
            </a:r>
            <a:r>
              <a:rPr lang="en-US" sz="1200" b="1">
                <a:solidFill>
                  <a:schemeClr val="accent2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1</a:t>
            </a:r>
            <a:r>
              <a:rPr lang="en-US" sz="1200" b="1" i="0" u="none" strike="noStrike" cap="none">
                <a:solidFill>
                  <a:schemeClr val="accent2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, 2026  </a:t>
            </a:r>
            <a:endParaRPr/>
          </a:p>
        </p:txBody>
      </p:sp>
      <p:sp>
        <p:nvSpPr>
          <p:cNvPr id="18" name="Google Shape;18;p7"/>
          <p:cNvSpPr txBox="1"/>
          <p:nvPr/>
        </p:nvSpPr>
        <p:spPr>
          <a:xfrm>
            <a:off x="657225" y="1138500"/>
            <a:ext cx="6829500" cy="41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46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Purchasing</a:t>
            </a:r>
            <a:br>
              <a:rPr lang="en-US" sz="46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lang="en-US" sz="46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&amp; Compliance Refresher</a:t>
            </a:r>
            <a:endParaRPr sz="4600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2300" b="1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Contracts &amp; Procurement</a:t>
            </a:r>
            <a:br>
              <a:rPr lang="en-US" sz="2300" b="1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</a:br>
            <a:r>
              <a:rPr lang="en-US" sz="2300" b="1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Information Technology Services Environmental Health &amp; Safety</a:t>
            </a:r>
            <a:br>
              <a:rPr lang="en-US" sz="2300" b="1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</a:br>
            <a:r>
              <a:rPr lang="en-US" sz="2300" b="1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Facilities Management</a:t>
            </a:r>
            <a:br>
              <a:rPr lang="en-US" sz="2300" b="1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</a:br>
            <a:r>
              <a:rPr lang="en-US" sz="2300" b="1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Marketing &amp; Communications </a:t>
            </a:r>
            <a:endParaRPr sz="2300" b="1">
              <a:solidFill>
                <a:schemeClr val="lt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/>
          <p:nvPr/>
        </p:nvSpPr>
        <p:spPr>
          <a:xfrm>
            <a:off x="582341" y="687603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8"/>
          <p:cNvSpPr txBox="1"/>
          <p:nvPr/>
        </p:nvSpPr>
        <p:spPr>
          <a:xfrm>
            <a:off x="990597" y="460350"/>
            <a:ext cx="64734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What We’ll Cover</a:t>
            </a:r>
            <a:endParaRPr sz="4300" i="0" u="none" strike="noStrike" cap="none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25" name="Google Shape;25;p8"/>
          <p:cNvCxnSpPr>
            <a:endCxn id="26" idx="0"/>
          </p:cNvCxnSpPr>
          <p:nvPr/>
        </p:nvCxnSpPr>
        <p:spPr>
          <a:xfrm>
            <a:off x="1257300" y="1828575"/>
            <a:ext cx="0" cy="2581500"/>
          </a:xfrm>
          <a:prstGeom prst="straightConnector1">
            <a:avLst/>
          </a:prstGeom>
          <a:solidFill>
            <a:srgbClr val="FFFFFF"/>
          </a:solidFill>
          <a:ln w="38100" cap="flat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8"/>
          <p:cNvSpPr/>
          <p:nvPr/>
        </p:nvSpPr>
        <p:spPr>
          <a:xfrm>
            <a:off x="1143000" y="1838325"/>
            <a:ext cx="228600" cy="228600"/>
          </a:xfrm>
          <a:prstGeom prst="ellipse">
            <a:avLst/>
          </a:prstGeom>
          <a:solidFill>
            <a:srgbClr val="004C46"/>
          </a:solidFill>
          <a:ln w="38100" cap="flat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8"/>
          <p:cNvSpPr/>
          <p:nvPr/>
        </p:nvSpPr>
        <p:spPr>
          <a:xfrm>
            <a:off x="1143000" y="3124200"/>
            <a:ext cx="228600" cy="228600"/>
          </a:xfrm>
          <a:prstGeom prst="ellipse">
            <a:avLst/>
          </a:prstGeom>
          <a:solidFill>
            <a:srgbClr val="004C46"/>
          </a:solidFill>
          <a:ln w="38100" cap="flat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8"/>
          <p:cNvSpPr/>
          <p:nvPr/>
        </p:nvSpPr>
        <p:spPr>
          <a:xfrm>
            <a:off x="1143000" y="4410075"/>
            <a:ext cx="228600" cy="228600"/>
          </a:xfrm>
          <a:prstGeom prst="ellipse">
            <a:avLst/>
          </a:prstGeom>
          <a:solidFill>
            <a:srgbClr val="004C46"/>
          </a:solidFill>
          <a:ln w="38100" cap="flat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" name="Google Shape;29;p8"/>
          <p:cNvGrpSpPr/>
          <p:nvPr/>
        </p:nvGrpSpPr>
        <p:grpSpPr>
          <a:xfrm>
            <a:off x="1638300" y="1724025"/>
            <a:ext cx="8572500" cy="1143000"/>
            <a:chOff x="0" y="0"/>
            <a:chExt cx="8572500" cy="1143000"/>
          </a:xfrm>
        </p:grpSpPr>
        <p:sp>
          <p:nvSpPr>
            <p:cNvPr id="30" name="Google Shape;30;p8"/>
            <p:cNvSpPr/>
            <p:nvPr/>
          </p:nvSpPr>
          <p:spPr>
            <a:xfrm>
              <a:off x="0" y="0"/>
              <a:ext cx="8572500" cy="1143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8"/>
            <p:cNvSpPr txBox="1"/>
            <p:nvPr/>
          </p:nvSpPr>
          <p:spPr>
            <a:xfrm>
              <a:off x="0" y="0"/>
              <a:ext cx="8572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01 </a:t>
              </a:r>
              <a:r>
                <a:rPr lang="en-US" sz="2200" b="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Purchasing Overview</a:t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F2A900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check_circle</a:t>
              </a:r>
              <a:r>
                <a:rPr lang="en-US" sz="140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How to purchase  </a:t>
              </a:r>
              <a:r>
                <a:rPr lang="en-US" sz="1600">
                  <a:solidFill>
                    <a:srgbClr val="F2A900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check_circle</a:t>
              </a:r>
              <a:r>
                <a:rPr lang="en-US" sz="140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Choosing the right method  </a:t>
              </a:r>
              <a:r>
                <a:rPr lang="en-US" sz="1600">
                  <a:solidFill>
                    <a:srgbClr val="F2A900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check_circle</a:t>
              </a:r>
              <a:r>
                <a:rPr lang="en-US" sz="140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Key Reminders</a:t>
              </a:r>
              <a:endParaRPr sz="140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" name="Google Shape;32;p8"/>
          <p:cNvGrpSpPr/>
          <p:nvPr/>
        </p:nvGrpSpPr>
        <p:grpSpPr>
          <a:xfrm>
            <a:off x="1638300" y="3019425"/>
            <a:ext cx="9810600" cy="1143000"/>
            <a:chOff x="0" y="0"/>
            <a:chExt cx="9810600" cy="1143000"/>
          </a:xfrm>
        </p:grpSpPr>
        <p:sp>
          <p:nvSpPr>
            <p:cNvPr id="33" name="Google Shape;33;p8"/>
            <p:cNvSpPr/>
            <p:nvPr/>
          </p:nvSpPr>
          <p:spPr>
            <a:xfrm>
              <a:off x="0" y="0"/>
              <a:ext cx="8572500" cy="1143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8"/>
            <p:cNvSpPr txBox="1"/>
            <p:nvPr/>
          </p:nvSpPr>
          <p:spPr>
            <a:xfrm>
              <a:off x="0" y="0"/>
              <a:ext cx="9810600" cy="1143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0" i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02 </a:t>
              </a:r>
              <a:r>
                <a:rPr lang="en-US" sz="2200" b="0" i="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Compliance &amp; Approvals</a:t>
              </a:r>
              <a:endParaRPr sz="2800" b="0" i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600" b="0" i="0">
                  <a:solidFill>
                    <a:srgbClr val="F2A900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check_circle</a:t>
              </a:r>
              <a:r>
                <a:rPr lang="en-US" sz="1400" b="0" i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Information Technology (IT)  </a:t>
              </a:r>
              <a:r>
                <a:rPr lang="en-US" sz="1600" b="0" i="0">
                  <a:solidFill>
                    <a:srgbClr val="F2A900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check_circle</a:t>
              </a:r>
              <a:r>
                <a:rPr lang="en-US" sz="1400" b="0" i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Facilities Management  </a:t>
              </a:r>
              <a:r>
                <a:rPr lang="en-US" sz="1600" b="0" i="0">
                  <a:solidFill>
                    <a:srgbClr val="F2A900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check_circle</a:t>
              </a:r>
              <a:r>
                <a:rPr lang="en-US" sz="1400" b="0" i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Risk Management  </a:t>
              </a:r>
              <a:r>
                <a:rPr lang="en-US" sz="1600" b="0" i="0">
                  <a:solidFill>
                    <a:srgbClr val="F2A900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check_circle</a:t>
              </a:r>
              <a:r>
                <a:rPr lang="en-US" sz="1400" b="0" i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Marketing &amp; Comm</a:t>
              </a:r>
              <a:r>
                <a:rPr lang="en-US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unications</a:t>
              </a:r>
              <a:endParaRPr sz="1600" b="0" i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</p:txBody>
        </p:sp>
      </p:grpSp>
      <p:grpSp>
        <p:nvGrpSpPr>
          <p:cNvPr id="35" name="Google Shape;35;p8"/>
          <p:cNvGrpSpPr/>
          <p:nvPr/>
        </p:nvGrpSpPr>
        <p:grpSpPr>
          <a:xfrm>
            <a:off x="1638300" y="4314825"/>
            <a:ext cx="8572500" cy="1371600"/>
            <a:chOff x="0" y="-228600"/>
            <a:chExt cx="8572500" cy="1371600"/>
          </a:xfrm>
        </p:grpSpPr>
        <p:sp>
          <p:nvSpPr>
            <p:cNvPr id="36" name="Google Shape;36;p8"/>
            <p:cNvSpPr/>
            <p:nvPr/>
          </p:nvSpPr>
          <p:spPr>
            <a:xfrm>
              <a:off x="0" y="0"/>
              <a:ext cx="8572500" cy="1143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8"/>
            <p:cNvSpPr txBox="1"/>
            <p:nvPr/>
          </p:nvSpPr>
          <p:spPr>
            <a:xfrm>
              <a:off x="0" y="-228600"/>
              <a:ext cx="8572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03 </a:t>
              </a:r>
              <a:r>
                <a:rPr lang="en-US" sz="2200" b="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Resources</a:t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F2A900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check_circle</a:t>
              </a:r>
              <a:r>
                <a:rPr lang="en-US" sz="140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Where to go  </a:t>
              </a:r>
              <a:r>
                <a:rPr lang="en-US" sz="1600">
                  <a:solidFill>
                    <a:srgbClr val="F2A900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check_circle</a:t>
              </a:r>
              <a:r>
                <a:rPr lang="en-US" sz="140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Who to Contact  </a:t>
              </a:r>
              <a:r>
                <a:rPr lang="en-US" sz="1600">
                  <a:solidFill>
                    <a:srgbClr val="F2A900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check_circle</a:t>
              </a:r>
              <a:r>
                <a:rPr lang="en-US" sz="140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Getting Support</a:t>
              </a:r>
              <a:endParaRPr sz="140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582341" y="687603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9"/>
          <p:cNvSpPr txBox="1"/>
          <p:nvPr/>
        </p:nvSpPr>
        <p:spPr>
          <a:xfrm>
            <a:off x="986726" y="460350"/>
            <a:ext cx="81414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Purchasing: Start Here </a:t>
            </a:r>
            <a:endParaRPr sz="4300" i="0" u="none" strike="noStrike" cap="none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44" name="Google Shape;44;p9"/>
          <p:cNvGrpSpPr/>
          <p:nvPr/>
        </p:nvGrpSpPr>
        <p:grpSpPr>
          <a:xfrm>
            <a:off x="1143000" y="1571625"/>
            <a:ext cx="3238500" cy="4152900"/>
            <a:chOff x="0" y="-152400"/>
            <a:chExt cx="3238500" cy="4152900"/>
          </a:xfrm>
        </p:grpSpPr>
        <p:sp>
          <p:nvSpPr>
            <p:cNvPr id="45" name="Google Shape;45;p9"/>
            <p:cNvSpPr/>
            <p:nvPr/>
          </p:nvSpPr>
          <p:spPr>
            <a:xfrm>
              <a:off x="0" y="0"/>
              <a:ext cx="3238500" cy="4000500"/>
            </a:xfrm>
            <a:prstGeom prst="roundRect">
              <a:avLst>
                <a:gd name="adj" fmla="val 4705"/>
              </a:avLst>
            </a:prstGeom>
            <a:solidFill>
              <a:srgbClr val="FFFFFF"/>
            </a:solidFill>
            <a:ln w="28575" cap="flat" cmpd="sng">
              <a:solidFill>
                <a:srgbClr val="004C4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9"/>
            <p:cNvSpPr/>
            <p:nvPr/>
          </p:nvSpPr>
          <p:spPr>
            <a:xfrm>
              <a:off x="228600" y="-152400"/>
              <a:ext cx="1524000" cy="304800"/>
            </a:xfrm>
            <a:prstGeom prst="roundRect">
              <a:avLst>
                <a:gd name="adj" fmla="val 50000"/>
              </a:avLst>
            </a:prstGeom>
            <a:solidFill>
              <a:srgbClr val="004C4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9"/>
            <p:cNvSpPr txBox="1"/>
            <p:nvPr/>
          </p:nvSpPr>
          <p:spPr>
            <a:xfrm>
              <a:off x="228600" y="-152400"/>
              <a:ext cx="15240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>
                  <a:solidFill>
                    <a:srgbClr val="FFFFFF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★ Best Choice</a:t>
              </a:r>
              <a:endParaRPr sz="1000" b="0">
                <a:solidFill>
                  <a:srgbClr val="FFFFFF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</p:txBody>
        </p:sp>
        <p:sp>
          <p:nvSpPr>
            <p:cNvPr id="48" name="Google Shape;48;p9"/>
            <p:cNvSpPr txBox="1"/>
            <p:nvPr/>
          </p:nvSpPr>
          <p:spPr>
            <a:xfrm>
              <a:off x="228600" y="266700"/>
              <a:ext cx="2781300" cy="350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01</a:t>
              </a:r>
              <a:endParaRPr sz="3200" b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2000" b="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P2P Marketplace</a:t>
              </a:r>
              <a:endParaRPr sz="20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1300" b="1">
                  <a:solidFill>
                    <a:srgbClr val="F2A900"/>
                  </a:solidFill>
                  <a:latin typeface="Lexend"/>
                  <a:ea typeface="Lexend"/>
                  <a:cs typeface="Lexend"/>
                  <a:sym typeface="Lexend"/>
                </a:rPr>
                <a:t>Preferred Method</a:t>
              </a:r>
              <a:endParaRPr sz="1300" b="1">
                <a:solidFill>
                  <a:srgbClr val="F2A900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457200" lvl="0" indent="-327025" algn="l" rtl="0">
                <a:spcBef>
                  <a:spcPts val="900"/>
                </a:spcBef>
                <a:spcAft>
                  <a:spcPts val="0"/>
                </a:spcAft>
                <a:buClr>
                  <a:srgbClr val="004C46"/>
                </a:buClr>
                <a:buSzPts val="1550"/>
                <a:buFont typeface="Lexend"/>
                <a:buChar char="●"/>
              </a:pP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Punchout</a:t>
              </a:r>
              <a:r>
                <a:rPr lang="en-US" sz="1550" b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catalog item</a:t>
              </a:r>
              <a:endParaRPr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457200" lvl="0" indent="-327025" algn="l" rtl="0">
                <a:spcBef>
                  <a:spcPts val="600"/>
                </a:spcBef>
                <a:spcAft>
                  <a:spcPts val="0"/>
                </a:spcAft>
                <a:buClr>
                  <a:srgbClr val="004C46"/>
                </a:buClr>
                <a:buSzPts val="1550"/>
                <a:buFont typeface="Lexend"/>
                <a:buChar char="●"/>
              </a:pPr>
              <a:r>
                <a:rPr lang="en-US" sz="1550" b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Use CSU-contracted suppliers whenever available</a:t>
              </a:r>
              <a:endParaRPr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457200" lvl="0" indent="-327025" algn="l" rtl="0">
                <a:spcBef>
                  <a:spcPts val="600"/>
                </a:spcBef>
                <a:spcAft>
                  <a:spcPts val="600"/>
                </a:spcAft>
                <a:buClr>
                  <a:srgbClr val="004C46"/>
                </a:buClr>
                <a:buSzPts val="1550"/>
                <a:buFont typeface="Lexend"/>
                <a:buChar char="●"/>
              </a:pP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Don’t go straight to Amazon</a:t>
              </a:r>
              <a:endParaRPr sz="155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" name="Google Shape;49;p9"/>
          <p:cNvGrpSpPr/>
          <p:nvPr/>
        </p:nvGrpSpPr>
        <p:grpSpPr>
          <a:xfrm>
            <a:off x="4514850" y="1571625"/>
            <a:ext cx="3238500" cy="4152900"/>
            <a:chOff x="0" y="-152400"/>
            <a:chExt cx="3238500" cy="4152900"/>
          </a:xfrm>
        </p:grpSpPr>
        <p:sp>
          <p:nvSpPr>
            <p:cNvPr id="50" name="Google Shape;50;p9"/>
            <p:cNvSpPr/>
            <p:nvPr/>
          </p:nvSpPr>
          <p:spPr>
            <a:xfrm>
              <a:off x="0" y="0"/>
              <a:ext cx="3238500" cy="4000500"/>
            </a:xfrm>
            <a:prstGeom prst="roundRect">
              <a:avLst>
                <a:gd name="adj" fmla="val 4705"/>
              </a:avLst>
            </a:prstGeom>
            <a:solidFill>
              <a:srgbClr val="FFFFFF"/>
            </a:solidFill>
            <a:ln w="19050" cap="flat" cmpd="sng">
              <a:solidFill>
                <a:srgbClr val="F2A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9"/>
            <p:cNvSpPr/>
            <p:nvPr/>
          </p:nvSpPr>
          <p:spPr>
            <a:xfrm>
              <a:off x="228600" y="-152400"/>
              <a:ext cx="1524000" cy="304800"/>
            </a:xfrm>
            <a:prstGeom prst="roundRect">
              <a:avLst>
                <a:gd name="adj" fmla="val 50000"/>
              </a:avLst>
            </a:prstGeom>
            <a:solidFill>
              <a:srgbClr val="F2A9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9"/>
            <p:cNvSpPr txBox="1"/>
            <p:nvPr/>
          </p:nvSpPr>
          <p:spPr>
            <a:xfrm>
              <a:off x="228600" y="-152400"/>
              <a:ext cx="15240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2nd Choice</a:t>
              </a:r>
              <a:endParaRPr sz="10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</p:txBody>
        </p:sp>
        <p:sp>
          <p:nvSpPr>
            <p:cNvPr id="53" name="Google Shape;53;p9"/>
            <p:cNvSpPr txBox="1"/>
            <p:nvPr/>
          </p:nvSpPr>
          <p:spPr>
            <a:xfrm>
              <a:off x="228600" y="266700"/>
              <a:ext cx="2781300" cy="350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02</a:t>
              </a:r>
              <a:endParaRPr sz="3200" b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2000" b="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Requisition to PO</a:t>
              </a:r>
              <a:endParaRPr sz="20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1300" b="1">
                  <a:solidFill>
                    <a:srgbClr val="F2A900"/>
                  </a:solidFill>
                  <a:latin typeface="Lexend"/>
                  <a:ea typeface="Lexend"/>
                  <a:cs typeface="Lexend"/>
                  <a:sym typeface="Lexend"/>
                </a:rPr>
                <a:t>Submit a form in P2P When:</a:t>
              </a:r>
              <a:endParaRPr sz="1300" b="1">
                <a:solidFill>
                  <a:srgbClr val="F2A900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457200" lvl="0" indent="-327025" algn="l" rtl="0">
                <a:spcBef>
                  <a:spcPts val="900"/>
                </a:spcBef>
                <a:spcAft>
                  <a:spcPts val="0"/>
                </a:spcAft>
                <a:buClr>
                  <a:srgbClr val="004C46"/>
                </a:buClr>
                <a:buSzPts val="1550"/>
                <a:buFont typeface="Lexend"/>
                <a:buChar char="●"/>
              </a:pPr>
              <a:r>
                <a:rPr lang="en-US" sz="1550" b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Always as a first option</a:t>
              </a:r>
              <a:endParaRPr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457200" lvl="0" indent="-327025" algn="l" rtl="0">
                <a:spcBef>
                  <a:spcPts val="600"/>
                </a:spcBef>
                <a:spcAft>
                  <a:spcPts val="0"/>
                </a:spcAft>
                <a:buClr>
                  <a:srgbClr val="004C46"/>
                </a:buClr>
                <a:buSzPts val="1550"/>
                <a:buFont typeface="Lexend"/>
                <a:buChar char="●"/>
              </a:pP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To automate compliance and DOA approvals</a:t>
              </a:r>
              <a:endParaRPr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457200" lvl="0" indent="0" algn="l" rtl="0">
                <a:spcBef>
                  <a:spcPts val="600"/>
                </a:spcBef>
                <a:spcAft>
                  <a:spcPts val="600"/>
                </a:spcAft>
                <a:buNone/>
              </a:pPr>
              <a:endParaRPr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" name="Google Shape;54;p9"/>
          <p:cNvGrpSpPr/>
          <p:nvPr/>
        </p:nvGrpSpPr>
        <p:grpSpPr>
          <a:xfrm>
            <a:off x="7886700" y="1571625"/>
            <a:ext cx="3257700" cy="4162575"/>
            <a:chOff x="-9525" y="-152400"/>
            <a:chExt cx="3257700" cy="4162575"/>
          </a:xfrm>
        </p:grpSpPr>
        <p:pic>
          <p:nvPicPr>
            <p:cNvPr id="55" name="Google Shape;55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9525" y="-9525"/>
              <a:ext cx="3257700" cy="401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9"/>
            <p:cNvSpPr/>
            <p:nvPr/>
          </p:nvSpPr>
          <p:spPr>
            <a:xfrm>
              <a:off x="228600" y="-152400"/>
              <a:ext cx="1524000" cy="304800"/>
            </a:xfrm>
            <a:prstGeom prst="roundRect">
              <a:avLst>
                <a:gd name="adj" fmla="val 50000"/>
              </a:avLst>
            </a:prstGeom>
            <a:solidFill>
              <a:srgbClr val="94A3B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9"/>
            <p:cNvSpPr txBox="1"/>
            <p:nvPr/>
          </p:nvSpPr>
          <p:spPr>
            <a:xfrm>
              <a:off x="228600" y="-152400"/>
              <a:ext cx="15240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>
                  <a:solidFill>
                    <a:srgbClr val="FFFFFF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Last Resort</a:t>
              </a:r>
              <a:endParaRPr sz="1000" b="0">
                <a:solidFill>
                  <a:srgbClr val="FFFFFF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</p:txBody>
        </p:sp>
        <p:sp>
          <p:nvSpPr>
            <p:cNvPr id="58" name="Google Shape;58;p9"/>
            <p:cNvSpPr txBox="1"/>
            <p:nvPr/>
          </p:nvSpPr>
          <p:spPr>
            <a:xfrm>
              <a:off x="228600" y="266700"/>
              <a:ext cx="2781300" cy="350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0">
                  <a:solidFill>
                    <a:srgbClr val="94A3B8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03</a:t>
              </a:r>
              <a:endParaRPr sz="3200" b="0">
                <a:solidFill>
                  <a:srgbClr val="94A3B8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2000" b="0">
                  <a:solidFill>
                    <a:srgbClr val="475569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ProCard Option</a:t>
              </a:r>
              <a:endParaRPr sz="2000" b="0">
                <a:solidFill>
                  <a:srgbClr val="475569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1300" b="1">
                  <a:solidFill>
                    <a:srgbClr val="64748B"/>
                  </a:solidFill>
                  <a:latin typeface="Lexend"/>
                  <a:ea typeface="Lexend"/>
                  <a:cs typeface="Lexend"/>
                  <a:sym typeface="Lexend"/>
                </a:rPr>
                <a:t>Established Limits:</a:t>
              </a:r>
              <a:endParaRPr sz="1300" b="1">
                <a:solidFill>
                  <a:srgbClr val="64748B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457200" lvl="0" indent="-327025" algn="l" rtl="0">
                <a:spcBef>
                  <a:spcPts val="900"/>
                </a:spcBef>
                <a:spcAft>
                  <a:spcPts val="0"/>
                </a:spcAft>
                <a:buClr>
                  <a:srgbClr val="475569"/>
                </a:buClr>
                <a:buSzPts val="1550"/>
                <a:buFont typeface="Lexend"/>
                <a:buChar char="●"/>
              </a:pPr>
              <a:r>
                <a:rPr lang="en-US" sz="1550" b="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One-time purchase</a:t>
              </a:r>
              <a:endParaRPr sz="1550" b="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457200" lvl="0" indent="-327025" algn="l" rtl="0">
                <a:spcBef>
                  <a:spcPts val="600"/>
                </a:spcBef>
                <a:spcAft>
                  <a:spcPts val="600"/>
                </a:spcAft>
                <a:buClr>
                  <a:srgbClr val="475569"/>
                </a:buClr>
                <a:buSzPts val="1550"/>
                <a:buFont typeface="Lexend"/>
                <a:buChar char="●"/>
              </a:pPr>
              <a:r>
                <a:rPr lang="en-US" sz="1550" b="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Unable to </a:t>
              </a:r>
              <a:r>
                <a:rPr lang="en-US" sz="155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purchase</a:t>
              </a:r>
              <a:r>
                <a:rPr lang="en-US" sz="1550" b="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 via P2P</a:t>
              </a:r>
              <a:endParaRPr sz="1550" b="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/>
          <p:nvPr/>
        </p:nvSpPr>
        <p:spPr>
          <a:xfrm>
            <a:off x="607509" y="687603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0"/>
          <p:cNvSpPr txBox="1"/>
          <p:nvPr/>
        </p:nvSpPr>
        <p:spPr>
          <a:xfrm>
            <a:off x="992347" y="460350"/>
            <a:ext cx="9907200" cy="908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0">
                <a:solidFill>
                  <a:srgbClr val="004C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P2P: Approval Workflow</a:t>
            </a:r>
            <a:endParaRPr sz="4300" b="0">
              <a:solidFill>
                <a:srgbClr val="004C4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5" name="Google Shape;65;p10"/>
          <p:cNvSpPr txBox="1"/>
          <p:nvPr/>
        </p:nvSpPr>
        <p:spPr>
          <a:xfrm>
            <a:off x="1143000" y="1419225"/>
            <a:ext cx="10287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>
                <a:solidFill>
                  <a:srgbClr val="004C46"/>
                </a:solidFill>
                <a:latin typeface="Lexend Medium"/>
                <a:ea typeface="Lexend Medium"/>
                <a:cs typeface="Lexend Medium"/>
                <a:sym typeface="Lexend Medium"/>
              </a:rPr>
              <a:t>P2P </a:t>
            </a:r>
            <a:r>
              <a:rPr lang="en-US" sz="1600">
                <a:solidFill>
                  <a:srgbClr val="004C46"/>
                </a:solidFill>
                <a:latin typeface="Lexend Medium"/>
                <a:ea typeface="Lexend Medium"/>
                <a:cs typeface="Lexend Medium"/>
                <a:sym typeface="Lexend Medium"/>
              </a:rPr>
              <a:t>automates compliance and fiscal approvals before the purchase.</a:t>
            </a:r>
            <a:endParaRPr sz="1600" b="0">
              <a:solidFill>
                <a:srgbClr val="004C46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66" name="Google Shape;66;p10"/>
          <p:cNvSpPr/>
          <p:nvPr/>
        </p:nvSpPr>
        <p:spPr>
          <a:xfrm>
            <a:off x="3543300" y="2133600"/>
            <a:ext cx="114300" cy="228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60000"/>
                </a:lnTo>
                <a:lnTo>
                  <a:pt x="0" y="120000"/>
                </a:lnTo>
              </a:path>
            </a:pathLst>
          </a:custGeom>
          <a:solidFill>
            <a:srgbClr val="000000">
              <a:alpha val="0"/>
            </a:srgbClr>
          </a:solidFill>
          <a:ln w="38100" cap="rnd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0"/>
          <p:cNvSpPr/>
          <p:nvPr/>
        </p:nvSpPr>
        <p:spPr>
          <a:xfrm>
            <a:off x="6210300" y="2133600"/>
            <a:ext cx="114300" cy="228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60000"/>
                </a:lnTo>
                <a:lnTo>
                  <a:pt x="0" y="120000"/>
                </a:lnTo>
              </a:path>
            </a:pathLst>
          </a:custGeom>
          <a:solidFill>
            <a:srgbClr val="000000">
              <a:alpha val="0"/>
            </a:srgbClr>
          </a:solidFill>
          <a:ln w="38100" cap="rnd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0"/>
          <p:cNvSpPr/>
          <p:nvPr/>
        </p:nvSpPr>
        <p:spPr>
          <a:xfrm>
            <a:off x="8877300" y="2133600"/>
            <a:ext cx="114300" cy="228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60000"/>
                </a:lnTo>
                <a:lnTo>
                  <a:pt x="0" y="120000"/>
                </a:lnTo>
              </a:path>
            </a:pathLst>
          </a:custGeom>
          <a:solidFill>
            <a:srgbClr val="000000">
              <a:alpha val="0"/>
            </a:srgbClr>
          </a:solidFill>
          <a:ln w="38100" cap="rnd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" name="Google Shape;69;p10"/>
          <p:cNvGrpSpPr/>
          <p:nvPr/>
        </p:nvGrpSpPr>
        <p:grpSpPr>
          <a:xfrm>
            <a:off x="1143000" y="2038350"/>
            <a:ext cx="2286000" cy="4000500"/>
            <a:chOff x="0" y="0"/>
            <a:chExt cx="2286000" cy="4000500"/>
          </a:xfrm>
        </p:grpSpPr>
        <p:cxnSp>
          <p:nvCxnSpPr>
            <p:cNvPr id="70" name="Google Shape;70;p10"/>
            <p:cNvCxnSpPr/>
            <p:nvPr/>
          </p:nvCxnSpPr>
          <p:spPr>
            <a:xfrm>
              <a:off x="0" y="0"/>
              <a:ext cx="2286000" cy="0"/>
            </a:xfrm>
            <a:prstGeom prst="straightConnector1">
              <a:avLst/>
            </a:prstGeom>
            <a:solidFill>
              <a:srgbClr val="FFFFFF"/>
            </a:solidFill>
            <a:ln w="38100" cap="flat" cmpd="sng">
              <a:solidFill>
                <a:srgbClr val="F2A9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1" name="Google Shape;71;p10"/>
            <p:cNvSpPr txBox="1"/>
            <p:nvPr/>
          </p:nvSpPr>
          <p:spPr>
            <a:xfrm>
              <a:off x="0" y="190500"/>
              <a:ext cx="2286000" cy="381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01</a:t>
              </a:r>
              <a:endParaRPr sz="3600" b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800" b="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Create Request</a:t>
              </a:r>
              <a:endParaRPr sz="18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550" b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Enter the </a:t>
              </a: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request</a:t>
              </a:r>
              <a:r>
                <a:rPr lang="en-US" sz="1550" b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 in CSUBUY P2P using the appropriate form and provide the required purchasing information and documentation.</a:t>
              </a:r>
              <a:endParaRPr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2" name="Google Shape;72;p10"/>
          <p:cNvGrpSpPr/>
          <p:nvPr/>
        </p:nvGrpSpPr>
        <p:grpSpPr>
          <a:xfrm>
            <a:off x="3810000" y="2038350"/>
            <a:ext cx="2286000" cy="4000500"/>
            <a:chOff x="0" y="0"/>
            <a:chExt cx="2286000" cy="4000500"/>
          </a:xfrm>
        </p:grpSpPr>
        <p:cxnSp>
          <p:nvCxnSpPr>
            <p:cNvPr id="73" name="Google Shape;73;p10"/>
            <p:cNvCxnSpPr/>
            <p:nvPr/>
          </p:nvCxnSpPr>
          <p:spPr>
            <a:xfrm>
              <a:off x="0" y="0"/>
              <a:ext cx="2286000" cy="0"/>
            </a:xfrm>
            <a:prstGeom prst="straightConnector1">
              <a:avLst/>
            </a:prstGeom>
            <a:solidFill>
              <a:srgbClr val="FFFFFF"/>
            </a:solidFill>
            <a:ln w="38100" cap="flat" cmpd="sng">
              <a:solidFill>
                <a:srgbClr val="F2A9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4" name="Google Shape;74;p10"/>
            <p:cNvSpPr txBox="1"/>
            <p:nvPr/>
          </p:nvSpPr>
          <p:spPr>
            <a:xfrm>
              <a:off x="0" y="190500"/>
              <a:ext cx="2286000" cy="381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02</a:t>
              </a:r>
              <a:endParaRPr sz="3600" b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800" b="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Workflow Routes</a:t>
              </a:r>
              <a:endParaRPr sz="18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550" b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Based on the </a:t>
              </a: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commodity or service</a:t>
              </a:r>
              <a:r>
                <a:rPr lang="en-US" sz="1550" b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, </a:t>
              </a: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the requisition will route</a:t>
              </a:r>
              <a:r>
                <a:rPr lang="en-US" sz="1550" b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 through </a:t>
              </a: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the workflow in a transparent way</a:t>
              </a:r>
              <a:r>
                <a:rPr lang="en-US" sz="1550" b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.</a:t>
              </a:r>
              <a:endParaRPr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5" name="Google Shape;75;p10"/>
          <p:cNvGrpSpPr/>
          <p:nvPr/>
        </p:nvGrpSpPr>
        <p:grpSpPr>
          <a:xfrm>
            <a:off x="6477000" y="2038350"/>
            <a:ext cx="2286000" cy="4000500"/>
            <a:chOff x="0" y="0"/>
            <a:chExt cx="2286000" cy="4000500"/>
          </a:xfrm>
        </p:grpSpPr>
        <p:cxnSp>
          <p:nvCxnSpPr>
            <p:cNvPr id="76" name="Google Shape;76;p10"/>
            <p:cNvCxnSpPr/>
            <p:nvPr/>
          </p:nvCxnSpPr>
          <p:spPr>
            <a:xfrm>
              <a:off x="0" y="0"/>
              <a:ext cx="2286000" cy="0"/>
            </a:xfrm>
            <a:prstGeom prst="straightConnector1">
              <a:avLst/>
            </a:prstGeom>
            <a:solidFill>
              <a:srgbClr val="FFFFFF"/>
            </a:solidFill>
            <a:ln w="38100" cap="flat" cmpd="sng">
              <a:solidFill>
                <a:srgbClr val="F2A9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7" name="Google Shape;77;p10"/>
            <p:cNvSpPr txBox="1"/>
            <p:nvPr/>
          </p:nvSpPr>
          <p:spPr>
            <a:xfrm>
              <a:off x="0" y="190500"/>
              <a:ext cx="2286000" cy="381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03</a:t>
              </a:r>
              <a:endParaRPr sz="3600" b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800" b="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Compliance/DOA</a:t>
              </a:r>
              <a:endParaRPr sz="18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Each requisition r</a:t>
              </a:r>
              <a:r>
                <a:rPr lang="en-US" sz="1550" b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outes to the appropriate campus </a:t>
              </a: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compliance and DOA approval</a:t>
              </a:r>
              <a:r>
                <a:rPr lang="en-US" sz="1550" b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:</a:t>
              </a:r>
              <a:endParaRPr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550" b="1">
                  <a:solidFill>
                    <a:schemeClr val="dk2"/>
                  </a:solidFill>
                  <a:latin typeface="Lexend"/>
                  <a:ea typeface="Lexend"/>
                  <a:cs typeface="Lexend"/>
                  <a:sym typeface="Lexend"/>
                </a:rPr>
                <a:t>IT • MarCom • Facilities • Risk Management</a:t>
              </a:r>
              <a:endParaRPr sz="1550" b="1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8" name="Google Shape;78;p10"/>
          <p:cNvGrpSpPr/>
          <p:nvPr/>
        </p:nvGrpSpPr>
        <p:grpSpPr>
          <a:xfrm>
            <a:off x="9144000" y="2038350"/>
            <a:ext cx="2286000" cy="2314500"/>
            <a:chOff x="0" y="0"/>
            <a:chExt cx="2286000" cy="2314500"/>
          </a:xfrm>
        </p:grpSpPr>
        <p:cxnSp>
          <p:nvCxnSpPr>
            <p:cNvPr id="79" name="Google Shape;79;p10"/>
            <p:cNvCxnSpPr/>
            <p:nvPr/>
          </p:nvCxnSpPr>
          <p:spPr>
            <a:xfrm>
              <a:off x="0" y="0"/>
              <a:ext cx="2286000" cy="0"/>
            </a:xfrm>
            <a:prstGeom prst="straightConnector1">
              <a:avLst/>
            </a:prstGeom>
            <a:solidFill>
              <a:srgbClr val="FFFFFF"/>
            </a:solidFill>
            <a:ln w="38100" cap="flat" cmpd="sng">
              <a:solidFill>
                <a:srgbClr val="F2A9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80" name="Google Shape;80;p10"/>
            <p:cNvSpPr txBox="1"/>
            <p:nvPr/>
          </p:nvSpPr>
          <p:spPr>
            <a:xfrm>
              <a:off x="0" y="190500"/>
              <a:ext cx="2286000" cy="21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04</a:t>
              </a:r>
              <a:endParaRPr sz="3600" b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800" b="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Purchase</a:t>
              </a:r>
              <a:endParaRPr sz="18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550" b="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Once all required approvals are complete, </a:t>
              </a: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Procurement reviews and then the PO is issued to the Supplier.</a:t>
              </a:r>
              <a:endParaRPr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1"/>
          <p:cNvSpPr/>
          <p:nvPr/>
        </p:nvSpPr>
        <p:spPr>
          <a:xfrm>
            <a:off x="607504" y="687592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1"/>
          <p:cNvSpPr txBox="1"/>
          <p:nvPr/>
        </p:nvSpPr>
        <p:spPr>
          <a:xfrm>
            <a:off x="991592" y="460339"/>
            <a:ext cx="9907200" cy="908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0">
                <a:solidFill>
                  <a:srgbClr val="004C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P2P: </a:t>
            </a:r>
            <a:r>
              <a:rPr lang="en-US" sz="4300">
                <a:solidFill>
                  <a:srgbClr val="004C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Payment Workflow</a:t>
            </a:r>
            <a:endParaRPr sz="4300" b="0">
              <a:solidFill>
                <a:srgbClr val="004C4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7" name="Google Shape;87;p11"/>
          <p:cNvSpPr txBox="1"/>
          <p:nvPr/>
        </p:nvSpPr>
        <p:spPr>
          <a:xfrm>
            <a:off x="1143000" y="1419225"/>
            <a:ext cx="10287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>
                <a:solidFill>
                  <a:srgbClr val="004C46"/>
                </a:solidFill>
                <a:latin typeface="Lexend Medium"/>
                <a:ea typeface="Lexend Medium"/>
                <a:cs typeface="Lexend Medium"/>
                <a:sym typeface="Lexend Medium"/>
              </a:rPr>
              <a:t>P2P </a:t>
            </a:r>
            <a:r>
              <a:rPr lang="en-US" sz="1600">
                <a:solidFill>
                  <a:srgbClr val="004C46"/>
                </a:solidFill>
                <a:latin typeface="Lexend Medium"/>
                <a:ea typeface="Lexend Medium"/>
                <a:cs typeface="Lexend Medium"/>
                <a:sym typeface="Lexend Medium"/>
              </a:rPr>
              <a:t>ensures the commodity or service was received before payment is issued.</a:t>
            </a:r>
            <a:endParaRPr sz="1600" b="0">
              <a:solidFill>
                <a:srgbClr val="004C46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88" name="Google Shape;88;p11"/>
          <p:cNvSpPr/>
          <p:nvPr/>
        </p:nvSpPr>
        <p:spPr>
          <a:xfrm>
            <a:off x="4124325" y="2133600"/>
            <a:ext cx="114300" cy="228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60000"/>
                </a:lnTo>
                <a:lnTo>
                  <a:pt x="0" y="120000"/>
                </a:lnTo>
              </a:path>
            </a:pathLst>
          </a:custGeom>
          <a:solidFill>
            <a:srgbClr val="000000">
              <a:alpha val="0"/>
            </a:srgbClr>
          </a:solidFill>
          <a:ln w="38100" cap="rnd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1"/>
          <p:cNvSpPr/>
          <p:nvPr/>
        </p:nvSpPr>
        <p:spPr>
          <a:xfrm>
            <a:off x="6600825" y="2133600"/>
            <a:ext cx="114300" cy="228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60000"/>
                </a:lnTo>
                <a:lnTo>
                  <a:pt x="0" y="120000"/>
                </a:lnTo>
              </a:path>
            </a:pathLst>
          </a:custGeom>
          <a:solidFill>
            <a:srgbClr val="000000">
              <a:alpha val="0"/>
            </a:srgbClr>
          </a:solidFill>
          <a:ln w="38100" cap="rnd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1"/>
          <p:cNvSpPr/>
          <p:nvPr/>
        </p:nvSpPr>
        <p:spPr>
          <a:xfrm>
            <a:off x="9105900" y="2133600"/>
            <a:ext cx="114300" cy="228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60000"/>
                </a:lnTo>
                <a:lnTo>
                  <a:pt x="0" y="120000"/>
                </a:lnTo>
              </a:path>
            </a:pathLst>
          </a:custGeom>
          <a:solidFill>
            <a:srgbClr val="000000">
              <a:alpha val="0"/>
            </a:srgbClr>
          </a:solidFill>
          <a:ln w="38100" cap="rnd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1" name="Google Shape;91;p11"/>
          <p:cNvGrpSpPr/>
          <p:nvPr/>
        </p:nvGrpSpPr>
        <p:grpSpPr>
          <a:xfrm>
            <a:off x="1143000" y="2038350"/>
            <a:ext cx="2914800" cy="2762400"/>
            <a:chOff x="0" y="0"/>
            <a:chExt cx="2914800" cy="2762400"/>
          </a:xfrm>
        </p:grpSpPr>
        <p:cxnSp>
          <p:nvCxnSpPr>
            <p:cNvPr id="92" name="Google Shape;92;p11"/>
            <p:cNvCxnSpPr/>
            <p:nvPr/>
          </p:nvCxnSpPr>
          <p:spPr>
            <a:xfrm>
              <a:off x="0" y="0"/>
              <a:ext cx="2914800" cy="0"/>
            </a:xfrm>
            <a:prstGeom prst="straightConnector1">
              <a:avLst/>
            </a:prstGeom>
            <a:solidFill>
              <a:srgbClr val="FFFFFF"/>
            </a:solidFill>
            <a:ln w="38100" cap="flat" cmpd="sng">
              <a:solidFill>
                <a:srgbClr val="F2A9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3" name="Google Shape;93;p11"/>
            <p:cNvSpPr txBox="1"/>
            <p:nvPr/>
          </p:nvSpPr>
          <p:spPr>
            <a:xfrm>
              <a:off x="0" y="190500"/>
              <a:ext cx="2895600" cy="257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01</a:t>
              </a:r>
              <a:endParaRPr sz="3600" b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Invoice Submitted</a:t>
              </a:r>
              <a:endParaRPr sz="18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Invoice must be submitted to </a:t>
              </a:r>
              <a:r>
                <a:rPr lang="en-US" sz="1550" b="1" u="sng">
                  <a:solidFill>
                    <a:schemeClr val="dk2"/>
                  </a:solidFill>
                  <a:latin typeface="Lexend"/>
                  <a:ea typeface="Lexend"/>
                  <a:cs typeface="Lexend"/>
                  <a:sym typeface="Lexend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P2PInvoices@humboldt.edu</a:t>
              </a:r>
              <a:r>
                <a:rPr lang="en-US" sz="1550" b="1">
                  <a:solidFill>
                    <a:schemeClr val="dk2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with PO number.</a:t>
              </a:r>
              <a:endParaRPr sz="155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5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*Otherwise the transactions sits with no action</a:t>
              </a:r>
              <a:endParaRPr sz="155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4" name="Google Shape;94;p11"/>
          <p:cNvGrpSpPr/>
          <p:nvPr/>
        </p:nvGrpSpPr>
        <p:grpSpPr>
          <a:xfrm>
            <a:off x="4386275" y="2038350"/>
            <a:ext cx="2105002" cy="2286000"/>
            <a:chOff x="154075" y="0"/>
            <a:chExt cx="2196600" cy="2286000"/>
          </a:xfrm>
        </p:grpSpPr>
        <p:cxnSp>
          <p:nvCxnSpPr>
            <p:cNvPr id="95" name="Google Shape;95;p11"/>
            <p:cNvCxnSpPr/>
            <p:nvPr/>
          </p:nvCxnSpPr>
          <p:spPr>
            <a:xfrm>
              <a:off x="154075" y="0"/>
              <a:ext cx="2196600" cy="0"/>
            </a:xfrm>
            <a:prstGeom prst="straightConnector1">
              <a:avLst/>
            </a:prstGeom>
            <a:solidFill>
              <a:srgbClr val="FFFFFF"/>
            </a:solidFill>
            <a:ln w="38100" cap="flat" cmpd="sng">
              <a:solidFill>
                <a:srgbClr val="F2A9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6" name="Google Shape;96;p11"/>
            <p:cNvSpPr txBox="1"/>
            <p:nvPr/>
          </p:nvSpPr>
          <p:spPr>
            <a:xfrm>
              <a:off x="154075" y="190500"/>
              <a:ext cx="2190600" cy="209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02</a:t>
              </a:r>
              <a:endParaRPr sz="3600" b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Voucher Created</a:t>
              </a:r>
              <a:endParaRPr sz="18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Invoice is attached to the PO, the voucher is created, and routed for approval to pay.</a:t>
              </a:r>
              <a:endParaRPr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7" name="Google Shape;97;p11"/>
          <p:cNvGrpSpPr/>
          <p:nvPr/>
        </p:nvGrpSpPr>
        <p:grpSpPr>
          <a:xfrm>
            <a:off x="6867525" y="2038350"/>
            <a:ext cx="2143125" cy="2952900"/>
            <a:chOff x="0" y="0"/>
            <a:chExt cx="2286000" cy="2952900"/>
          </a:xfrm>
        </p:grpSpPr>
        <p:cxnSp>
          <p:nvCxnSpPr>
            <p:cNvPr id="98" name="Google Shape;98;p11"/>
            <p:cNvCxnSpPr/>
            <p:nvPr/>
          </p:nvCxnSpPr>
          <p:spPr>
            <a:xfrm>
              <a:off x="0" y="0"/>
              <a:ext cx="2286000" cy="0"/>
            </a:xfrm>
            <a:prstGeom prst="straightConnector1">
              <a:avLst/>
            </a:prstGeom>
            <a:solidFill>
              <a:srgbClr val="FFFFFF"/>
            </a:solidFill>
            <a:ln w="38100" cap="flat" cmpd="sng">
              <a:solidFill>
                <a:srgbClr val="F2A9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9" name="Google Shape;99;p11"/>
            <p:cNvSpPr txBox="1"/>
            <p:nvPr/>
          </p:nvSpPr>
          <p:spPr>
            <a:xfrm>
              <a:off x="0" y="190500"/>
              <a:ext cx="22860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03</a:t>
              </a:r>
              <a:endParaRPr sz="3600" b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Verify Receipt</a:t>
              </a:r>
              <a:endParaRPr sz="18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750"/>
                </a:spcAft>
                <a:buNone/>
              </a:pP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The PO owner needs to verify that they received the good or service in P2P (either with a verification or receipt creation).</a:t>
              </a:r>
              <a:endParaRPr sz="1550" b="1">
                <a:solidFill>
                  <a:srgbClr val="F2A9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" name="Google Shape;100;p11"/>
          <p:cNvGrpSpPr/>
          <p:nvPr/>
        </p:nvGrpSpPr>
        <p:grpSpPr>
          <a:xfrm>
            <a:off x="9372600" y="2038350"/>
            <a:ext cx="2105002" cy="2762400"/>
            <a:chOff x="0" y="0"/>
            <a:chExt cx="2196600" cy="2762400"/>
          </a:xfrm>
        </p:grpSpPr>
        <p:cxnSp>
          <p:nvCxnSpPr>
            <p:cNvPr id="101" name="Google Shape;101;p11"/>
            <p:cNvCxnSpPr/>
            <p:nvPr/>
          </p:nvCxnSpPr>
          <p:spPr>
            <a:xfrm>
              <a:off x="0" y="0"/>
              <a:ext cx="2136900" cy="0"/>
            </a:xfrm>
            <a:prstGeom prst="straightConnector1">
              <a:avLst/>
            </a:prstGeom>
            <a:solidFill>
              <a:srgbClr val="FFFFFF"/>
            </a:solidFill>
            <a:ln w="38100" cap="flat" cmpd="sng">
              <a:solidFill>
                <a:srgbClr val="F2A9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02" name="Google Shape;102;p11"/>
            <p:cNvSpPr txBox="1"/>
            <p:nvPr/>
          </p:nvSpPr>
          <p:spPr>
            <a:xfrm>
              <a:off x="0" y="190500"/>
              <a:ext cx="2196600" cy="257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04</a:t>
              </a:r>
              <a:endParaRPr sz="3600" b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800" b="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P</a:t>
              </a:r>
              <a:r>
                <a:rPr lang="en-US" sz="180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ayment</a:t>
              </a:r>
              <a:endParaRPr sz="18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Once the PO owners verifies receipt, it goes back to AP for final review and payment issuance.</a:t>
              </a:r>
              <a:endParaRPr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"/>
          <p:cNvSpPr/>
          <p:nvPr/>
        </p:nvSpPr>
        <p:spPr>
          <a:xfrm>
            <a:off x="609854" y="687603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2"/>
          <p:cNvSpPr txBox="1"/>
          <p:nvPr/>
        </p:nvSpPr>
        <p:spPr>
          <a:xfrm>
            <a:off x="1031063" y="491100"/>
            <a:ext cx="105837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300"/>
              </a:spcAft>
              <a:buNone/>
            </a:pPr>
            <a:r>
              <a:rPr lang="en-US" sz="43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Make It Easy on Yourself </a:t>
            </a:r>
            <a:endParaRPr/>
          </a:p>
        </p:txBody>
      </p:sp>
      <p:sp>
        <p:nvSpPr>
          <p:cNvPr id="109" name="Google Shape;109;p12"/>
          <p:cNvSpPr/>
          <p:nvPr/>
        </p:nvSpPr>
        <p:spPr>
          <a:xfrm>
            <a:off x="1143000" y="1483675"/>
            <a:ext cx="4857900" cy="1503300"/>
          </a:xfrm>
          <a:prstGeom prst="roundRect">
            <a:avLst>
              <a:gd name="adj" fmla="val 4571"/>
            </a:avLst>
          </a:prstGeom>
          <a:solidFill>
            <a:srgbClr val="004C46">
              <a:alpha val="4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2"/>
          <p:cNvSpPr/>
          <p:nvPr/>
        </p:nvSpPr>
        <p:spPr>
          <a:xfrm>
            <a:off x="1143000" y="1483675"/>
            <a:ext cx="38100" cy="15033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2"/>
          <p:cNvSpPr txBox="1"/>
          <p:nvPr/>
        </p:nvSpPr>
        <p:spPr>
          <a:xfrm>
            <a:off x="1333500" y="1597975"/>
            <a:ext cx="4476900" cy="14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⏰ </a:t>
            </a:r>
            <a:r>
              <a:rPr lang="en-US" sz="16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Start Early</a:t>
            </a:r>
            <a:endParaRPr sz="1600" b="0">
              <a:solidFill>
                <a:srgbClr val="004C4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457200" marR="0" lvl="0" indent="-33020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exend"/>
              <a:buChar char="●"/>
            </a:pPr>
            <a:r>
              <a:rPr lang="en-US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Submit as soon as you can and allow </a:t>
            </a:r>
            <a:br>
              <a:rPr lang="en-US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US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~2 weeks for workflow and approvals.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marR="0" lvl="0" indent="-330200" algn="l" rtl="0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Clr>
                <a:schemeClr val="accent3"/>
              </a:buClr>
              <a:buSzPts val="1600"/>
              <a:buFont typeface="Lexend"/>
              <a:buChar char="●"/>
            </a:pPr>
            <a:r>
              <a:rPr lang="en-US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Anticipate procurement needs before they become urgent.</a:t>
            </a:r>
            <a:endParaRPr sz="1600" b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" name="Google Shape;112;p12"/>
          <p:cNvSpPr/>
          <p:nvPr/>
        </p:nvSpPr>
        <p:spPr>
          <a:xfrm>
            <a:off x="6381750" y="1483675"/>
            <a:ext cx="4857900" cy="1503300"/>
          </a:xfrm>
          <a:prstGeom prst="roundRect">
            <a:avLst>
              <a:gd name="adj" fmla="val 4571"/>
            </a:avLst>
          </a:prstGeom>
          <a:solidFill>
            <a:srgbClr val="004C46">
              <a:alpha val="4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2"/>
          <p:cNvSpPr/>
          <p:nvPr/>
        </p:nvSpPr>
        <p:spPr>
          <a:xfrm>
            <a:off x="6381750" y="1483675"/>
            <a:ext cx="38100" cy="15033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2"/>
          <p:cNvSpPr txBox="1"/>
          <p:nvPr/>
        </p:nvSpPr>
        <p:spPr>
          <a:xfrm>
            <a:off x="6572250" y="1597975"/>
            <a:ext cx="4476900" cy="14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📋 </a:t>
            </a:r>
            <a:r>
              <a:rPr lang="en-US" sz="16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Help Us Help You</a:t>
            </a:r>
            <a:endParaRPr sz="1600" b="0">
              <a:solidFill>
                <a:srgbClr val="004C4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457200" marR="0" lvl="0" indent="-33020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exend"/>
              <a:buChar char="●"/>
            </a:pPr>
            <a:r>
              <a:rPr lang="en-US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Include complete documentation and a clear business justification.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marR="0" lvl="0" indent="-330200" algn="l" rtl="0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Clr>
                <a:schemeClr val="accent3"/>
              </a:buClr>
              <a:buSzPts val="1600"/>
              <a:buFont typeface="Lexend"/>
              <a:buChar char="●"/>
            </a:pPr>
            <a:r>
              <a:rPr lang="en-US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More context upfront = less back-and-forth later.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" name="Google Shape;115;p12"/>
          <p:cNvSpPr/>
          <p:nvPr/>
        </p:nvSpPr>
        <p:spPr>
          <a:xfrm>
            <a:off x="1143000" y="3177475"/>
            <a:ext cx="4857900" cy="1867800"/>
          </a:xfrm>
          <a:prstGeom prst="roundRect">
            <a:avLst>
              <a:gd name="adj" fmla="val 4571"/>
            </a:avLst>
          </a:prstGeom>
          <a:solidFill>
            <a:srgbClr val="004C46">
              <a:alpha val="4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2"/>
          <p:cNvSpPr/>
          <p:nvPr/>
        </p:nvSpPr>
        <p:spPr>
          <a:xfrm>
            <a:off x="1143000" y="3177475"/>
            <a:ext cx="38100" cy="18678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2"/>
          <p:cNvSpPr txBox="1"/>
          <p:nvPr/>
        </p:nvSpPr>
        <p:spPr>
          <a:xfrm>
            <a:off x="1333500" y="3291775"/>
            <a:ext cx="4476900" cy="14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🛒 </a:t>
            </a:r>
            <a:r>
              <a:rPr lang="en-US" sz="16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P2P Is Your Friend</a:t>
            </a:r>
            <a:endParaRPr sz="1600" b="0">
              <a:solidFill>
                <a:srgbClr val="004C4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457200" marR="0" lvl="0" indent="-33020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exend"/>
              <a:buChar char="●"/>
            </a:pPr>
            <a:r>
              <a:rPr lang="en-US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P2P should always be your first option.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marR="0" lvl="0" indent="-3302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exend"/>
              <a:buChar char="●"/>
            </a:pPr>
            <a:r>
              <a:rPr lang="en-US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Automated approvals, tracking, and compliance.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marR="0" lvl="0" indent="-330200" algn="l" rtl="0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Clr>
                <a:schemeClr val="accent3"/>
              </a:buClr>
              <a:buSzPts val="1600"/>
              <a:buFont typeface="Lexend"/>
              <a:buChar char="●"/>
            </a:pPr>
            <a:r>
              <a:rPr lang="en-US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ProCard is still available as a backup.</a:t>
            </a:r>
            <a:endParaRPr b="0">
              <a:solidFill>
                <a:srgbClr val="33415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" name="Google Shape;118;p12"/>
          <p:cNvSpPr/>
          <p:nvPr/>
        </p:nvSpPr>
        <p:spPr>
          <a:xfrm>
            <a:off x="6381750" y="3177475"/>
            <a:ext cx="4857900" cy="1867800"/>
          </a:xfrm>
          <a:prstGeom prst="roundRect">
            <a:avLst>
              <a:gd name="adj" fmla="val 4571"/>
            </a:avLst>
          </a:prstGeom>
          <a:solidFill>
            <a:srgbClr val="004C46">
              <a:alpha val="4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2"/>
          <p:cNvSpPr/>
          <p:nvPr/>
        </p:nvSpPr>
        <p:spPr>
          <a:xfrm>
            <a:off x="6381750" y="3177475"/>
            <a:ext cx="38100" cy="18678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2"/>
          <p:cNvSpPr txBox="1"/>
          <p:nvPr/>
        </p:nvSpPr>
        <p:spPr>
          <a:xfrm>
            <a:off x="6572250" y="3291775"/>
            <a:ext cx="4476900" cy="14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🙋 </a:t>
            </a:r>
            <a:r>
              <a:rPr lang="en-US" sz="16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Don’t Go It Alone</a:t>
            </a:r>
            <a:endParaRPr sz="1600" b="0">
              <a:solidFill>
                <a:srgbClr val="004C4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457200" lvl="0" indent="-33020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exend"/>
              <a:buChar char="●"/>
            </a:pPr>
            <a:r>
              <a:rPr lang="en-US" sz="1600" b="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rPr>
              <a:t>Come t</a:t>
            </a:r>
            <a:r>
              <a:rPr lang="en-US" sz="16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rPr>
              <a:t>o Procurement drop-ins and use available resources.</a:t>
            </a:r>
            <a:endParaRPr sz="1600">
              <a:solidFill>
                <a:srgbClr val="334155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02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exend"/>
              <a:buChar char="●"/>
            </a:pPr>
            <a:r>
              <a:rPr lang="en-US" sz="16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rPr>
              <a:t>Lean on follow subject matter experts</a:t>
            </a:r>
            <a:r>
              <a:rPr lang="en-US" sz="1600" b="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endParaRPr sz="1600" b="0">
              <a:solidFill>
                <a:srgbClr val="334155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0200" algn="l" rtl="0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Clr>
                <a:schemeClr val="accent3"/>
              </a:buClr>
              <a:buSzPts val="1600"/>
              <a:buFont typeface="Lexend"/>
              <a:buChar char="●"/>
            </a:pPr>
            <a:r>
              <a:rPr lang="en-US" sz="16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rPr>
              <a:t>P2P should be used by fewer centralized frequent users.</a:t>
            </a:r>
            <a:endParaRPr sz="1600" b="0">
              <a:solidFill>
                <a:srgbClr val="33415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" name="Google Shape;121;p12"/>
          <p:cNvSpPr/>
          <p:nvPr/>
        </p:nvSpPr>
        <p:spPr>
          <a:xfrm>
            <a:off x="952500" y="5198425"/>
            <a:ext cx="10287000" cy="476400"/>
          </a:xfrm>
          <a:prstGeom prst="roundRect">
            <a:avLst>
              <a:gd name="adj" fmla="val 16000"/>
            </a:avLst>
          </a:prstGeom>
          <a:solidFill>
            <a:srgbClr val="004C4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2"/>
          <p:cNvSpPr txBox="1"/>
          <p:nvPr/>
        </p:nvSpPr>
        <p:spPr>
          <a:xfrm>
            <a:off x="1047750" y="5198425"/>
            <a:ext cx="100965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Bottom line: Plan ahead  •  Give us the details  •  Use P2P  •  Ask for help</a:t>
            </a:r>
            <a:endParaRPr sz="16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3"/>
          <p:cNvSpPr/>
          <p:nvPr/>
        </p:nvSpPr>
        <p:spPr>
          <a:xfrm>
            <a:off x="610426" y="687603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995762" y="460350"/>
            <a:ext cx="104181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Resources/Purchasing Support</a:t>
            </a:r>
            <a:endParaRPr sz="4300" i="0" u="none" strike="noStrike" cap="none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9" name="Google Shape;129;p13"/>
          <p:cNvSpPr/>
          <p:nvPr/>
        </p:nvSpPr>
        <p:spPr>
          <a:xfrm>
            <a:off x="1143000" y="1628775"/>
            <a:ext cx="4857900" cy="3133800"/>
          </a:xfrm>
          <a:prstGeom prst="roundRect">
            <a:avLst>
              <a:gd name="adj" fmla="val 2105"/>
            </a:avLst>
          </a:prstGeom>
          <a:solidFill>
            <a:srgbClr val="004C46">
              <a:alpha val="4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3"/>
          <p:cNvSpPr/>
          <p:nvPr/>
        </p:nvSpPr>
        <p:spPr>
          <a:xfrm>
            <a:off x="1143000" y="1628775"/>
            <a:ext cx="38100" cy="31338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3"/>
          <p:cNvSpPr txBox="1"/>
          <p:nvPr/>
        </p:nvSpPr>
        <p:spPr>
          <a:xfrm>
            <a:off x="1371600" y="1857375"/>
            <a:ext cx="4400700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Contracts &amp; Procurement</a:t>
            </a:r>
            <a:endParaRPr sz="2000" b="0">
              <a:solidFill>
                <a:srgbClr val="004C4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b="1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procure@humboldt.edu</a:t>
            </a:r>
            <a:endParaRPr sz="1600" b="1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Campus P2P Drop-In Sessions</a:t>
            </a:r>
            <a:endParaRPr sz="1700" b="1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27025" algn="l" rtl="0">
              <a:spcBef>
                <a:spcPts val="900"/>
              </a:spcBef>
              <a:spcAft>
                <a:spcPts val="0"/>
              </a:spcAft>
              <a:buClr>
                <a:srgbClr val="004C46"/>
              </a:buClr>
              <a:buSzPts val="1550"/>
              <a:buFont typeface="Lexend"/>
              <a:buChar char="●"/>
            </a:pPr>
            <a:r>
              <a:rPr lang="en-US" sz="1550" b="1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rPr>
              <a:t>Tuesdays:</a:t>
            </a:r>
            <a:r>
              <a:rPr lang="en-US"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rPr>
              <a:t> 10:00 a.m. - 11:00 a.m.</a:t>
            </a:r>
            <a:endParaRPr sz="1550" b="0">
              <a:solidFill>
                <a:srgbClr val="004C46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27025" algn="l" rtl="0">
              <a:spcBef>
                <a:spcPts val="750"/>
              </a:spcBef>
              <a:spcAft>
                <a:spcPts val="0"/>
              </a:spcAft>
              <a:buClr>
                <a:srgbClr val="004C46"/>
              </a:buClr>
              <a:buSzPts val="1550"/>
              <a:buFont typeface="Lexend"/>
              <a:buChar char="●"/>
            </a:pPr>
            <a:r>
              <a:rPr lang="en-US" sz="1550" b="1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rPr>
              <a:t>Wednesdays:</a:t>
            </a:r>
            <a:r>
              <a:rPr lang="en-US"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rPr>
              <a:t> 3:00 p.m. - 4:00 p.m.</a:t>
            </a:r>
            <a:endParaRPr sz="1550" b="0">
              <a:solidFill>
                <a:srgbClr val="004C46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27025" algn="l" rtl="0">
              <a:spcBef>
                <a:spcPts val="750"/>
              </a:spcBef>
              <a:spcAft>
                <a:spcPts val="750"/>
              </a:spcAft>
              <a:buClr>
                <a:srgbClr val="004C46"/>
              </a:buClr>
              <a:buSzPts val="1550"/>
              <a:buFont typeface="Lexend"/>
              <a:buChar char="●"/>
            </a:pPr>
            <a:r>
              <a:rPr lang="en-US" sz="1550" b="1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rPr>
              <a:t>Thursdays:</a:t>
            </a:r>
            <a:r>
              <a:rPr lang="en-US"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rPr>
              <a:t> 2:00 p.m. - 3:00 p.m.</a:t>
            </a:r>
            <a:endParaRPr sz="1550" b="0">
              <a:solidFill>
                <a:srgbClr val="004C4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6381750" y="1628775"/>
            <a:ext cx="4857900" cy="3133800"/>
          </a:xfrm>
          <a:prstGeom prst="roundRect">
            <a:avLst>
              <a:gd name="adj" fmla="val 2105"/>
            </a:avLst>
          </a:prstGeom>
          <a:solidFill>
            <a:srgbClr val="004C46">
              <a:alpha val="4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3"/>
          <p:cNvSpPr/>
          <p:nvPr/>
        </p:nvSpPr>
        <p:spPr>
          <a:xfrm>
            <a:off x="6381750" y="1628775"/>
            <a:ext cx="38100" cy="31338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3"/>
          <p:cNvSpPr txBox="1"/>
          <p:nvPr/>
        </p:nvSpPr>
        <p:spPr>
          <a:xfrm>
            <a:off x="6610350" y="1857375"/>
            <a:ext cx="4400700" cy="28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Specialized Purchasing</a:t>
            </a:r>
            <a:endParaRPr sz="2000" b="0">
              <a:solidFill>
                <a:srgbClr val="004C4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b="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Reach out directly to specialized compliance partners for specific purchasing needs:</a:t>
            </a:r>
            <a:endParaRPr sz="1600" b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165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💻 </a:t>
            </a:r>
            <a:r>
              <a:rPr lang="en-US" sz="1650" b="1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 Purchasing</a:t>
            </a:r>
            <a:endParaRPr sz="1650" b="1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50" b="1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🔧 </a:t>
            </a:r>
            <a:r>
              <a:rPr lang="en-US" sz="1650" b="1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FM Purchasing</a:t>
            </a:r>
            <a:endParaRPr sz="1650" b="1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50" b="1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📣 </a:t>
            </a:r>
            <a:r>
              <a:rPr lang="en-US" sz="1650" b="1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MarCom Print Services</a:t>
            </a:r>
            <a:endParaRPr sz="1650" b="1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1650" b="1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⚠️ </a:t>
            </a:r>
            <a:r>
              <a:rPr lang="en-US" sz="1650" b="1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Risk and EH&amp;S</a:t>
            </a:r>
            <a:endParaRPr sz="1650" b="1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4"/>
          <p:cNvSpPr/>
          <p:nvPr/>
        </p:nvSpPr>
        <p:spPr>
          <a:xfrm>
            <a:off x="603441" y="681806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4"/>
          <p:cNvSpPr txBox="1"/>
          <p:nvPr/>
        </p:nvSpPr>
        <p:spPr>
          <a:xfrm>
            <a:off x="1024650" y="485303"/>
            <a:ext cx="105837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300"/>
              </a:spcAft>
              <a:buNone/>
            </a:pPr>
            <a:r>
              <a:rPr lang="en-US" sz="43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P2P: IT Compliance </a:t>
            </a:r>
            <a:endParaRPr/>
          </a:p>
        </p:txBody>
      </p:sp>
      <p:sp>
        <p:nvSpPr>
          <p:cNvPr id="141" name="Google Shape;141;p14"/>
          <p:cNvSpPr/>
          <p:nvPr/>
        </p:nvSpPr>
        <p:spPr>
          <a:xfrm>
            <a:off x="1116400" y="1343075"/>
            <a:ext cx="5492400" cy="1596900"/>
          </a:xfrm>
          <a:prstGeom prst="roundRect">
            <a:avLst>
              <a:gd name="adj" fmla="val 4571"/>
            </a:avLst>
          </a:prstGeom>
          <a:solidFill>
            <a:srgbClr val="004C46">
              <a:alpha val="4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4"/>
          <p:cNvSpPr/>
          <p:nvPr/>
        </p:nvSpPr>
        <p:spPr>
          <a:xfrm>
            <a:off x="1116400" y="1343076"/>
            <a:ext cx="38100" cy="15969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4"/>
          <p:cNvSpPr txBox="1"/>
          <p:nvPr/>
        </p:nvSpPr>
        <p:spPr>
          <a:xfrm>
            <a:off x="1306900" y="1496150"/>
            <a:ext cx="5130600" cy="17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⏰ </a:t>
            </a:r>
            <a:r>
              <a:rPr lang="en-US" sz="160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When is an IT Review Required?</a:t>
            </a:r>
            <a:endParaRPr sz="1600" b="0">
              <a:solidFill>
                <a:srgbClr val="004C4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457200" marR="0" lvl="0" indent="-31115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Lexend Medium"/>
              <a:buChar char="●"/>
            </a:pPr>
            <a:r>
              <a:rPr lang="en-US" sz="15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Most hardware and software purchases</a:t>
            </a:r>
            <a:endParaRPr sz="15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457200" lvl="0" indent="-31115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Lexend Medium"/>
              <a:buChar char="●"/>
            </a:pPr>
            <a:r>
              <a:rPr lang="en-US" sz="15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No-cost software does require a review</a:t>
            </a:r>
            <a:endParaRPr sz="15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457200" marR="0" lvl="0" indent="-311150" algn="l" rtl="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SzPts val="1300"/>
              <a:buFont typeface="Lexend SemiBold"/>
              <a:buChar char="●"/>
            </a:pPr>
            <a:r>
              <a:rPr lang="en-US" sz="150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NOT required </a:t>
            </a:r>
            <a:r>
              <a:rPr lang="en-US" sz="15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for computers and pre-approved products such as keyboards, mice, and speakers</a:t>
            </a:r>
            <a:endParaRPr>
              <a:solidFill>
                <a:srgbClr val="334155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44" name="Google Shape;144;p14"/>
          <p:cNvSpPr/>
          <p:nvPr/>
        </p:nvSpPr>
        <p:spPr>
          <a:xfrm>
            <a:off x="6850925" y="1343075"/>
            <a:ext cx="4398300" cy="1596900"/>
          </a:xfrm>
          <a:prstGeom prst="roundRect">
            <a:avLst>
              <a:gd name="adj" fmla="val 4571"/>
            </a:avLst>
          </a:prstGeom>
          <a:solidFill>
            <a:srgbClr val="004C46">
              <a:alpha val="4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4"/>
          <p:cNvSpPr/>
          <p:nvPr/>
        </p:nvSpPr>
        <p:spPr>
          <a:xfrm>
            <a:off x="6850925" y="1343076"/>
            <a:ext cx="38100" cy="15969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4"/>
          <p:cNvSpPr txBox="1"/>
          <p:nvPr/>
        </p:nvSpPr>
        <p:spPr>
          <a:xfrm>
            <a:off x="7041425" y="1496150"/>
            <a:ext cx="4024800" cy="12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📋 </a:t>
            </a:r>
            <a:r>
              <a:rPr lang="en-US" sz="160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Computers, Tablets, &amp; Printers</a:t>
            </a:r>
            <a:endParaRPr sz="1600" b="0">
              <a:solidFill>
                <a:srgbClr val="004C4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457200" marR="0" lvl="0" indent="-31115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Lexend Medium"/>
              <a:buChar char="●"/>
            </a:pPr>
            <a:r>
              <a:rPr lang="en-US" sz="15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Create a Help Desk ticket to request a quote or consultation</a:t>
            </a:r>
            <a:endParaRPr sz="15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457200" marR="0" lvl="0" indent="-311150" algn="l" rtl="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SzPts val="1300"/>
              <a:buFont typeface="Lexend Medium"/>
              <a:buChar char="●"/>
            </a:pPr>
            <a:r>
              <a:rPr lang="en-US" sz="15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ITS will email the quote to you to submit it to P2P</a:t>
            </a:r>
            <a:endParaRPr sz="15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47" name="Google Shape;147;p14"/>
          <p:cNvSpPr/>
          <p:nvPr/>
        </p:nvSpPr>
        <p:spPr>
          <a:xfrm>
            <a:off x="1116400" y="3223851"/>
            <a:ext cx="5492400" cy="2453100"/>
          </a:xfrm>
          <a:prstGeom prst="roundRect">
            <a:avLst>
              <a:gd name="adj" fmla="val 4571"/>
            </a:avLst>
          </a:prstGeom>
          <a:solidFill>
            <a:srgbClr val="004C46">
              <a:alpha val="4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4"/>
          <p:cNvSpPr txBox="1"/>
          <p:nvPr/>
        </p:nvSpPr>
        <p:spPr>
          <a:xfrm>
            <a:off x="1306900" y="3376925"/>
            <a:ext cx="5130600" cy="22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🛒 </a:t>
            </a:r>
            <a:r>
              <a:rPr lang="en-US" sz="160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Common Issues and Reminders</a:t>
            </a:r>
            <a:endParaRPr sz="1600" b="0">
              <a:solidFill>
                <a:srgbClr val="004C4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457200" lvl="0" indent="-3111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Lexend Medium"/>
              <a:buChar char="●"/>
            </a:pPr>
            <a:r>
              <a:rPr lang="en-US" sz="15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Full IT Review process normally takes 1-2 weeks, but may take longer (more on this in a minute)</a:t>
            </a:r>
            <a:endParaRPr sz="15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457200" lvl="0" indent="-311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Lexend Medium"/>
              <a:buChar char="●"/>
            </a:pPr>
            <a:r>
              <a:rPr lang="en-US" sz="15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System-wide hardware and software questions may be challenging to answer.  ITS will soon be posting detailed instructions, and is always happy to guide you through them</a:t>
            </a:r>
            <a:endParaRPr sz="15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457200" lvl="0" indent="-311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Lexend Medium"/>
              <a:buChar char="●"/>
            </a:pPr>
            <a:r>
              <a:rPr lang="en-US" sz="15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Documentation!</a:t>
            </a:r>
            <a:endParaRPr sz="1300">
              <a:solidFill>
                <a:srgbClr val="334155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rgbClr val="334155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b="0">
              <a:solidFill>
                <a:srgbClr val="33415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4"/>
          <p:cNvSpPr/>
          <p:nvPr/>
        </p:nvSpPr>
        <p:spPr>
          <a:xfrm>
            <a:off x="6850925" y="3223850"/>
            <a:ext cx="4398300" cy="2453100"/>
          </a:xfrm>
          <a:prstGeom prst="roundRect">
            <a:avLst>
              <a:gd name="adj" fmla="val 4571"/>
            </a:avLst>
          </a:prstGeom>
          <a:solidFill>
            <a:srgbClr val="004C46">
              <a:alpha val="4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4"/>
          <p:cNvSpPr/>
          <p:nvPr/>
        </p:nvSpPr>
        <p:spPr>
          <a:xfrm>
            <a:off x="6850925" y="3223851"/>
            <a:ext cx="38100" cy="24531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4"/>
          <p:cNvSpPr txBox="1"/>
          <p:nvPr/>
        </p:nvSpPr>
        <p:spPr>
          <a:xfrm>
            <a:off x="7041425" y="3376925"/>
            <a:ext cx="3939300" cy="19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🙋 </a:t>
            </a:r>
            <a:r>
              <a:rPr lang="en-US" sz="160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Need More Info or Assistance</a:t>
            </a:r>
            <a:endParaRPr sz="1600" b="0">
              <a:solidFill>
                <a:srgbClr val="004C46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457200" marR="0" lvl="0" indent="-3111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Lexend"/>
              <a:buChar char="●"/>
            </a:pPr>
            <a:r>
              <a:rPr lang="en-US" sz="1500">
                <a:solidFill>
                  <a:schemeClr val="dk2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hum.link/tech-purchasing</a:t>
            </a:r>
            <a:r>
              <a:rPr lang="en-US" sz="15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US" sz="15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for more information</a:t>
            </a:r>
            <a:endParaRPr sz="15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457200" marR="0" lvl="0" indent="-3111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Lexend"/>
              <a:buChar char="●"/>
            </a:pPr>
            <a:r>
              <a:rPr lang="en-US" sz="15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If needed, create a Help Desk ticket at </a:t>
            </a:r>
            <a:r>
              <a:rPr lang="en-US" sz="1500">
                <a:solidFill>
                  <a:schemeClr val="dk2"/>
                </a:solidFill>
                <a:uFill>
                  <a:noFill/>
                </a:uFill>
                <a:latin typeface="Lexend ExtraBold"/>
                <a:ea typeface="Lexend ExtraBold"/>
                <a:cs typeface="Lexend ExtraBold"/>
                <a:sym typeface="Lexend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humboldt.edu/techhelp</a:t>
            </a:r>
            <a:r>
              <a:rPr lang="en-US" sz="15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or email </a:t>
            </a:r>
            <a:r>
              <a:rPr lang="en-US" sz="1500">
                <a:solidFill>
                  <a:schemeClr val="dk2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help@humboldt.edu</a:t>
            </a:r>
            <a:endParaRPr sz="1500">
              <a:solidFill>
                <a:schemeClr val="dk2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457200" marR="0" lvl="0" indent="-31115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SzPts val="1300"/>
              <a:buFont typeface="Lexend"/>
              <a:buChar char="●"/>
            </a:pPr>
            <a:r>
              <a:rPr lang="en-US" sz="15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Email</a:t>
            </a:r>
            <a:r>
              <a:rPr lang="en-US" sz="1500">
                <a:solidFill>
                  <a:schemeClr val="dk2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 itar@humboldt.edu</a:t>
            </a:r>
            <a:endParaRPr sz="1500">
              <a:solidFill>
                <a:schemeClr val="dk2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52" name="Google Shape;152;p14"/>
          <p:cNvSpPr/>
          <p:nvPr/>
        </p:nvSpPr>
        <p:spPr>
          <a:xfrm>
            <a:off x="1123950" y="3223851"/>
            <a:ext cx="38100" cy="24531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"/>
          <p:cNvSpPr/>
          <p:nvPr/>
        </p:nvSpPr>
        <p:spPr>
          <a:xfrm>
            <a:off x="600908" y="687329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5"/>
          <p:cNvSpPr txBox="1"/>
          <p:nvPr/>
        </p:nvSpPr>
        <p:spPr>
          <a:xfrm>
            <a:off x="994146" y="460077"/>
            <a:ext cx="9907200" cy="908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0">
                <a:solidFill>
                  <a:srgbClr val="004C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P2P: </a:t>
            </a:r>
            <a:r>
              <a:rPr lang="en-US" sz="4300">
                <a:solidFill>
                  <a:srgbClr val="004C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IT Compliance Workflow</a:t>
            </a:r>
            <a:endParaRPr sz="4300" b="0">
              <a:solidFill>
                <a:srgbClr val="004C4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59" name="Google Shape;159;p15"/>
          <p:cNvSpPr txBox="1"/>
          <p:nvPr/>
        </p:nvSpPr>
        <p:spPr>
          <a:xfrm>
            <a:off x="2591192" y="1408351"/>
            <a:ext cx="5845800" cy="4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4C46"/>
                </a:solidFill>
                <a:latin typeface="Lexend Medium"/>
                <a:ea typeface="Lexend Medium"/>
                <a:cs typeface="Lexend Medium"/>
                <a:sym typeface="Lexend Medium"/>
              </a:rPr>
              <a:t>Overview</a:t>
            </a:r>
            <a:endParaRPr sz="1600" b="0">
              <a:solidFill>
                <a:srgbClr val="004C46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60" name="Google Shape;160;p15"/>
          <p:cNvSpPr/>
          <p:nvPr/>
        </p:nvSpPr>
        <p:spPr>
          <a:xfrm>
            <a:off x="4185992" y="1829526"/>
            <a:ext cx="3637800" cy="1147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Initial IT Review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(1-3 business days)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Quick check before moving the requisition to the 3 teams</a:t>
            </a:r>
            <a:endParaRPr/>
          </a:p>
        </p:txBody>
      </p:sp>
      <p:sp>
        <p:nvSpPr>
          <p:cNvPr id="161" name="Google Shape;161;p15"/>
          <p:cNvSpPr/>
          <p:nvPr/>
        </p:nvSpPr>
        <p:spPr>
          <a:xfrm>
            <a:off x="2780017" y="3438376"/>
            <a:ext cx="3637800" cy="1147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Systems Review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(1-5 business days)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X,Y, and Z</a:t>
            </a:r>
            <a:endParaRPr/>
          </a:p>
        </p:txBody>
      </p:sp>
      <p:sp>
        <p:nvSpPr>
          <p:cNvPr id="162" name="Google Shape;162;p15"/>
          <p:cNvSpPr/>
          <p:nvPr/>
        </p:nvSpPr>
        <p:spPr>
          <a:xfrm>
            <a:off x="4188404" y="3438376"/>
            <a:ext cx="3637800" cy="1147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Security Review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(1-2 weeks)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X,Y, and Z</a:t>
            </a:r>
            <a:endParaRPr/>
          </a:p>
        </p:txBody>
      </p:sp>
      <p:sp>
        <p:nvSpPr>
          <p:cNvPr id="163" name="Google Shape;163;p15"/>
          <p:cNvSpPr/>
          <p:nvPr/>
        </p:nvSpPr>
        <p:spPr>
          <a:xfrm>
            <a:off x="4979642" y="3438376"/>
            <a:ext cx="3637800" cy="1147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Accessiblity Review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(1-3 weeks)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X,Y, and Z</a:t>
            </a:r>
            <a:endParaRPr/>
          </a:p>
        </p:txBody>
      </p:sp>
      <p:sp>
        <p:nvSpPr>
          <p:cNvPr id="164" name="Google Shape;164;p15"/>
          <p:cNvSpPr/>
          <p:nvPr/>
        </p:nvSpPr>
        <p:spPr>
          <a:xfrm>
            <a:off x="4948025" y="5210500"/>
            <a:ext cx="2571900" cy="1147500"/>
          </a:xfrm>
          <a:prstGeom prst="diamon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Approval</a:t>
            </a:r>
            <a:endParaRPr/>
          </a:p>
        </p:txBody>
      </p:sp>
      <p:pic>
        <p:nvPicPr>
          <p:cNvPr id="165" name="Google Shape;16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7270" y="1368176"/>
            <a:ext cx="6172824" cy="507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"/>
          <p:cNvSpPr/>
          <p:nvPr/>
        </p:nvSpPr>
        <p:spPr>
          <a:xfrm>
            <a:off x="1166550" y="1718008"/>
            <a:ext cx="228600" cy="228600"/>
          </a:xfrm>
          <a:prstGeom prst="ellipse">
            <a:avLst/>
          </a:prstGeom>
          <a:solidFill>
            <a:srgbClr val="004C46"/>
          </a:solidFill>
          <a:ln w="38100" cap="flat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6"/>
          <p:cNvSpPr/>
          <p:nvPr/>
        </p:nvSpPr>
        <p:spPr>
          <a:xfrm>
            <a:off x="1166550" y="3219019"/>
            <a:ext cx="228600" cy="228600"/>
          </a:xfrm>
          <a:prstGeom prst="ellipse">
            <a:avLst/>
          </a:prstGeom>
          <a:solidFill>
            <a:srgbClr val="004C46"/>
          </a:solidFill>
          <a:ln w="38100" cap="flat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2" name="Google Shape;172;p16"/>
          <p:cNvGrpSpPr/>
          <p:nvPr/>
        </p:nvGrpSpPr>
        <p:grpSpPr>
          <a:xfrm>
            <a:off x="1592725" y="1635418"/>
            <a:ext cx="8764200" cy="1736100"/>
            <a:chOff x="0" y="0"/>
            <a:chExt cx="8764200" cy="1736100"/>
          </a:xfrm>
        </p:grpSpPr>
        <p:sp>
          <p:nvSpPr>
            <p:cNvPr id="173" name="Google Shape;173;p16"/>
            <p:cNvSpPr/>
            <p:nvPr/>
          </p:nvSpPr>
          <p:spPr>
            <a:xfrm>
              <a:off x="0" y="0"/>
              <a:ext cx="8572500" cy="1143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6"/>
            <p:cNvSpPr txBox="1"/>
            <p:nvPr/>
          </p:nvSpPr>
          <p:spPr>
            <a:xfrm>
              <a:off x="0" y="0"/>
              <a:ext cx="8764200" cy="17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>
                  <a:solidFill>
                    <a:schemeClr val="dk2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What We Review: </a:t>
              </a:r>
              <a:endParaRPr sz="2500">
                <a:solidFill>
                  <a:schemeClr val="dk2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2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EHS reviews purchases that may create significant health, safety, or regulatory requirements before they are ordered</a:t>
              </a:r>
              <a:endParaRPr sz="23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5" name="Google Shape;175;p16"/>
          <p:cNvSpPr/>
          <p:nvPr/>
        </p:nvSpPr>
        <p:spPr>
          <a:xfrm>
            <a:off x="1592725" y="3123268"/>
            <a:ext cx="8572500" cy="1812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Examples Include: </a:t>
            </a:r>
            <a:endParaRPr sz="2500" b="1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Font typeface="Lexend"/>
              <a:buChar char="●"/>
            </a:pPr>
            <a:r>
              <a:rPr lang="en-US" sz="23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High Hazard Chemicals</a:t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Font typeface="Lexend"/>
              <a:buChar char="●"/>
            </a:pPr>
            <a:r>
              <a:rPr lang="en-US" sz="23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Regulated Materials</a:t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Font typeface="Lexend"/>
              <a:buChar char="●"/>
            </a:pPr>
            <a:r>
              <a:rPr lang="en-US" sz="23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Safety-Sensitive Equipment</a:t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Full List on our website under Chemical Hygiene Plan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6" name="Google Shape;1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48725" y="3134368"/>
            <a:ext cx="3740150" cy="1648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77" name="Google Shape;177;p16"/>
          <p:cNvSpPr/>
          <p:nvPr/>
        </p:nvSpPr>
        <p:spPr>
          <a:xfrm>
            <a:off x="600922" y="685924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6"/>
          <p:cNvSpPr txBox="1"/>
          <p:nvPr/>
        </p:nvSpPr>
        <p:spPr>
          <a:xfrm>
            <a:off x="990131" y="449146"/>
            <a:ext cx="94068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Environmental Health &amp; Safety</a:t>
            </a:r>
            <a:endParaRPr sz="4300" i="0" u="none" strike="noStrike" cap="none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"/>
          <p:cNvSpPr/>
          <p:nvPr/>
        </p:nvSpPr>
        <p:spPr>
          <a:xfrm>
            <a:off x="600922" y="685924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7"/>
          <p:cNvSpPr txBox="1"/>
          <p:nvPr/>
        </p:nvSpPr>
        <p:spPr>
          <a:xfrm>
            <a:off x="990131" y="449146"/>
            <a:ext cx="94068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Environmental Health &amp; Safety</a:t>
            </a:r>
            <a:endParaRPr sz="4300" i="0" u="none" strike="noStrike" cap="none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185" name="Google Shape;185;p17"/>
          <p:cNvGrpSpPr/>
          <p:nvPr/>
        </p:nvGrpSpPr>
        <p:grpSpPr>
          <a:xfrm>
            <a:off x="1580675" y="1641302"/>
            <a:ext cx="9487500" cy="1381131"/>
            <a:chOff x="-6" y="-238131"/>
            <a:chExt cx="9487500" cy="1381131"/>
          </a:xfrm>
        </p:grpSpPr>
        <p:sp>
          <p:nvSpPr>
            <p:cNvPr id="186" name="Google Shape;186;p17"/>
            <p:cNvSpPr/>
            <p:nvPr/>
          </p:nvSpPr>
          <p:spPr>
            <a:xfrm>
              <a:off x="0" y="0"/>
              <a:ext cx="8572500" cy="1143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7"/>
            <p:cNvSpPr txBox="1"/>
            <p:nvPr/>
          </p:nvSpPr>
          <p:spPr>
            <a:xfrm>
              <a:off x="-6" y="-238131"/>
              <a:ext cx="9487500" cy="130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>
                  <a:solidFill>
                    <a:schemeClr val="dk2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When purchasing: </a:t>
              </a:r>
              <a:endParaRPr sz="2500">
                <a:solidFill>
                  <a:schemeClr val="dk2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2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The Chemical &amp; Hazardous Materials Purchase Request Form may need to be completed to provide EHS with necessary details</a:t>
              </a:r>
              <a:endParaRPr sz="23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8" name="Google Shape;188;p17"/>
          <p:cNvSpPr/>
          <p:nvPr/>
        </p:nvSpPr>
        <p:spPr>
          <a:xfrm>
            <a:off x="1580681" y="3298201"/>
            <a:ext cx="7088400" cy="2929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2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Be prepared to provide:</a:t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Font typeface="Lexend"/>
              <a:buChar char="●"/>
            </a:pPr>
            <a:r>
              <a:rPr lang="en-US" sz="23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Product Info</a:t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Font typeface="Lexend"/>
              <a:buChar char="●"/>
            </a:pPr>
            <a:r>
              <a:rPr lang="en-US" sz="23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SDS</a:t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Font typeface="Lexend"/>
              <a:buChar char="●"/>
            </a:pPr>
            <a:r>
              <a:rPr lang="en-US" sz="23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Intended Use</a:t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Font typeface="Lexend"/>
              <a:buChar char="●"/>
            </a:pPr>
            <a:r>
              <a:rPr lang="en-US" sz="23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Storage/location info</a:t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Font typeface="Lexend"/>
              <a:buChar char="●"/>
            </a:pPr>
            <a:r>
              <a:rPr lang="en-US" sz="23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Training Provided</a:t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Font typeface="Lexend"/>
              <a:buChar char="●"/>
            </a:pPr>
            <a:r>
              <a:rPr lang="en-US" sz="23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SOPs</a:t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" name="Google Shape;189;p17"/>
          <p:cNvSpPr/>
          <p:nvPr/>
        </p:nvSpPr>
        <p:spPr>
          <a:xfrm>
            <a:off x="1154506" y="1717037"/>
            <a:ext cx="228600" cy="228600"/>
          </a:xfrm>
          <a:prstGeom prst="ellipse">
            <a:avLst/>
          </a:prstGeom>
          <a:solidFill>
            <a:srgbClr val="004C46"/>
          </a:solidFill>
          <a:ln w="38100" cap="flat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7"/>
          <p:cNvSpPr/>
          <p:nvPr/>
        </p:nvSpPr>
        <p:spPr>
          <a:xfrm>
            <a:off x="1154506" y="3369834"/>
            <a:ext cx="228600" cy="228600"/>
          </a:xfrm>
          <a:prstGeom prst="ellipse">
            <a:avLst/>
          </a:prstGeom>
          <a:solidFill>
            <a:srgbClr val="004C46"/>
          </a:solidFill>
          <a:ln w="38100" cap="flat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"/>
          <p:cNvSpPr/>
          <p:nvPr/>
        </p:nvSpPr>
        <p:spPr>
          <a:xfrm>
            <a:off x="607509" y="687595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8"/>
          <p:cNvSpPr/>
          <p:nvPr/>
        </p:nvSpPr>
        <p:spPr>
          <a:xfrm>
            <a:off x="1133275" y="1566700"/>
            <a:ext cx="5088000" cy="3750300"/>
          </a:xfrm>
          <a:prstGeom prst="roundRect">
            <a:avLst>
              <a:gd name="adj" fmla="val 4571"/>
            </a:avLst>
          </a:prstGeom>
          <a:solidFill>
            <a:srgbClr val="004C46">
              <a:alpha val="4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8"/>
          <p:cNvSpPr/>
          <p:nvPr/>
        </p:nvSpPr>
        <p:spPr>
          <a:xfrm>
            <a:off x="1133275" y="1566700"/>
            <a:ext cx="38100" cy="37503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8"/>
          <p:cNvSpPr txBox="1"/>
          <p:nvPr/>
        </p:nvSpPr>
        <p:spPr>
          <a:xfrm>
            <a:off x="1432300" y="1789525"/>
            <a:ext cx="4306800" cy="3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Furniture</a:t>
            </a:r>
            <a:endParaRPr sz="2400">
              <a:solidFill>
                <a:schemeClr val="dk2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342900" lvl="0" indent="-228600" algn="l" rtl="0"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exend SemiBold"/>
              <a:buChar char="●"/>
            </a:pPr>
            <a:r>
              <a:rPr lang="en-US" sz="18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Confirm furniture meets egress, fire/life safety, accessibility, and compatibility requirements</a:t>
            </a:r>
            <a:endParaRPr sz="1800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marL="34290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exend SemiBold"/>
              <a:buChar char="●"/>
            </a:pPr>
            <a:r>
              <a:rPr lang="en-US" sz="18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Consider maintainability, durability, sustainability, and expected service life</a:t>
            </a:r>
            <a:endParaRPr sz="1800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marL="342900" lvl="0" indent="-228600" algn="l" rtl="0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SzPts val="1800"/>
              <a:buFont typeface="Lexend SemiBold"/>
              <a:buChar char="●"/>
            </a:pPr>
            <a:r>
              <a:rPr lang="en-US" sz="18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Coordinate installation requirements when applicable</a:t>
            </a:r>
            <a:endParaRPr sz="1800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6502250" y="1566700"/>
            <a:ext cx="5088000" cy="3750300"/>
          </a:xfrm>
          <a:prstGeom prst="roundRect">
            <a:avLst>
              <a:gd name="adj" fmla="val 4571"/>
            </a:avLst>
          </a:prstGeom>
          <a:solidFill>
            <a:srgbClr val="004C46">
              <a:alpha val="4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8"/>
          <p:cNvSpPr/>
          <p:nvPr/>
        </p:nvSpPr>
        <p:spPr>
          <a:xfrm>
            <a:off x="6502250" y="1566700"/>
            <a:ext cx="38100" cy="37503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8"/>
          <p:cNvSpPr txBox="1"/>
          <p:nvPr/>
        </p:nvSpPr>
        <p:spPr>
          <a:xfrm>
            <a:off x="6801263" y="1789513"/>
            <a:ext cx="4476900" cy="3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Vehicle Related Purchases</a:t>
            </a:r>
            <a:endParaRPr sz="2400">
              <a:solidFill>
                <a:schemeClr val="dk2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342900" marR="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exend SemiBold"/>
              <a:buChar char="●"/>
            </a:pPr>
            <a:r>
              <a:rPr lang="en-US" sz="18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Coordinate the purchase of new vehicles, trailers, and vehicle-related equipment</a:t>
            </a:r>
            <a:endParaRPr sz="1800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marL="3429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exend SemiBold"/>
              <a:buChar char="●"/>
            </a:pPr>
            <a:r>
              <a:rPr lang="en-US" sz="18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Confirm vehicle specifications and compatibility with campus fleet requirements</a:t>
            </a:r>
            <a:endParaRPr sz="1800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marL="3429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exend SemiBold"/>
              <a:buChar char="●"/>
            </a:pPr>
            <a:r>
              <a:rPr lang="en-US" sz="18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Identify ongoing insurance, maintenance, fuel, and replacement responsibilities</a:t>
            </a:r>
            <a:endParaRPr sz="1800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8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02" name="Google Shape;202;p18"/>
          <p:cNvSpPr txBox="1"/>
          <p:nvPr/>
        </p:nvSpPr>
        <p:spPr>
          <a:xfrm>
            <a:off x="990131" y="449146"/>
            <a:ext cx="94068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300"/>
              </a:spcAft>
              <a:buNone/>
            </a:pPr>
            <a:r>
              <a:rPr lang="en-US" sz="43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Facilities Management</a:t>
            </a:r>
            <a:endParaRPr sz="430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9"/>
          <p:cNvSpPr/>
          <p:nvPr/>
        </p:nvSpPr>
        <p:spPr>
          <a:xfrm>
            <a:off x="1121200" y="1566700"/>
            <a:ext cx="4972500" cy="4256700"/>
          </a:xfrm>
          <a:prstGeom prst="roundRect">
            <a:avLst>
              <a:gd name="adj" fmla="val 4571"/>
            </a:avLst>
          </a:prstGeom>
          <a:solidFill>
            <a:srgbClr val="004C46">
              <a:alpha val="4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9"/>
          <p:cNvSpPr/>
          <p:nvPr/>
        </p:nvSpPr>
        <p:spPr>
          <a:xfrm>
            <a:off x="1121200" y="1566700"/>
            <a:ext cx="38100" cy="42567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9"/>
          <p:cNvSpPr txBox="1"/>
          <p:nvPr/>
        </p:nvSpPr>
        <p:spPr>
          <a:xfrm>
            <a:off x="1420225" y="1789525"/>
            <a:ext cx="4536000" cy="3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Equipment Purchases</a:t>
            </a:r>
            <a:endParaRPr sz="2400">
              <a:solidFill>
                <a:schemeClr val="dk2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457200" lvl="0" indent="-342900" algn="l" rtl="0"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exend SemiBold"/>
              <a:buChar char="●"/>
            </a:pPr>
            <a:r>
              <a:rPr lang="en-US" sz="18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Confirm the proposed installation location before purchase</a:t>
            </a:r>
            <a:endParaRPr sz="1800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exend SemiBold"/>
              <a:buChar char="●"/>
            </a:pPr>
            <a:r>
              <a:rPr lang="en-US" sz="18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Identify required electrical, plumbing, HVAC, structural, or other infrastructure modifications</a:t>
            </a:r>
            <a:endParaRPr sz="1800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SzPts val="1800"/>
              <a:buFont typeface="Lexend SemiBold"/>
              <a:buChar char="●"/>
            </a:pPr>
            <a:r>
              <a:rPr lang="en-US" sz="18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Consider delivery, installation, access, and long-term maintenance requirements</a:t>
            </a:r>
            <a:endParaRPr sz="1800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210" name="Google Shape;210;p19"/>
          <p:cNvSpPr/>
          <p:nvPr/>
        </p:nvSpPr>
        <p:spPr>
          <a:xfrm>
            <a:off x="6368050" y="1566700"/>
            <a:ext cx="5088000" cy="4256700"/>
          </a:xfrm>
          <a:prstGeom prst="roundRect">
            <a:avLst>
              <a:gd name="adj" fmla="val 4571"/>
            </a:avLst>
          </a:prstGeom>
          <a:solidFill>
            <a:srgbClr val="004C46">
              <a:alpha val="4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9"/>
          <p:cNvSpPr/>
          <p:nvPr/>
        </p:nvSpPr>
        <p:spPr>
          <a:xfrm>
            <a:off x="6368050" y="1566700"/>
            <a:ext cx="38100" cy="42567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9"/>
          <p:cNvSpPr txBox="1"/>
          <p:nvPr/>
        </p:nvSpPr>
        <p:spPr>
          <a:xfrm>
            <a:off x="6667063" y="1789513"/>
            <a:ext cx="4476900" cy="3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General Purchases</a:t>
            </a:r>
            <a:endParaRPr sz="2400">
              <a:solidFill>
                <a:schemeClr val="dk2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457200" lvl="0" indent="-342900" algn="l" rtl="0"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exend SemiBold"/>
              <a:buChar char="●"/>
            </a:pPr>
            <a:r>
              <a:rPr lang="en-US" sz="18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Identify purchases that may have Collective Bargaining Agreement (CBA) impacts</a:t>
            </a:r>
            <a:endParaRPr sz="1800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exend SemiBold"/>
              <a:buChar char="●"/>
            </a:pPr>
            <a:r>
              <a:rPr lang="en-US" sz="18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Coordinate items such as custodial equipment, supplies, or other purchases that could affect represented work</a:t>
            </a:r>
            <a:endParaRPr sz="1800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exend SemiBold"/>
              <a:buChar char="●"/>
            </a:pPr>
            <a:r>
              <a:rPr lang="en-US" sz="1800"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Engage Facilities Management when there is uncertainty about installation, maintenance, or operational impacts</a:t>
            </a:r>
            <a:endParaRPr sz="1800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800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213" name="Google Shape;213;p19"/>
          <p:cNvSpPr/>
          <p:nvPr/>
        </p:nvSpPr>
        <p:spPr>
          <a:xfrm>
            <a:off x="607509" y="687595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9"/>
          <p:cNvSpPr txBox="1"/>
          <p:nvPr/>
        </p:nvSpPr>
        <p:spPr>
          <a:xfrm>
            <a:off x="990131" y="449146"/>
            <a:ext cx="94068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300"/>
              </a:spcAft>
              <a:buNone/>
            </a:pPr>
            <a:r>
              <a:rPr lang="en-US" sz="43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Facilities Management</a:t>
            </a:r>
            <a:endParaRPr sz="4300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0"/>
          <p:cNvSpPr/>
          <p:nvPr/>
        </p:nvSpPr>
        <p:spPr>
          <a:xfrm>
            <a:off x="607505" y="686698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0"/>
          <p:cNvSpPr txBox="1"/>
          <p:nvPr/>
        </p:nvSpPr>
        <p:spPr>
          <a:xfrm>
            <a:off x="1009091" y="459445"/>
            <a:ext cx="104181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3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Supporting the University Brand</a:t>
            </a:r>
            <a:endParaRPr sz="4300" i="0" u="none" strike="noStrike" cap="none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221" name="Google Shape;221;p20"/>
          <p:cNvGrpSpPr/>
          <p:nvPr/>
        </p:nvGrpSpPr>
        <p:grpSpPr>
          <a:xfrm>
            <a:off x="1095939" y="1693470"/>
            <a:ext cx="4158250" cy="4095900"/>
            <a:chOff x="0" y="0"/>
            <a:chExt cx="4442100" cy="4095900"/>
          </a:xfrm>
        </p:grpSpPr>
        <p:sp>
          <p:nvSpPr>
            <p:cNvPr id="222" name="Google Shape;222;p20"/>
            <p:cNvSpPr/>
            <p:nvPr/>
          </p:nvSpPr>
          <p:spPr>
            <a:xfrm>
              <a:off x="0" y="0"/>
              <a:ext cx="4442100" cy="4095900"/>
            </a:xfrm>
            <a:prstGeom prst="roundRect">
              <a:avLst>
                <a:gd name="adj" fmla="val 1860"/>
              </a:avLst>
            </a:prstGeom>
            <a:solidFill>
              <a:srgbClr val="004C46">
                <a:alpha val="4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0"/>
            <p:cNvSpPr/>
            <p:nvPr/>
          </p:nvSpPr>
          <p:spPr>
            <a:xfrm>
              <a:off x="0" y="0"/>
              <a:ext cx="38100" cy="4095900"/>
            </a:xfrm>
            <a:prstGeom prst="roundRect">
              <a:avLst>
                <a:gd name="adj" fmla="val 50000"/>
              </a:avLst>
            </a:prstGeom>
            <a:solidFill>
              <a:srgbClr val="F2A9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4" name="Google Shape;224;p20"/>
            <p:cNvGrpSpPr/>
            <p:nvPr/>
          </p:nvGrpSpPr>
          <p:grpSpPr>
            <a:xfrm>
              <a:off x="228608" y="228600"/>
              <a:ext cx="4113801" cy="3638705"/>
              <a:chOff x="8" y="0"/>
              <a:chExt cx="4113801" cy="3638705"/>
            </a:xfrm>
          </p:grpSpPr>
          <p:sp>
            <p:nvSpPr>
              <p:cNvPr id="225" name="Google Shape;225;p20"/>
              <p:cNvSpPr/>
              <p:nvPr/>
            </p:nvSpPr>
            <p:spPr>
              <a:xfrm>
                <a:off x="8" y="0"/>
                <a:ext cx="4049400" cy="36387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20"/>
              <p:cNvSpPr txBox="1"/>
              <p:nvPr/>
            </p:nvSpPr>
            <p:spPr>
              <a:xfrm>
                <a:off x="64410" y="5"/>
                <a:ext cx="4049400" cy="36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0">
                    <a:solidFill>
                      <a:schemeClr val="dk2"/>
                    </a:solidFill>
                    <a:latin typeface="Lexend ExtraBold"/>
                    <a:ea typeface="Lexend ExtraBold"/>
                    <a:cs typeface="Lexend ExtraBold"/>
                    <a:sym typeface="Lexend ExtraBold"/>
                  </a:rPr>
                  <a:t>The Brand Promise</a:t>
                </a:r>
                <a:endParaRPr sz="2400" b="0">
                  <a:solidFill>
                    <a:schemeClr val="dk2"/>
                  </a:solidFill>
                  <a:latin typeface="Lexend ExtraBold"/>
                  <a:ea typeface="Lexend ExtraBold"/>
                  <a:cs typeface="Lexend ExtraBold"/>
                  <a:sym typeface="Lexend ExtraBold"/>
                </a:endParaRPr>
              </a:p>
              <a:p>
                <a:pPr marL="0" lvl="0" indent="0" algn="l" rtl="0">
                  <a:spcBef>
                    <a:spcPts val="150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rgbClr val="004C46"/>
                    </a:solidFill>
                    <a:latin typeface="Lexend SemiBold"/>
                    <a:ea typeface="Lexend SemiBold"/>
                    <a:cs typeface="Lexend SemiBold"/>
                    <a:sym typeface="Lexend SemiBold"/>
                  </a:rPr>
                  <a:t>Our brand is a big idea or </a:t>
                </a:r>
                <a:br>
                  <a:rPr lang="en-US" sz="1800">
                    <a:solidFill>
                      <a:srgbClr val="004C46"/>
                    </a:solidFill>
                    <a:latin typeface="Lexend SemiBold"/>
                    <a:ea typeface="Lexend SemiBold"/>
                    <a:cs typeface="Lexend SemiBold"/>
                    <a:sym typeface="Lexend SemiBold"/>
                  </a:rPr>
                </a:br>
                <a:r>
                  <a:rPr lang="en-US" sz="1800">
                    <a:solidFill>
                      <a:srgbClr val="004C46"/>
                    </a:solidFill>
                    <a:latin typeface="Lexend SemiBold"/>
                    <a:ea typeface="Lexend SemiBold"/>
                    <a:cs typeface="Lexend SemiBold"/>
                    <a:sym typeface="Lexend SemiBold"/>
                  </a:rPr>
                  <a:t>core promise, not just graphics and colors.</a:t>
                </a:r>
                <a:endParaRPr sz="1800">
                  <a:solidFill>
                    <a:srgbClr val="004C46"/>
                  </a:solidFill>
                  <a:latin typeface="Lexend SemiBold"/>
                  <a:ea typeface="Lexend SemiBold"/>
                  <a:cs typeface="Lexend SemiBold"/>
                  <a:sym typeface="Lexend SemiBold"/>
                </a:endParaRPr>
              </a:p>
              <a:p>
                <a:pPr marL="0" lvl="0" indent="0" algn="l" rtl="0">
                  <a:spcBef>
                    <a:spcPts val="1125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rgbClr val="004C46"/>
                    </a:solidFill>
                    <a:latin typeface="Lexend SemiBold"/>
                    <a:ea typeface="Lexend SemiBold"/>
                    <a:cs typeface="Lexend SemiBold"/>
                    <a:sym typeface="Lexend SemiBold"/>
                  </a:rPr>
                  <a:t>It is a verbal and visual representation of the Cal Poly Humboldt story—what we do and what sets us apart.</a:t>
                </a:r>
                <a:endParaRPr sz="1800">
                  <a:solidFill>
                    <a:srgbClr val="004C46"/>
                  </a:solidFill>
                  <a:latin typeface="Lexend SemiBold"/>
                  <a:ea typeface="Lexend SemiBold"/>
                  <a:cs typeface="Lexend SemiBold"/>
                  <a:sym typeface="Lexend SemiBold"/>
                </a:endParaRPr>
              </a:p>
            </p:txBody>
          </p:sp>
        </p:grpSp>
      </p:grpSp>
      <p:grpSp>
        <p:nvGrpSpPr>
          <p:cNvPr id="227" name="Google Shape;227;p20"/>
          <p:cNvGrpSpPr/>
          <p:nvPr/>
        </p:nvGrpSpPr>
        <p:grpSpPr>
          <a:xfrm>
            <a:off x="5541964" y="1693470"/>
            <a:ext cx="5242646" cy="4095900"/>
            <a:chOff x="0" y="0"/>
            <a:chExt cx="4857900" cy="4095900"/>
          </a:xfrm>
        </p:grpSpPr>
        <p:sp>
          <p:nvSpPr>
            <p:cNvPr id="228" name="Google Shape;228;p20"/>
            <p:cNvSpPr/>
            <p:nvPr/>
          </p:nvSpPr>
          <p:spPr>
            <a:xfrm>
              <a:off x="0" y="0"/>
              <a:ext cx="4857900" cy="4095900"/>
            </a:xfrm>
            <a:prstGeom prst="roundRect">
              <a:avLst>
                <a:gd name="adj" fmla="val 1860"/>
              </a:avLst>
            </a:prstGeom>
            <a:solidFill>
              <a:srgbClr val="004C46">
                <a:alpha val="4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0"/>
            <p:cNvSpPr/>
            <p:nvPr/>
          </p:nvSpPr>
          <p:spPr>
            <a:xfrm>
              <a:off x="0" y="0"/>
              <a:ext cx="38100" cy="4095900"/>
            </a:xfrm>
            <a:prstGeom prst="roundRect">
              <a:avLst>
                <a:gd name="adj" fmla="val 50000"/>
              </a:avLst>
            </a:prstGeom>
            <a:solidFill>
              <a:srgbClr val="F2A9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0" name="Google Shape;230;p20"/>
            <p:cNvGrpSpPr/>
            <p:nvPr/>
          </p:nvGrpSpPr>
          <p:grpSpPr>
            <a:xfrm>
              <a:off x="228600" y="228600"/>
              <a:ext cx="4400700" cy="3638705"/>
              <a:chOff x="0" y="0"/>
              <a:chExt cx="4400700" cy="3638705"/>
            </a:xfrm>
          </p:grpSpPr>
          <p:sp>
            <p:nvSpPr>
              <p:cNvPr id="231" name="Google Shape;231;p20"/>
              <p:cNvSpPr/>
              <p:nvPr/>
            </p:nvSpPr>
            <p:spPr>
              <a:xfrm>
                <a:off x="0" y="0"/>
                <a:ext cx="4400700" cy="36387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20"/>
              <p:cNvSpPr txBox="1"/>
              <p:nvPr/>
            </p:nvSpPr>
            <p:spPr>
              <a:xfrm>
                <a:off x="56946" y="5"/>
                <a:ext cx="4343700" cy="36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0">
                    <a:solidFill>
                      <a:schemeClr val="dk2"/>
                    </a:solidFill>
                    <a:latin typeface="Lexend ExtraBold"/>
                    <a:ea typeface="Lexend ExtraBold"/>
                    <a:cs typeface="Lexend ExtraBold"/>
                    <a:sym typeface="Lexend ExtraBold"/>
                  </a:rPr>
                  <a:t>Required MarCom Approval</a:t>
                </a:r>
                <a:endParaRPr sz="2400" b="0">
                  <a:solidFill>
                    <a:schemeClr val="dk2"/>
                  </a:solidFill>
                  <a:latin typeface="Lexend ExtraBold"/>
                  <a:ea typeface="Lexend ExtraBold"/>
                  <a:cs typeface="Lexend ExtraBold"/>
                  <a:sym typeface="Lexend ExtraBold"/>
                </a:endParaRPr>
              </a:p>
              <a:p>
                <a:pPr marL="0" lvl="0" indent="0" algn="l" rtl="0">
                  <a:spcBef>
                    <a:spcPts val="1125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Lexend SemiBold"/>
                    <a:ea typeface="Lexend SemiBold"/>
                    <a:cs typeface="Lexend SemiBold"/>
                    <a:sym typeface="Lexend SemiBold"/>
                  </a:rPr>
                  <a:t>Marketing &amp; Communications and Affinity Licensing ensure proper usage of the University name and symbols. Prior approval is required for:</a:t>
                </a:r>
                <a:endParaRPr sz="1800">
                  <a:solidFill>
                    <a:schemeClr val="dk1"/>
                  </a:solidFill>
                  <a:latin typeface="Lexend SemiBold"/>
                  <a:ea typeface="Lexend SemiBold"/>
                  <a:cs typeface="Lexend SemiBold"/>
                  <a:sym typeface="Lexend SemiBold"/>
                </a:endParaRPr>
              </a:p>
              <a:p>
                <a:pPr marL="457200" lvl="0" indent="-228600" algn="l" rtl="0">
                  <a:spcBef>
                    <a:spcPts val="1125"/>
                  </a:spcBef>
                  <a:spcAft>
                    <a:spcPts val="0"/>
                  </a:spcAft>
                  <a:buClr>
                    <a:schemeClr val="accent3"/>
                  </a:buClr>
                  <a:buSzPts val="1800"/>
                  <a:buFont typeface="Lexend SemiBold"/>
                  <a:buChar char="●"/>
                </a:pPr>
                <a:r>
                  <a:rPr lang="en-US" sz="1800">
                    <a:solidFill>
                      <a:srgbClr val="004C46"/>
                    </a:solidFill>
                    <a:latin typeface="Lexend SemiBold"/>
                    <a:ea typeface="Lexend SemiBold"/>
                    <a:cs typeface="Lexend SemiBold"/>
                    <a:sym typeface="Lexend SemiBold"/>
                  </a:rPr>
                  <a:t>Any branded item, logo, or use of the Cal Poly Humboldt name</a:t>
                </a:r>
                <a:endParaRPr sz="1800">
                  <a:solidFill>
                    <a:srgbClr val="004C46"/>
                  </a:solidFill>
                  <a:latin typeface="Lexend SemiBold"/>
                  <a:ea typeface="Lexend SemiBold"/>
                  <a:cs typeface="Lexend SemiBold"/>
                  <a:sym typeface="Lexend SemiBold"/>
                </a:endParaRPr>
              </a:p>
              <a:p>
                <a:pPr marL="457200" lvl="0" indent="-228600" algn="l" rtl="0">
                  <a:spcBef>
                    <a:spcPts val="750"/>
                  </a:spcBef>
                  <a:spcAft>
                    <a:spcPts val="0"/>
                  </a:spcAft>
                  <a:buClr>
                    <a:schemeClr val="accent3"/>
                  </a:buClr>
                  <a:buSzPts val="1800"/>
                  <a:buFont typeface="Lexend SemiBold"/>
                  <a:buChar char="●"/>
                </a:pPr>
                <a:r>
                  <a:rPr lang="en-US" sz="1800">
                    <a:solidFill>
                      <a:srgbClr val="004C46"/>
                    </a:solidFill>
                    <a:latin typeface="Lexend SemiBold"/>
                    <a:ea typeface="Lexend SemiBold"/>
                    <a:cs typeface="Lexend SemiBold"/>
                    <a:sym typeface="Lexend SemiBold"/>
                  </a:rPr>
                  <a:t>All print, digital, promotional, advertising—especially recruitment</a:t>
                </a:r>
                <a:endParaRPr sz="1800">
                  <a:solidFill>
                    <a:srgbClr val="004C46"/>
                  </a:solidFill>
                  <a:latin typeface="Lexend SemiBold"/>
                  <a:ea typeface="Lexend SemiBold"/>
                  <a:cs typeface="Lexend SemiBold"/>
                  <a:sym typeface="Lexend SemiBold"/>
                </a:endParaRPr>
              </a:p>
              <a:p>
                <a:pPr marL="457200" lvl="0" indent="-228600" algn="l" rtl="0">
                  <a:spcBef>
                    <a:spcPts val="750"/>
                  </a:spcBef>
                  <a:spcAft>
                    <a:spcPts val="0"/>
                  </a:spcAft>
                  <a:buClr>
                    <a:schemeClr val="accent3"/>
                  </a:buClr>
                  <a:buSzPts val="1800"/>
                  <a:buFont typeface="Lexend SemiBold"/>
                  <a:buChar char="●"/>
                </a:pPr>
                <a:r>
                  <a:rPr lang="en-US" sz="1800">
                    <a:solidFill>
                      <a:srgbClr val="004C46"/>
                    </a:solidFill>
                    <a:latin typeface="Lexend SemiBold"/>
                    <a:ea typeface="Lexend SemiBold"/>
                    <a:cs typeface="Lexend SemiBold"/>
                    <a:sym typeface="Lexend SemiBold"/>
                  </a:rPr>
                  <a:t>All campus entities: state/non-state funds, clubs, and auxiliaries</a:t>
                </a:r>
                <a:endParaRPr sz="1800">
                  <a:solidFill>
                    <a:srgbClr val="004C46"/>
                  </a:solidFill>
                  <a:latin typeface="Lexend SemiBold"/>
                  <a:ea typeface="Lexend SemiBold"/>
                  <a:cs typeface="Lexend SemiBold"/>
                  <a:sym typeface="Lexend SemiBold"/>
                </a:endParaRPr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1"/>
          <p:cNvSpPr/>
          <p:nvPr/>
        </p:nvSpPr>
        <p:spPr>
          <a:xfrm>
            <a:off x="607510" y="686727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1"/>
          <p:cNvSpPr txBox="1"/>
          <p:nvPr/>
        </p:nvSpPr>
        <p:spPr>
          <a:xfrm>
            <a:off x="989098" y="459474"/>
            <a:ext cx="9907200" cy="908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0">
                <a:solidFill>
                  <a:srgbClr val="004C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MarCom Approval Workflow</a:t>
            </a:r>
            <a:endParaRPr sz="4300" b="0">
              <a:solidFill>
                <a:srgbClr val="004C4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39" name="Google Shape;239;p21"/>
          <p:cNvSpPr txBox="1"/>
          <p:nvPr/>
        </p:nvSpPr>
        <p:spPr>
          <a:xfrm>
            <a:off x="1142994" y="1407749"/>
            <a:ext cx="98262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>
                <a:solidFill>
                  <a:srgbClr val="004C46"/>
                </a:solidFill>
                <a:latin typeface="Lexend Medium"/>
                <a:ea typeface="Lexend Medium"/>
                <a:cs typeface="Lexend Medium"/>
                <a:sym typeface="Lexend Medium"/>
              </a:rPr>
              <a:t>P2P </a:t>
            </a:r>
            <a:r>
              <a:rPr lang="en-US" sz="1600">
                <a:solidFill>
                  <a:srgbClr val="004C46"/>
                </a:solidFill>
                <a:latin typeface="Lexend Medium"/>
                <a:ea typeface="Lexend Medium"/>
                <a:cs typeface="Lexend Medium"/>
                <a:sym typeface="Lexend Medium"/>
              </a:rPr>
              <a:t>automates brand and policy compliance before the purchase.</a:t>
            </a:r>
            <a:endParaRPr sz="1600" b="0">
              <a:solidFill>
                <a:srgbClr val="004C46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40" name="Google Shape;240;p21"/>
          <p:cNvSpPr/>
          <p:nvPr/>
        </p:nvSpPr>
        <p:spPr>
          <a:xfrm>
            <a:off x="3547544" y="2122124"/>
            <a:ext cx="114300" cy="228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60000"/>
                </a:lnTo>
                <a:lnTo>
                  <a:pt x="0" y="120000"/>
                </a:lnTo>
              </a:path>
            </a:pathLst>
          </a:custGeom>
          <a:solidFill>
            <a:srgbClr val="000000">
              <a:alpha val="0"/>
            </a:srgbClr>
          </a:solidFill>
          <a:ln w="38100" cap="rnd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1"/>
          <p:cNvSpPr/>
          <p:nvPr/>
        </p:nvSpPr>
        <p:spPr>
          <a:xfrm>
            <a:off x="6214544" y="2122124"/>
            <a:ext cx="114300" cy="228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60000"/>
                </a:lnTo>
                <a:lnTo>
                  <a:pt x="0" y="120000"/>
                </a:lnTo>
              </a:path>
            </a:pathLst>
          </a:custGeom>
          <a:solidFill>
            <a:srgbClr val="000000">
              <a:alpha val="0"/>
            </a:srgbClr>
          </a:solidFill>
          <a:ln w="38100" cap="rnd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1"/>
          <p:cNvSpPr/>
          <p:nvPr/>
        </p:nvSpPr>
        <p:spPr>
          <a:xfrm>
            <a:off x="8881544" y="2122124"/>
            <a:ext cx="114300" cy="228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60000"/>
                </a:lnTo>
                <a:lnTo>
                  <a:pt x="0" y="120000"/>
                </a:lnTo>
              </a:path>
            </a:pathLst>
          </a:custGeom>
          <a:solidFill>
            <a:srgbClr val="000000">
              <a:alpha val="0"/>
            </a:srgbClr>
          </a:solidFill>
          <a:ln w="38100" cap="rnd" cmpd="sng">
            <a:solidFill>
              <a:srgbClr val="F2A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3" name="Google Shape;243;p21"/>
          <p:cNvGrpSpPr/>
          <p:nvPr/>
        </p:nvGrpSpPr>
        <p:grpSpPr>
          <a:xfrm>
            <a:off x="1147244" y="2017574"/>
            <a:ext cx="2514554" cy="2398800"/>
            <a:chOff x="0" y="-9300"/>
            <a:chExt cx="2400300" cy="2398800"/>
          </a:xfrm>
        </p:grpSpPr>
        <p:cxnSp>
          <p:nvCxnSpPr>
            <p:cNvPr id="244" name="Google Shape;244;p21"/>
            <p:cNvCxnSpPr/>
            <p:nvPr/>
          </p:nvCxnSpPr>
          <p:spPr>
            <a:xfrm rot="10800000" flipH="1">
              <a:off x="0" y="-9300"/>
              <a:ext cx="2180100" cy="9300"/>
            </a:xfrm>
            <a:prstGeom prst="straightConnector1">
              <a:avLst/>
            </a:prstGeom>
            <a:solidFill>
              <a:srgbClr val="FFFFFF"/>
            </a:solidFill>
            <a:ln w="38100" cap="flat" cmpd="sng">
              <a:solidFill>
                <a:srgbClr val="F2A9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45" name="Google Shape;245;p21"/>
            <p:cNvSpPr txBox="1"/>
            <p:nvPr/>
          </p:nvSpPr>
          <p:spPr>
            <a:xfrm>
              <a:off x="0" y="190500"/>
              <a:ext cx="2400300" cy="219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01</a:t>
              </a:r>
              <a:endParaRPr sz="3600" b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MarCom Approval</a:t>
              </a:r>
              <a:endParaRPr sz="18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Email </a:t>
              </a:r>
              <a:r>
                <a:rPr lang="en-US" sz="155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your artwork </a:t>
              </a:r>
              <a:br>
                <a:rPr lang="en-US" sz="155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</a:br>
              <a:r>
                <a:rPr lang="en-US" sz="155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and project request to </a:t>
              </a:r>
              <a:r>
                <a:rPr lang="en-US" sz="1550" b="1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marcom@humboldt.edu</a:t>
              </a: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 for initial approval.</a:t>
              </a:r>
              <a:endParaRPr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5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6" name="Google Shape;246;p21"/>
          <p:cNvGrpSpPr/>
          <p:nvPr/>
        </p:nvGrpSpPr>
        <p:grpSpPr>
          <a:xfrm>
            <a:off x="3814244" y="2026874"/>
            <a:ext cx="2286000" cy="2580000"/>
            <a:chOff x="0" y="0"/>
            <a:chExt cx="2286000" cy="2580000"/>
          </a:xfrm>
        </p:grpSpPr>
        <p:cxnSp>
          <p:nvCxnSpPr>
            <p:cNvPr id="247" name="Google Shape;247;p21"/>
            <p:cNvCxnSpPr/>
            <p:nvPr/>
          </p:nvCxnSpPr>
          <p:spPr>
            <a:xfrm>
              <a:off x="0" y="0"/>
              <a:ext cx="2286000" cy="0"/>
            </a:xfrm>
            <a:prstGeom prst="straightConnector1">
              <a:avLst/>
            </a:prstGeom>
            <a:solidFill>
              <a:srgbClr val="FFFFFF"/>
            </a:solidFill>
            <a:ln w="38100" cap="flat" cmpd="sng">
              <a:solidFill>
                <a:srgbClr val="F2A9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48" name="Google Shape;248;p21"/>
            <p:cNvSpPr txBox="1"/>
            <p:nvPr/>
          </p:nvSpPr>
          <p:spPr>
            <a:xfrm>
              <a:off x="0" y="190500"/>
              <a:ext cx="2286000" cy="238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02</a:t>
              </a:r>
              <a:endParaRPr sz="3600" b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Submit Requisition</a:t>
              </a:r>
              <a:endParaRPr sz="18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Attach approval </a:t>
              </a:r>
              <a:r>
                <a:rPr lang="en-US" sz="155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email with </a:t>
              </a: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artwork to P2P Requisition. MarCom will approve in P2P.</a:t>
              </a:r>
              <a:endParaRPr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9" name="Google Shape;249;p21"/>
          <p:cNvGrpSpPr/>
          <p:nvPr/>
        </p:nvGrpSpPr>
        <p:grpSpPr>
          <a:xfrm>
            <a:off x="6481244" y="2026874"/>
            <a:ext cx="2286000" cy="2832000"/>
            <a:chOff x="0" y="0"/>
            <a:chExt cx="2286000" cy="2832000"/>
          </a:xfrm>
        </p:grpSpPr>
        <p:cxnSp>
          <p:nvCxnSpPr>
            <p:cNvPr id="250" name="Google Shape;250;p21"/>
            <p:cNvCxnSpPr/>
            <p:nvPr/>
          </p:nvCxnSpPr>
          <p:spPr>
            <a:xfrm>
              <a:off x="0" y="0"/>
              <a:ext cx="2286000" cy="0"/>
            </a:xfrm>
            <a:prstGeom prst="straightConnector1">
              <a:avLst/>
            </a:prstGeom>
            <a:solidFill>
              <a:srgbClr val="FFFFFF"/>
            </a:solidFill>
            <a:ln w="38100" cap="flat" cmpd="sng">
              <a:solidFill>
                <a:srgbClr val="F2A9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1" name="Google Shape;251;p21"/>
            <p:cNvSpPr txBox="1"/>
            <p:nvPr/>
          </p:nvSpPr>
          <p:spPr>
            <a:xfrm>
              <a:off x="0" y="190500"/>
              <a:ext cx="2286000" cy="264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03</a:t>
              </a:r>
              <a:endParaRPr sz="3600" b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Purchase Products</a:t>
              </a:r>
              <a:endParaRPr sz="18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750"/>
                </a:spcAft>
                <a:buNone/>
              </a:pP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Using an </a:t>
              </a:r>
              <a:r>
                <a:rPr lang="en-US" sz="1550" b="1" u="sng">
                  <a:solidFill>
                    <a:schemeClr val="dk2"/>
                  </a:solidFill>
                  <a:latin typeface="Lexend"/>
                  <a:ea typeface="Lexend"/>
                  <a:cs typeface="Lexend"/>
                  <a:sym typeface="Lexend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approved vendor</a:t>
              </a: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, place your order. NOTE: if step one was not completed the process can start over. </a:t>
              </a:r>
              <a:endParaRPr sz="1550" b="1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2" name="Google Shape;252;p21"/>
          <p:cNvGrpSpPr/>
          <p:nvPr/>
        </p:nvGrpSpPr>
        <p:grpSpPr>
          <a:xfrm>
            <a:off x="9148244" y="2026874"/>
            <a:ext cx="2286000" cy="2433900"/>
            <a:chOff x="0" y="0"/>
            <a:chExt cx="2286000" cy="2433900"/>
          </a:xfrm>
        </p:grpSpPr>
        <p:cxnSp>
          <p:nvCxnSpPr>
            <p:cNvPr id="253" name="Google Shape;253;p21"/>
            <p:cNvCxnSpPr/>
            <p:nvPr/>
          </p:nvCxnSpPr>
          <p:spPr>
            <a:xfrm>
              <a:off x="0" y="0"/>
              <a:ext cx="2286000" cy="0"/>
            </a:xfrm>
            <a:prstGeom prst="straightConnector1">
              <a:avLst/>
            </a:prstGeom>
            <a:solidFill>
              <a:srgbClr val="FFFFFF"/>
            </a:solidFill>
            <a:ln w="38100" cap="flat" cmpd="sng">
              <a:solidFill>
                <a:srgbClr val="F2A9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4" name="Google Shape;254;p21"/>
            <p:cNvSpPr txBox="1"/>
            <p:nvPr/>
          </p:nvSpPr>
          <p:spPr>
            <a:xfrm>
              <a:off x="0" y="190500"/>
              <a:ext cx="2286000" cy="224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>
                  <a:solidFill>
                    <a:srgbClr val="F2A900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04</a:t>
              </a:r>
              <a:endParaRPr sz="3600" b="0">
                <a:solidFill>
                  <a:srgbClr val="F2A900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4C46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Licensing Approval</a:t>
              </a:r>
              <a:endParaRPr sz="1800" b="0">
                <a:solidFill>
                  <a:srgbClr val="004C46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550">
                  <a:solidFill>
                    <a:srgbClr val="004C46"/>
                  </a:solidFill>
                  <a:latin typeface="Lexend"/>
                  <a:ea typeface="Lexend"/>
                  <a:cs typeface="Lexend"/>
                  <a:sym typeface="Lexend"/>
                </a:rPr>
                <a:t>The vendor submits artwork through Affinity Licensing.</a:t>
              </a:r>
              <a:endParaRPr sz="1550" b="0">
                <a:solidFill>
                  <a:srgbClr val="004C4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55" name="Google Shape;255;p21"/>
          <p:cNvSpPr txBox="1"/>
          <p:nvPr/>
        </p:nvSpPr>
        <p:spPr>
          <a:xfrm>
            <a:off x="1147257" y="5013825"/>
            <a:ext cx="4875300" cy="12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032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More info and full guidelines 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203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chemeClr val="dk2"/>
                </a:solidFill>
                <a:uFill>
                  <a:noFill/>
                </a:uFill>
                <a:latin typeface="Lexend ExtraBold"/>
                <a:ea typeface="Lexend ExtraBold"/>
                <a:cs typeface="Lexend ExtraBold"/>
                <a:sym typeface="Lexend ExtraBol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brand.humboldt.edu</a:t>
            </a:r>
            <a:endParaRPr sz="3300">
              <a:solidFill>
                <a:schemeClr val="dk2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0" marR="2032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" name="Google Shape;256;p21"/>
          <p:cNvSpPr/>
          <p:nvPr/>
        </p:nvSpPr>
        <p:spPr>
          <a:xfrm>
            <a:off x="595860" y="5193177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22" title="3a5997e2eaccfae46e44af04bf4045b6-62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70847" y="1355986"/>
            <a:ext cx="1652757" cy="2377382"/>
          </a:xfrm>
          <a:prstGeom prst="rect">
            <a:avLst/>
          </a:prstGeom>
          <a:noFill/>
          <a:ln>
            <a:noFill/>
          </a:ln>
          <a:effectLst>
            <a:outerShdw blurRad="41356" dist="1378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62" name="Google Shape;262;p22" title="9c74e79957d6cb98b9add0ad2e0fa14d-836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5733" y="1355986"/>
            <a:ext cx="4405882" cy="2377377"/>
          </a:xfrm>
          <a:prstGeom prst="rect">
            <a:avLst/>
          </a:prstGeom>
          <a:noFill/>
          <a:ln>
            <a:noFill/>
          </a:ln>
          <a:effectLst>
            <a:outerShdw blurRad="41356" dist="1378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63" name="Google Shape;263;p22" title="c655806e9de6d816b39cb1edd195b543-819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70847" y="3862697"/>
            <a:ext cx="2597228" cy="2597228"/>
          </a:xfrm>
          <a:prstGeom prst="rect">
            <a:avLst/>
          </a:prstGeom>
          <a:noFill/>
          <a:ln>
            <a:noFill/>
          </a:ln>
          <a:effectLst>
            <a:outerShdw blurRad="54538" dist="18179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64" name="Google Shape;264;p22" title="e0363581e82b07fdf196d488bc57ecad-760.png"/>
          <p:cNvPicPr preferRelativeResize="0"/>
          <p:nvPr/>
        </p:nvPicPr>
        <p:blipFill rotWithShape="1">
          <a:blip r:embed="rId7">
            <a:alphaModFix/>
          </a:blip>
          <a:srcRect l="23192" t="5843" r="27136" b="53442"/>
          <a:stretch/>
        </p:blipFill>
        <p:spPr>
          <a:xfrm>
            <a:off x="1167575" y="1278925"/>
            <a:ext cx="2179558" cy="2179581"/>
          </a:xfrm>
          <a:prstGeom prst="rect">
            <a:avLst/>
          </a:prstGeom>
          <a:noFill/>
          <a:ln>
            <a:noFill/>
          </a:ln>
          <a:effectLst>
            <a:outerShdw blurRad="54538" dist="18179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65" name="Google Shape;265;p22" title="e0363581e82b07fdf196d488bc57ecad-760.png"/>
          <p:cNvPicPr preferRelativeResize="0"/>
          <p:nvPr/>
        </p:nvPicPr>
        <p:blipFill rotWithShape="1">
          <a:blip r:embed="rId7">
            <a:alphaModFix/>
          </a:blip>
          <a:srcRect l="3798" t="53683" r="55456" b="6240"/>
          <a:stretch/>
        </p:blipFill>
        <p:spPr>
          <a:xfrm>
            <a:off x="1223902" y="3489723"/>
            <a:ext cx="2035507" cy="2442620"/>
          </a:xfrm>
          <a:prstGeom prst="rect">
            <a:avLst/>
          </a:prstGeom>
          <a:noFill/>
          <a:ln>
            <a:noFill/>
          </a:ln>
          <a:effectLst>
            <a:outerShdw blurRad="54538" dist="18179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66" name="Google Shape;266;p22" title="Screenshot 2026-09-10 at 12.55.29 PM.png"/>
          <p:cNvPicPr preferRelativeResize="0"/>
          <p:nvPr/>
        </p:nvPicPr>
        <p:blipFill rotWithShape="1">
          <a:blip r:embed="rId8">
            <a:alphaModFix/>
          </a:blip>
          <a:srcRect l="8702" t="11040" r="5395"/>
          <a:stretch/>
        </p:blipFill>
        <p:spPr>
          <a:xfrm>
            <a:off x="6079513" y="3862697"/>
            <a:ext cx="2797160" cy="2597229"/>
          </a:xfrm>
          <a:prstGeom prst="rect">
            <a:avLst/>
          </a:prstGeom>
          <a:noFill/>
          <a:ln>
            <a:noFill/>
          </a:ln>
          <a:effectLst>
            <a:outerShdw blurRad="54538" dist="18179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67" name="Google Shape;267;p22" title="f2cf3c3accf74bb3034ccb0be7fc195d-144.jpg"/>
          <p:cNvPicPr preferRelativeResize="0"/>
          <p:nvPr/>
        </p:nvPicPr>
        <p:blipFill rotWithShape="1">
          <a:blip r:embed="rId9">
            <a:alphaModFix/>
          </a:blip>
          <a:srcRect l="24966" t="15744" r="25822" b="17317"/>
          <a:stretch/>
        </p:blipFill>
        <p:spPr>
          <a:xfrm>
            <a:off x="8986618" y="3862697"/>
            <a:ext cx="1475823" cy="2597228"/>
          </a:xfrm>
          <a:prstGeom prst="rect">
            <a:avLst/>
          </a:prstGeom>
          <a:noFill/>
          <a:ln>
            <a:noFill/>
          </a:ln>
          <a:effectLst>
            <a:outerShdw blurRad="54538" dist="18179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68" name="Google Shape;268;p22" title="94785e162a15a543def5e13e2d1c33f1-965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675873" y="1801315"/>
            <a:ext cx="1892602" cy="1627638"/>
          </a:xfrm>
          <a:prstGeom prst="rect">
            <a:avLst/>
          </a:prstGeom>
          <a:noFill/>
          <a:ln>
            <a:noFill/>
          </a:ln>
          <a:effectLst>
            <a:outerShdw blurRad="54538" dist="18179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69" name="Google Shape;269;p22"/>
          <p:cNvSpPr/>
          <p:nvPr/>
        </p:nvSpPr>
        <p:spPr>
          <a:xfrm>
            <a:off x="595860" y="686727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2"/>
          <p:cNvSpPr txBox="1"/>
          <p:nvPr/>
        </p:nvSpPr>
        <p:spPr>
          <a:xfrm>
            <a:off x="1065298" y="459474"/>
            <a:ext cx="9907200" cy="908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Approved Designs</a:t>
            </a:r>
            <a:endParaRPr sz="4300">
              <a:solidFill>
                <a:srgbClr val="004C4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3"/>
          <p:cNvSpPr/>
          <p:nvPr/>
        </p:nvSpPr>
        <p:spPr>
          <a:xfrm>
            <a:off x="595860" y="686727"/>
            <a:ext cx="306900" cy="453600"/>
          </a:xfrm>
          <a:prstGeom prst="chevron">
            <a:avLst>
              <a:gd name="adj" fmla="val 50415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3"/>
          <p:cNvSpPr txBox="1"/>
          <p:nvPr/>
        </p:nvSpPr>
        <p:spPr>
          <a:xfrm>
            <a:off x="1065298" y="459474"/>
            <a:ext cx="9907200" cy="908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rgbClr val="004C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Rejected Designs</a:t>
            </a:r>
            <a:endParaRPr sz="4300">
              <a:solidFill>
                <a:srgbClr val="004C4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77" name="Google Shape;277;p23" title="3e530095ead54a3079417e44888f4fb1-705.png"/>
          <p:cNvPicPr preferRelativeResize="0"/>
          <p:nvPr/>
        </p:nvPicPr>
        <p:blipFill rotWithShape="1">
          <a:blip r:embed="rId4">
            <a:alphaModFix/>
          </a:blip>
          <a:srcRect l="5388" r="9499" b="33012"/>
          <a:stretch/>
        </p:blipFill>
        <p:spPr>
          <a:xfrm>
            <a:off x="-16925" y="1443707"/>
            <a:ext cx="3300128" cy="25973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78" name="Google Shape;278;p23" title="31ca4665a63e9fb915878b4b19406ea5-522.png"/>
          <p:cNvPicPr preferRelativeResize="0"/>
          <p:nvPr/>
        </p:nvPicPr>
        <p:blipFill rotWithShape="1">
          <a:blip r:embed="rId5">
            <a:alphaModFix/>
          </a:blip>
          <a:srcRect l="12344" t="24236" r="56055" b="32906"/>
          <a:stretch/>
        </p:blipFill>
        <p:spPr>
          <a:xfrm>
            <a:off x="3337138" y="1479159"/>
            <a:ext cx="2441600" cy="255851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79" name="Google Shape;279;p23" title="a7cfbb462941fb80cb9b94f1b9beab9d-174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1775" y="4183740"/>
            <a:ext cx="1780650" cy="17806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80" name="Google Shape;280;p23" title="Screenshot 2026-09-10 at 1.17.35 PM.png"/>
          <p:cNvPicPr preferRelativeResize="0"/>
          <p:nvPr/>
        </p:nvPicPr>
        <p:blipFill rotWithShape="1">
          <a:blip r:embed="rId7">
            <a:alphaModFix/>
          </a:blip>
          <a:srcRect l="22374" t="14874" r="25447" b="23355"/>
          <a:stretch/>
        </p:blipFill>
        <p:spPr>
          <a:xfrm>
            <a:off x="359825" y="4183746"/>
            <a:ext cx="1590707" cy="178064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81" name="Google Shape;281;p23" title="Screenshot 2026-09-10 at 1.17.56 PM.png"/>
          <p:cNvPicPr preferRelativeResize="0"/>
          <p:nvPr/>
        </p:nvPicPr>
        <p:blipFill rotWithShape="1">
          <a:blip r:embed="rId8">
            <a:alphaModFix/>
          </a:blip>
          <a:srcRect l="25593" t="17756" r="31494" b="26651"/>
          <a:stretch/>
        </p:blipFill>
        <p:spPr>
          <a:xfrm>
            <a:off x="2095795" y="4183746"/>
            <a:ext cx="1590707" cy="178064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82" name="Google Shape;282;p23" title="Screenshot 2026-09-10 at 1.00.58 PM.png"/>
          <p:cNvPicPr preferRelativeResize="0"/>
          <p:nvPr/>
        </p:nvPicPr>
        <p:blipFill rotWithShape="1">
          <a:blip r:embed="rId9">
            <a:alphaModFix/>
          </a:blip>
          <a:srcRect l="3828" t="9109" r="3027" b="6553"/>
          <a:stretch/>
        </p:blipFill>
        <p:spPr>
          <a:xfrm>
            <a:off x="5790550" y="4183740"/>
            <a:ext cx="2713504" cy="208914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83" name="Google Shape;283;p23" title="Screenshot 2026-09-10 at 1.02.46 PM.png"/>
          <p:cNvPicPr preferRelativeResize="0"/>
          <p:nvPr/>
        </p:nvPicPr>
        <p:blipFill rotWithShape="1">
          <a:blip r:embed="rId10">
            <a:alphaModFix/>
          </a:blip>
          <a:srcRect l="37244" t="8735" r="10166" b="44874"/>
          <a:stretch/>
        </p:blipFill>
        <p:spPr>
          <a:xfrm>
            <a:off x="5949530" y="1468086"/>
            <a:ext cx="2561874" cy="2558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84" name="Google Shape;284;p23" title="9de80d9a936af19297f3b4eae584b127-827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682186" y="4183742"/>
            <a:ext cx="2050864" cy="208914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85" name="Google Shape;285;p23" title="97f9cb02842ada3b8b5a76ec6a716091-486.png"/>
          <p:cNvPicPr preferRelativeResize="0"/>
          <p:nvPr/>
        </p:nvPicPr>
        <p:blipFill rotWithShape="1">
          <a:blip r:embed="rId12">
            <a:alphaModFix/>
          </a:blip>
          <a:srcRect l="10754" r="11600" b="35757"/>
          <a:stretch/>
        </p:blipFill>
        <p:spPr>
          <a:xfrm>
            <a:off x="8682166" y="1479159"/>
            <a:ext cx="3096327" cy="256187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4"/>
          <p:cNvSpPr/>
          <p:nvPr/>
        </p:nvSpPr>
        <p:spPr>
          <a:xfrm>
            <a:off x="607510" y="687599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4"/>
          <p:cNvSpPr txBox="1"/>
          <p:nvPr/>
        </p:nvSpPr>
        <p:spPr>
          <a:xfrm>
            <a:off x="1120356" y="460353"/>
            <a:ext cx="95250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0">
                <a:solidFill>
                  <a:srgbClr val="004C4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Print Services</a:t>
            </a:r>
            <a:endParaRPr sz="4100" b="0">
              <a:solidFill>
                <a:srgbClr val="004C4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292" name="Google Shape;292;p24"/>
          <p:cNvGrpSpPr/>
          <p:nvPr/>
        </p:nvGrpSpPr>
        <p:grpSpPr>
          <a:xfrm>
            <a:off x="1160863" y="1504650"/>
            <a:ext cx="4521169" cy="4170855"/>
            <a:chOff x="0" y="0"/>
            <a:chExt cx="4442100" cy="4095900"/>
          </a:xfrm>
        </p:grpSpPr>
        <p:sp>
          <p:nvSpPr>
            <p:cNvPr id="293" name="Google Shape;293;p24"/>
            <p:cNvSpPr/>
            <p:nvPr/>
          </p:nvSpPr>
          <p:spPr>
            <a:xfrm>
              <a:off x="0" y="0"/>
              <a:ext cx="4442100" cy="4095900"/>
            </a:xfrm>
            <a:prstGeom prst="roundRect">
              <a:avLst>
                <a:gd name="adj" fmla="val 1860"/>
              </a:avLst>
            </a:prstGeom>
            <a:solidFill>
              <a:srgbClr val="004C46">
                <a:alpha val="4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4"/>
            <p:cNvSpPr/>
            <p:nvPr/>
          </p:nvSpPr>
          <p:spPr>
            <a:xfrm>
              <a:off x="0" y="0"/>
              <a:ext cx="38100" cy="4095900"/>
            </a:xfrm>
            <a:prstGeom prst="roundRect">
              <a:avLst>
                <a:gd name="adj" fmla="val 50000"/>
              </a:avLst>
            </a:prstGeom>
            <a:solidFill>
              <a:srgbClr val="F2A9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95;p24"/>
          <p:cNvSpPr txBox="1"/>
          <p:nvPr/>
        </p:nvSpPr>
        <p:spPr>
          <a:xfrm>
            <a:off x="1232932" y="1504646"/>
            <a:ext cx="4254600" cy="44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0">
                <a:solidFill>
                  <a:schemeClr val="dk2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Guidelines &amp; Policies</a:t>
            </a:r>
            <a:endParaRPr sz="2500" b="0">
              <a:solidFill>
                <a:schemeClr val="dk2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Print Policy:</a:t>
            </a:r>
            <a:r>
              <a:rPr lang="en-US" sz="165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Submit all printing needs to MarCom in advance. We can print or outsource as appropriate or provide an exception when necessary. </a:t>
            </a:r>
            <a:r>
              <a:rPr lang="en-US" sz="1650" b="1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Print Policy</a:t>
            </a:r>
            <a:endParaRPr sz="1650" b="1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600"/>
              </a:spcBef>
              <a:spcAft>
                <a:spcPts val="600"/>
              </a:spcAft>
              <a:buNone/>
            </a:pPr>
            <a:r>
              <a:rPr lang="en-US" sz="165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Paper Policy:</a:t>
            </a:r>
            <a:r>
              <a:rPr lang="en-US" sz="165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All departments must purchase process chlorine-free, 100% post-consumer recycled or 100% agricultural- waste fiber letter-sized office paper. </a:t>
            </a:r>
            <a:r>
              <a:rPr lang="en-US" sz="1650" b="1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Paper Policy</a:t>
            </a:r>
            <a:endParaRPr sz="165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96" name="Google Shape;296;p24"/>
          <p:cNvGrpSpPr/>
          <p:nvPr/>
        </p:nvGrpSpPr>
        <p:grpSpPr>
          <a:xfrm>
            <a:off x="5933621" y="1504654"/>
            <a:ext cx="5173714" cy="4170855"/>
            <a:chOff x="0" y="0"/>
            <a:chExt cx="4442100" cy="4095900"/>
          </a:xfrm>
        </p:grpSpPr>
        <p:sp>
          <p:nvSpPr>
            <p:cNvPr id="297" name="Google Shape;297;p24"/>
            <p:cNvSpPr/>
            <p:nvPr/>
          </p:nvSpPr>
          <p:spPr>
            <a:xfrm>
              <a:off x="0" y="0"/>
              <a:ext cx="4442100" cy="4095900"/>
            </a:xfrm>
            <a:prstGeom prst="roundRect">
              <a:avLst>
                <a:gd name="adj" fmla="val 1860"/>
              </a:avLst>
            </a:prstGeom>
            <a:solidFill>
              <a:srgbClr val="004C46">
                <a:alpha val="4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4"/>
            <p:cNvSpPr/>
            <p:nvPr/>
          </p:nvSpPr>
          <p:spPr>
            <a:xfrm>
              <a:off x="0" y="0"/>
              <a:ext cx="38100" cy="4095900"/>
            </a:xfrm>
            <a:prstGeom prst="roundRect">
              <a:avLst>
                <a:gd name="adj" fmla="val 50000"/>
              </a:avLst>
            </a:prstGeom>
            <a:solidFill>
              <a:srgbClr val="F2A9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9" name="Google Shape;299;p24"/>
          <p:cNvSpPr txBox="1"/>
          <p:nvPr/>
        </p:nvSpPr>
        <p:spPr>
          <a:xfrm>
            <a:off x="6009813" y="1504650"/>
            <a:ext cx="4947000" cy="39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0">
                <a:solidFill>
                  <a:srgbClr val="008569"/>
                </a:solidFill>
                <a:latin typeface="Lexend Black"/>
                <a:ea typeface="Lexend Black"/>
                <a:cs typeface="Lexend Black"/>
                <a:sym typeface="Lexend Black"/>
              </a:rPr>
              <a:t>What We Do</a:t>
            </a:r>
            <a:endParaRPr sz="2500" b="0">
              <a:solidFill>
                <a:srgbClr val="008569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marL="342900" lvl="0" indent="-27622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650"/>
              <a:buFont typeface="Lexend"/>
              <a:buChar char="●"/>
            </a:pPr>
            <a:r>
              <a:rPr lang="en-US" sz="165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Humboldt Branded items:</a:t>
            </a:r>
            <a:r>
              <a:rPr lang="en-US" sz="1650" b="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Business cards, stationery, &amp; signs</a:t>
            </a:r>
            <a:endParaRPr sz="1650" b="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342900" lvl="0" indent="-27622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50"/>
              <a:buFont typeface="Lexend"/>
              <a:buChar char="●"/>
            </a:pPr>
            <a:r>
              <a:rPr lang="en-US" sz="165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Automated mailings:</a:t>
            </a:r>
            <a:r>
              <a:rPr lang="en-US" sz="1650" b="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Bulk mail distributions (200+)</a:t>
            </a:r>
            <a:endParaRPr sz="1650" b="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342900" lvl="0" indent="-27622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50"/>
              <a:buFont typeface="Lexend"/>
              <a:buChar char="●"/>
            </a:pPr>
            <a:r>
              <a:rPr lang="en-US" sz="165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Environmental &amp; Displays</a:t>
            </a:r>
            <a:r>
              <a:rPr lang="en-US" sz="165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:</a:t>
            </a:r>
            <a:r>
              <a:rPr lang="en-US" sz="1650" b="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Wall, </a:t>
            </a:r>
            <a:br>
              <a:rPr lang="en-US" sz="1650" b="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</a:br>
            <a:r>
              <a:rPr lang="en-US" sz="1650" b="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window, &amp; event signage</a:t>
            </a:r>
            <a:endParaRPr sz="1650" b="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342900" lvl="0" indent="-27622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50"/>
              <a:buFont typeface="Lexend"/>
              <a:buChar char="●"/>
            </a:pPr>
            <a:r>
              <a:rPr lang="en-US" sz="165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Large Format:</a:t>
            </a:r>
            <a:r>
              <a:rPr lang="en-US" sz="1650" b="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Posters, canvas, vinyl stickers, banners, &amp; table covers</a:t>
            </a:r>
            <a:endParaRPr sz="1650" b="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342900" lvl="0" indent="-27622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650"/>
              <a:buFont typeface="Lexend"/>
              <a:buChar char="●"/>
            </a:pPr>
            <a:r>
              <a:rPr lang="en-US" sz="165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Digital &amp; UV printing</a:t>
            </a:r>
            <a:r>
              <a:rPr lang="en-US" sz="165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:</a:t>
            </a:r>
            <a:r>
              <a:rPr lang="en-US" sz="1650" b="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Brochures, flyers, books, and printing on rigid surfaces</a:t>
            </a:r>
            <a:endParaRPr sz="1650" b="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342900" lvl="0" indent="-276225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SzPts val="1650"/>
              <a:buFont typeface="Lexend"/>
              <a:buChar char="●"/>
            </a:pPr>
            <a:r>
              <a:rPr lang="en-US" sz="165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Finishing &amp; Swag:</a:t>
            </a:r>
            <a:r>
              <a:rPr lang="en-US" sz="1650" b="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Folding, laminating, cutting, and custom swag ordering</a:t>
            </a:r>
            <a:endParaRPr sz="1650" b="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25"/>
          <p:cNvPicPr preferRelativeResize="0"/>
          <p:nvPr/>
        </p:nvPicPr>
        <p:blipFill rotWithShape="1">
          <a:blip r:embed="rId4">
            <a:alphaModFix/>
          </a:blip>
          <a:srcRect b="61739"/>
          <a:stretch/>
        </p:blipFill>
        <p:spPr>
          <a:xfrm>
            <a:off x="462500" y="152400"/>
            <a:ext cx="2434387" cy="637964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05" name="Google Shape;30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38725" y="3768925"/>
            <a:ext cx="3986826" cy="27631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06" name="Google Shape;30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38725" y="152400"/>
            <a:ext cx="2657117" cy="343762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07" name="Google Shape;30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75924" y="859281"/>
            <a:ext cx="2939049" cy="127721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08" name="Google Shape;308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85752" y="1312169"/>
            <a:ext cx="1663279" cy="950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09" name="Google Shape;309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04928" y="2403553"/>
            <a:ext cx="1682777" cy="56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11763" y="152400"/>
            <a:ext cx="2657125" cy="343762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11" name="Google Shape;311;p25" title="IMG_2802.jp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67400" y="4187850"/>
            <a:ext cx="3125606" cy="23442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12" name="Google Shape;312;p25"/>
          <p:cNvPicPr preferRelativeResize="0"/>
          <p:nvPr/>
        </p:nvPicPr>
        <p:blipFill rotWithShape="1">
          <a:blip r:embed="rId12">
            <a:alphaModFix/>
          </a:blip>
          <a:srcRect t="17967" r="6490" b="6510"/>
          <a:stretch/>
        </p:blipFill>
        <p:spPr>
          <a:xfrm>
            <a:off x="9571925" y="3853575"/>
            <a:ext cx="2348349" cy="142262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13" name="Google Shape;313;p25" title="gsac050125_0159_CC.jpg"/>
          <p:cNvPicPr preferRelativeResize="0"/>
          <p:nvPr/>
        </p:nvPicPr>
        <p:blipFill rotWithShape="1">
          <a:blip r:embed="rId13">
            <a:alphaModFix/>
          </a:blip>
          <a:srcRect t="10516" b="6351"/>
          <a:stretch/>
        </p:blipFill>
        <p:spPr>
          <a:xfrm>
            <a:off x="8992950" y="2012850"/>
            <a:ext cx="2927324" cy="1621893"/>
          </a:xfrm>
          <a:prstGeom prst="rect">
            <a:avLst/>
          </a:prstGeom>
          <a:noFill/>
          <a:ln>
            <a:noFill/>
          </a:ln>
          <a:effectLst>
            <a:outerShdw blurRad="55351" dist="184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14" name="Google Shape;314;p25" title="1_Room ID Office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0605950" y="5382725"/>
            <a:ext cx="1149327" cy="11493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15" name="Google Shape;315;p25" title="IMG_1497.jpg"/>
          <p:cNvPicPr preferRelativeResize="0"/>
          <p:nvPr/>
        </p:nvPicPr>
        <p:blipFill rotWithShape="1">
          <a:blip r:embed="rId15">
            <a:alphaModFix/>
          </a:blip>
          <a:srcRect t="20992" b="1746"/>
          <a:stretch/>
        </p:blipFill>
        <p:spPr>
          <a:xfrm>
            <a:off x="8992950" y="152400"/>
            <a:ext cx="2927324" cy="16962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6"/>
          <p:cNvSpPr/>
          <p:nvPr/>
        </p:nvSpPr>
        <p:spPr>
          <a:xfrm>
            <a:off x="617110" y="687599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26"/>
          <p:cNvSpPr txBox="1"/>
          <p:nvPr/>
        </p:nvSpPr>
        <p:spPr>
          <a:xfrm>
            <a:off x="1123956" y="460353"/>
            <a:ext cx="95250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300"/>
              </a:spcAft>
              <a:buNone/>
            </a:pPr>
            <a:r>
              <a:rPr lang="en-US" sz="4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Creative Services</a:t>
            </a:r>
            <a:r>
              <a:rPr lang="en-US" sz="42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endParaRPr sz="4100">
              <a:solidFill>
                <a:srgbClr val="004C4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322" name="Google Shape;322;p26"/>
          <p:cNvGrpSpPr/>
          <p:nvPr/>
        </p:nvGrpSpPr>
        <p:grpSpPr>
          <a:xfrm>
            <a:off x="903127" y="1478421"/>
            <a:ext cx="4803687" cy="4513272"/>
            <a:chOff x="0" y="0"/>
            <a:chExt cx="4442100" cy="4095900"/>
          </a:xfrm>
        </p:grpSpPr>
        <p:sp>
          <p:nvSpPr>
            <p:cNvPr id="323" name="Google Shape;323;p26"/>
            <p:cNvSpPr/>
            <p:nvPr/>
          </p:nvSpPr>
          <p:spPr>
            <a:xfrm>
              <a:off x="0" y="0"/>
              <a:ext cx="4442100" cy="4095900"/>
            </a:xfrm>
            <a:prstGeom prst="roundRect">
              <a:avLst>
                <a:gd name="adj" fmla="val 1860"/>
              </a:avLst>
            </a:prstGeom>
            <a:solidFill>
              <a:srgbClr val="004C46">
                <a:alpha val="4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6"/>
            <p:cNvSpPr/>
            <p:nvPr/>
          </p:nvSpPr>
          <p:spPr>
            <a:xfrm>
              <a:off x="0" y="0"/>
              <a:ext cx="38100" cy="4095900"/>
            </a:xfrm>
            <a:prstGeom prst="roundRect">
              <a:avLst>
                <a:gd name="adj" fmla="val 50000"/>
              </a:avLst>
            </a:prstGeom>
            <a:solidFill>
              <a:srgbClr val="F2A9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5" name="Google Shape;325;p26"/>
          <p:cNvSpPr txBox="1"/>
          <p:nvPr/>
        </p:nvSpPr>
        <p:spPr>
          <a:xfrm>
            <a:off x="924002" y="1478427"/>
            <a:ext cx="4565700" cy="43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2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About Us</a:t>
            </a:r>
            <a:endParaRPr sz="2500" b="0">
              <a:solidFill>
                <a:schemeClr val="dk2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Who we are:</a:t>
            </a:r>
            <a:r>
              <a:rPr lang="en-US" sz="17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Team of web/graphic designers, photographers, videographers, social and digital media specialists creating effective, on-brand University communications from initial concept through design, production, and implementation.</a:t>
            </a:r>
            <a:endParaRPr sz="17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Our Support:</a:t>
            </a:r>
            <a:r>
              <a:rPr lang="en-US" sz="17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We provide creative expertise, digital accessibility training, and guidance to ensure communications authentically represent Humboldt and align with University brand standards.</a:t>
            </a:r>
            <a:endParaRPr sz="17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grpSp>
        <p:nvGrpSpPr>
          <p:cNvPr id="326" name="Google Shape;326;p26"/>
          <p:cNvGrpSpPr/>
          <p:nvPr/>
        </p:nvGrpSpPr>
        <p:grpSpPr>
          <a:xfrm>
            <a:off x="6027977" y="1478421"/>
            <a:ext cx="5197257" cy="4513272"/>
            <a:chOff x="0" y="0"/>
            <a:chExt cx="4442100" cy="4095900"/>
          </a:xfrm>
        </p:grpSpPr>
        <p:sp>
          <p:nvSpPr>
            <p:cNvPr id="327" name="Google Shape;327;p26"/>
            <p:cNvSpPr/>
            <p:nvPr/>
          </p:nvSpPr>
          <p:spPr>
            <a:xfrm>
              <a:off x="0" y="0"/>
              <a:ext cx="4442100" cy="4095900"/>
            </a:xfrm>
            <a:prstGeom prst="roundRect">
              <a:avLst>
                <a:gd name="adj" fmla="val 1860"/>
              </a:avLst>
            </a:prstGeom>
            <a:solidFill>
              <a:srgbClr val="004C46">
                <a:alpha val="4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6"/>
            <p:cNvSpPr/>
            <p:nvPr/>
          </p:nvSpPr>
          <p:spPr>
            <a:xfrm>
              <a:off x="0" y="0"/>
              <a:ext cx="38100" cy="4095900"/>
            </a:xfrm>
            <a:prstGeom prst="roundRect">
              <a:avLst>
                <a:gd name="adj" fmla="val 50000"/>
              </a:avLst>
            </a:prstGeom>
            <a:solidFill>
              <a:srgbClr val="F2A9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9" name="Google Shape;329;p26"/>
          <p:cNvSpPr txBox="1"/>
          <p:nvPr/>
        </p:nvSpPr>
        <p:spPr>
          <a:xfrm>
            <a:off x="6104177" y="1478421"/>
            <a:ext cx="5069700" cy="42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2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What We Do</a:t>
            </a:r>
            <a:endParaRPr sz="2500">
              <a:solidFill>
                <a:schemeClr val="dk2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342900" lvl="0" indent="-2222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Lexend Medium"/>
              <a:buChar char="●"/>
            </a:pPr>
            <a:r>
              <a:rPr lang="en-US" sz="1700" b="1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Graphic Design:</a:t>
            </a:r>
            <a:r>
              <a:rPr lang="en-US" sz="17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Print, digital, promo materials, signage, ad campaigns.</a:t>
            </a:r>
            <a:endParaRPr sz="17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342900" lvl="0" indent="-2222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Lexend Medium"/>
              <a:buChar char="●"/>
            </a:pPr>
            <a:r>
              <a:rPr lang="en-US" sz="1700" b="1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Multimedia:</a:t>
            </a:r>
            <a:r>
              <a:rPr lang="en-US" sz="17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Photography, videography, and manage University image library.</a:t>
            </a:r>
            <a:endParaRPr sz="17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342900" lvl="0" indent="-2222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Lexend Medium"/>
              <a:buChar char="●"/>
            </a:pPr>
            <a:r>
              <a:rPr lang="en-US" sz="1700" b="1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Web Services:</a:t>
            </a:r>
            <a:r>
              <a:rPr lang="en-US" sz="17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Design and maintenance of University websites, Drupal themes, and tools.</a:t>
            </a:r>
            <a:endParaRPr sz="17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342900" lvl="0" indent="-2222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Lexend Medium"/>
              <a:buChar char="●"/>
            </a:pPr>
            <a:r>
              <a:rPr lang="en-US" sz="1700" b="1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Digital Content:</a:t>
            </a:r>
            <a:r>
              <a:rPr lang="en-US" sz="17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Development of social media and digital content, including podcasts.</a:t>
            </a:r>
            <a:endParaRPr sz="17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342900" lvl="0" indent="-222250" algn="l" rtl="0">
              <a:lnSpc>
                <a:spcPct val="90000"/>
              </a:lnSpc>
              <a:spcBef>
                <a:spcPts val="1200"/>
              </a:spcBef>
              <a:spcAft>
                <a:spcPts val="1000"/>
              </a:spcAft>
              <a:buClr>
                <a:schemeClr val="accent3"/>
              </a:buClr>
              <a:buSzPts val="1700"/>
              <a:buFont typeface="Lexend Medium"/>
              <a:buChar char="●"/>
            </a:pPr>
            <a:r>
              <a:rPr lang="en-US" sz="1700" b="1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Accessibility:</a:t>
            </a:r>
            <a:r>
              <a:rPr lang="en-US" sz="17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Training for accessible communications and content.</a:t>
            </a:r>
            <a:endParaRPr sz="17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7"/>
          <p:cNvSpPr/>
          <p:nvPr/>
        </p:nvSpPr>
        <p:spPr>
          <a:xfrm>
            <a:off x="607493" y="686732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7"/>
          <p:cNvSpPr txBox="1"/>
          <p:nvPr/>
        </p:nvSpPr>
        <p:spPr>
          <a:xfrm>
            <a:off x="1114414" y="444336"/>
            <a:ext cx="95250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300"/>
              </a:spcAft>
              <a:buNone/>
            </a:pPr>
            <a:r>
              <a:rPr lang="en-US" sz="4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News &amp; Information</a:t>
            </a:r>
            <a:r>
              <a:rPr lang="en-US" sz="42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endParaRPr sz="4100">
              <a:solidFill>
                <a:srgbClr val="004C4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336" name="Google Shape;336;p27"/>
          <p:cNvGrpSpPr/>
          <p:nvPr/>
        </p:nvGrpSpPr>
        <p:grpSpPr>
          <a:xfrm>
            <a:off x="1161852" y="1570601"/>
            <a:ext cx="4387906" cy="4238847"/>
            <a:chOff x="0" y="0"/>
            <a:chExt cx="4442100" cy="4095900"/>
          </a:xfrm>
        </p:grpSpPr>
        <p:sp>
          <p:nvSpPr>
            <p:cNvPr id="337" name="Google Shape;337;p27"/>
            <p:cNvSpPr/>
            <p:nvPr/>
          </p:nvSpPr>
          <p:spPr>
            <a:xfrm>
              <a:off x="0" y="0"/>
              <a:ext cx="4442100" cy="4095900"/>
            </a:xfrm>
            <a:prstGeom prst="roundRect">
              <a:avLst>
                <a:gd name="adj" fmla="val 1860"/>
              </a:avLst>
            </a:prstGeom>
            <a:solidFill>
              <a:srgbClr val="004C46">
                <a:alpha val="4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7"/>
            <p:cNvSpPr/>
            <p:nvPr/>
          </p:nvSpPr>
          <p:spPr>
            <a:xfrm>
              <a:off x="0" y="0"/>
              <a:ext cx="38100" cy="4095900"/>
            </a:xfrm>
            <a:prstGeom prst="roundRect">
              <a:avLst>
                <a:gd name="adj" fmla="val 50000"/>
              </a:avLst>
            </a:prstGeom>
            <a:solidFill>
              <a:srgbClr val="F2A9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9" name="Google Shape;339;p27"/>
          <p:cNvSpPr txBox="1"/>
          <p:nvPr/>
        </p:nvSpPr>
        <p:spPr>
          <a:xfrm>
            <a:off x="1299502" y="1570601"/>
            <a:ext cx="3902100" cy="40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0" bIns="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2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About Us</a:t>
            </a:r>
            <a:endParaRPr sz="2500" b="0">
              <a:solidFill>
                <a:schemeClr val="dk2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marL="0" lvl="0" indent="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Who we are:</a:t>
            </a:r>
            <a:r>
              <a:rPr lang="en-US" sz="17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A team of communicators sharing Cal Poly Humboldt’s news and stories with the campus and the public.</a:t>
            </a:r>
            <a:endParaRPr sz="17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lvl="0" indent="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Our Support:</a:t>
            </a:r>
            <a:r>
              <a:rPr lang="en-US" sz="17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We help ensure your messaging is accurate, consistent, and aligned with university goals.</a:t>
            </a:r>
            <a:endParaRPr sz="17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lvl="0" indent="0" algn="l" rtl="0">
              <a:lnSpc>
                <a:spcPct val="95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rPr lang="en-US" sz="17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Why partner with us:</a:t>
            </a:r>
            <a:r>
              <a:rPr lang="en-US" sz="17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We promote good news, provide perspective and context, and can assist in correcting inaccuracies.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40" name="Google Shape;340;p27"/>
          <p:cNvGrpSpPr/>
          <p:nvPr/>
        </p:nvGrpSpPr>
        <p:grpSpPr>
          <a:xfrm>
            <a:off x="5862877" y="1570601"/>
            <a:ext cx="4940948" cy="4238847"/>
            <a:chOff x="0" y="0"/>
            <a:chExt cx="4442100" cy="4095900"/>
          </a:xfrm>
        </p:grpSpPr>
        <p:sp>
          <p:nvSpPr>
            <p:cNvPr id="341" name="Google Shape;341;p27"/>
            <p:cNvSpPr/>
            <p:nvPr/>
          </p:nvSpPr>
          <p:spPr>
            <a:xfrm>
              <a:off x="0" y="0"/>
              <a:ext cx="4442100" cy="4095900"/>
            </a:xfrm>
            <a:prstGeom prst="roundRect">
              <a:avLst>
                <a:gd name="adj" fmla="val 1860"/>
              </a:avLst>
            </a:prstGeom>
            <a:solidFill>
              <a:srgbClr val="004C46">
                <a:alpha val="4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7"/>
            <p:cNvSpPr/>
            <p:nvPr/>
          </p:nvSpPr>
          <p:spPr>
            <a:xfrm>
              <a:off x="0" y="0"/>
              <a:ext cx="38100" cy="4095900"/>
            </a:xfrm>
            <a:prstGeom prst="roundRect">
              <a:avLst>
                <a:gd name="adj" fmla="val 50000"/>
              </a:avLst>
            </a:prstGeom>
            <a:solidFill>
              <a:srgbClr val="F2A9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3" name="Google Shape;343;p27"/>
          <p:cNvSpPr txBox="1"/>
          <p:nvPr/>
        </p:nvSpPr>
        <p:spPr>
          <a:xfrm>
            <a:off x="5939075" y="1570600"/>
            <a:ext cx="5079900" cy="42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22860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0">
                <a:solidFill>
                  <a:srgbClr val="008569"/>
                </a:solidFill>
                <a:latin typeface="Lexend Black"/>
                <a:ea typeface="Lexend Black"/>
                <a:cs typeface="Lexend Black"/>
                <a:sym typeface="Lexend Black"/>
              </a:rPr>
              <a:t>What We Do</a:t>
            </a:r>
            <a:endParaRPr sz="2500" b="0">
              <a:solidFill>
                <a:srgbClr val="008569"/>
              </a:solidFill>
              <a:latin typeface="Lexend Black"/>
              <a:ea typeface="Lexend Black"/>
              <a:cs typeface="Lexend Black"/>
              <a:sym typeface="Lexend Black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exend"/>
              <a:buChar char="●"/>
            </a:pPr>
            <a:r>
              <a:rPr lang="en-US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Pitch stories to media, write press releases and university-wide messages.</a:t>
            </a:r>
            <a:endParaRPr sz="18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exend"/>
              <a:buChar char="●"/>
            </a:pPr>
            <a:r>
              <a:rPr lang="en-US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Produce key publications </a:t>
            </a:r>
            <a:br>
              <a:rPr lang="en-US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</a:br>
            <a:r>
              <a:rPr lang="en-US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(e.g., </a:t>
            </a:r>
            <a:r>
              <a:rPr lang="en-US" sz="1800" i="1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Humboldt NOW</a:t>
            </a:r>
            <a:r>
              <a:rPr lang="en-US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newsletter, </a:t>
            </a:r>
            <a:br>
              <a:rPr lang="en-US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</a:br>
            <a:r>
              <a:rPr lang="en-US" sz="1800" i="1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Humboldt</a:t>
            </a:r>
            <a:r>
              <a:rPr lang="en-US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 Magazine).</a:t>
            </a:r>
            <a:endParaRPr sz="18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exend"/>
              <a:buChar char="●"/>
            </a:pPr>
            <a:r>
              <a:rPr lang="en-US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Coordinate media inquiries and provide interview preparation.</a:t>
            </a:r>
            <a:endParaRPr sz="18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Contact us as soon as you receive a media inquiry or if you have a story idea: </a:t>
            </a:r>
            <a:r>
              <a:rPr lang="en-US" sz="1800" b="1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news@humboldt.edu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8"/>
          <p:cNvSpPr/>
          <p:nvPr/>
        </p:nvSpPr>
        <p:spPr>
          <a:xfrm>
            <a:off x="595860" y="696974"/>
            <a:ext cx="306900" cy="453600"/>
          </a:xfrm>
          <a:prstGeom prst="chevron">
            <a:avLst>
              <a:gd name="adj" fmla="val 504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28"/>
          <p:cNvSpPr txBox="1"/>
          <p:nvPr/>
        </p:nvSpPr>
        <p:spPr>
          <a:xfrm>
            <a:off x="1025325" y="1400775"/>
            <a:ext cx="5488800" cy="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2032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Start an order 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marR="2032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chemeClr val="dk2"/>
                </a:solidFill>
                <a:uFill>
                  <a:noFill/>
                </a:uFill>
                <a:latin typeface="Lexend ExtraBold"/>
                <a:ea typeface="Lexend ExtraBold"/>
                <a:cs typeface="Lexend ExtraBold"/>
                <a:sym typeface="Lexend Extra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marcom.humboldt.edu</a:t>
            </a:r>
            <a:endParaRPr sz="2200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350" name="Google Shape;350;p28"/>
          <p:cNvSpPr txBox="1"/>
          <p:nvPr/>
        </p:nvSpPr>
        <p:spPr>
          <a:xfrm>
            <a:off x="996756" y="469728"/>
            <a:ext cx="107268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-US" sz="41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MarCom Can Help!</a:t>
            </a:r>
            <a:r>
              <a:rPr lang="en-US" sz="42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endParaRPr sz="4200" b="0" i="0" u="none" strike="noStrike" cap="none">
              <a:solidFill>
                <a:schemeClr val="dk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51" name="Google Shape;351;p28"/>
          <p:cNvSpPr/>
          <p:nvPr/>
        </p:nvSpPr>
        <p:spPr>
          <a:xfrm>
            <a:off x="607506" y="687608"/>
            <a:ext cx="306900" cy="453600"/>
          </a:xfrm>
          <a:prstGeom prst="chevron">
            <a:avLst>
              <a:gd name="adj" fmla="val 50415"/>
            </a:avLst>
          </a:prstGeom>
          <a:solidFill>
            <a:srgbClr val="F2A9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2A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28"/>
          <p:cNvSpPr/>
          <p:nvPr/>
        </p:nvSpPr>
        <p:spPr>
          <a:xfrm>
            <a:off x="6732636" y="545439"/>
            <a:ext cx="5459100" cy="43725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738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8"/>
          <p:cNvSpPr/>
          <p:nvPr/>
        </p:nvSpPr>
        <p:spPr>
          <a:xfrm>
            <a:off x="6672264" y="485525"/>
            <a:ext cx="5519700" cy="46038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738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8"/>
          <p:cNvSpPr/>
          <p:nvPr/>
        </p:nvSpPr>
        <p:spPr>
          <a:xfrm>
            <a:off x="6692389" y="505495"/>
            <a:ext cx="5488781" cy="4559559"/>
          </a:xfrm>
          <a:custGeom>
            <a:avLst/>
            <a:gdLst/>
            <a:ahLst/>
            <a:cxnLst/>
            <a:rect l="l" t="t" r="r" b="b"/>
            <a:pathLst>
              <a:path w="4391025" h="3669665" extrusionOk="0">
                <a:moveTo>
                  <a:pt x="4390657" y="0"/>
                </a:moveTo>
                <a:lnTo>
                  <a:pt x="178593" y="0"/>
                </a:lnTo>
                <a:lnTo>
                  <a:pt x="131194" y="6395"/>
                </a:lnTo>
                <a:lnTo>
                  <a:pt x="88554" y="24431"/>
                </a:lnTo>
                <a:lnTo>
                  <a:pt x="52393" y="52387"/>
                </a:lnTo>
                <a:lnTo>
                  <a:pt x="24433" y="88541"/>
                </a:lnTo>
                <a:lnTo>
                  <a:pt x="6395" y="131168"/>
                </a:lnTo>
                <a:lnTo>
                  <a:pt x="0" y="178548"/>
                </a:lnTo>
                <a:lnTo>
                  <a:pt x="0" y="3490929"/>
                </a:lnTo>
                <a:lnTo>
                  <a:pt x="6395" y="3538308"/>
                </a:lnTo>
                <a:lnTo>
                  <a:pt x="24433" y="3580935"/>
                </a:lnTo>
                <a:lnTo>
                  <a:pt x="52393" y="3617088"/>
                </a:lnTo>
                <a:lnTo>
                  <a:pt x="88554" y="3645044"/>
                </a:lnTo>
                <a:lnTo>
                  <a:pt x="131194" y="3663081"/>
                </a:lnTo>
                <a:lnTo>
                  <a:pt x="178593" y="3669476"/>
                </a:lnTo>
                <a:lnTo>
                  <a:pt x="4390657" y="3669476"/>
                </a:lnTo>
                <a:lnTo>
                  <a:pt x="4390657" y="3662680"/>
                </a:lnTo>
                <a:lnTo>
                  <a:pt x="178593" y="3662680"/>
                </a:lnTo>
                <a:lnTo>
                  <a:pt x="132964" y="3656541"/>
                </a:lnTo>
                <a:lnTo>
                  <a:pt x="91938" y="3639218"/>
                </a:lnTo>
                <a:lnTo>
                  <a:pt x="57162" y="3612352"/>
                </a:lnTo>
                <a:lnTo>
                  <a:pt x="30283" y="3577588"/>
                </a:lnTo>
                <a:lnTo>
                  <a:pt x="12947" y="3536566"/>
                </a:lnTo>
                <a:lnTo>
                  <a:pt x="6803" y="3490929"/>
                </a:lnTo>
                <a:lnTo>
                  <a:pt x="6803" y="178548"/>
                </a:lnTo>
                <a:lnTo>
                  <a:pt x="12947" y="132910"/>
                </a:lnTo>
                <a:lnTo>
                  <a:pt x="30283" y="91888"/>
                </a:lnTo>
                <a:lnTo>
                  <a:pt x="57162" y="57123"/>
                </a:lnTo>
                <a:lnTo>
                  <a:pt x="91938" y="30258"/>
                </a:lnTo>
                <a:lnTo>
                  <a:pt x="132964" y="12935"/>
                </a:lnTo>
                <a:lnTo>
                  <a:pt x="178593" y="6795"/>
                </a:lnTo>
                <a:lnTo>
                  <a:pt x="4390657" y="6795"/>
                </a:lnTo>
                <a:lnTo>
                  <a:pt x="4390657" y="0"/>
                </a:lnTo>
                <a:close/>
              </a:path>
            </a:pathLst>
          </a:custGeom>
          <a:solidFill>
            <a:srgbClr val="FFFFFF">
              <a:alpha val="2392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738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8"/>
          <p:cNvSpPr/>
          <p:nvPr/>
        </p:nvSpPr>
        <p:spPr>
          <a:xfrm>
            <a:off x="6732636" y="545439"/>
            <a:ext cx="5448300" cy="4370202"/>
          </a:xfrm>
          <a:custGeom>
            <a:avLst/>
            <a:gdLst/>
            <a:ahLst/>
            <a:cxnLst/>
            <a:rect l="l" t="t" r="r" b="b"/>
            <a:pathLst>
              <a:path w="4358640" h="3517265" extrusionOk="0">
                <a:moveTo>
                  <a:pt x="4358526" y="0"/>
                </a:moveTo>
                <a:lnTo>
                  <a:pt x="148189" y="0"/>
                </a:lnTo>
                <a:lnTo>
                  <a:pt x="101420" y="7563"/>
                </a:lnTo>
                <a:lnTo>
                  <a:pt x="60749" y="28616"/>
                </a:lnTo>
                <a:lnTo>
                  <a:pt x="28644" y="60704"/>
                </a:lnTo>
                <a:lnTo>
                  <a:pt x="7572" y="101375"/>
                </a:lnTo>
                <a:lnTo>
                  <a:pt x="0" y="148173"/>
                </a:lnTo>
                <a:lnTo>
                  <a:pt x="0" y="3449666"/>
                </a:lnTo>
                <a:lnTo>
                  <a:pt x="5310" y="3475930"/>
                </a:lnTo>
                <a:lnTo>
                  <a:pt x="19784" y="3497354"/>
                </a:lnTo>
                <a:lnTo>
                  <a:pt x="41239" y="3511787"/>
                </a:lnTo>
                <a:lnTo>
                  <a:pt x="67490" y="3517077"/>
                </a:lnTo>
                <a:lnTo>
                  <a:pt x="4358526" y="3517077"/>
                </a:lnTo>
                <a:lnTo>
                  <a:pt x="4358526" y="3510400"/>
                </a:lnTo>
                <a:lnTo>
                  <a:pt x="67490" y="3510400"/>
                </a:lnTo>
                <a:lnTo>
                  <a:pt x="43809" y="3505627"/>
                </a:lnTo>
                <a:lnTo>
                  <a:pt x="24497" y="3492611"/>
                </a:lnTo>
                <a:lnTo>
                  <a:pt x="11490" y="3473306"/>
                </a:lnTo>
                <a:lnTo>
                  <a:pt x="6724" y="3449666"/>
                </a:lnTo>
                <a:lnTo>
                  <a:pt x="6724" y="148173"/>
                </a:lnTo>
                <a:lnTo>
                  <a:pt x="13943" y="103507"/>
                </a:lnTo>
                <a:lnTo>
                  <a:pt x="34039" y="64672"/>
                </a:lnTo>
                <a:lnTo>
                  <a:pt x="64673" y="34020"/>
                </a:lnTo>
                <a:lnTo>
                  <a:pt x="103503" y="13904"/>
                </a:lnTo>
                <a:lnTo>
                  <a:pt x="148189" y="6676"/>
                </a:lnTo>
                <a:lnTo>
                  <a:pt x="4358526" y="6676"/>
                </a:lnTo>
                <a:lnTo>
                  <a:pt x="4358526" y="0"/>
                </a:lnTo>
                <a:close/>
              </a:path>
            </a:pathLst>
          </a:custGeom>
          <a:solidFill>
            <a:srgbClr val="FFFFFF">
              <a:alpha val="4902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738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8"/>
          <p:cNvSpPr/>
          <p:nvPr/>
        </p:nvSpPr>
        <p:spPr>
          <a:xfrm>
            <a:off x="6704463" y="517481"/>
            <a:ext cx="5487600" cy="44310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738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8"/>
          <p:cNvSpPr/>
          <p:nvPr/>
        </p:nvSpPr>
        <p:spPr>
          <a:xfrm>
            <a:off x="6998264" y="809073"/>
            <a:ext cx="5183188" cy="3708241"/>
          </a:xfrm>
          <a:custGeom>
            <a:avLst/>
            <a:gdLst/>
            <a:ahLst/>
            <a:cxnLst/>
            <a:rect l="l" t="t" r="r" b="b"/>
            <a:pathLst>
              <a:path w="4146550" h="2984500" extrusionOk="0">
                <a:moveTo>
                  <a:pt x="4146462" y="0"/>
                </a:moveTo>
                <a:lnTo>
                  <a:pt x="3087" y="0"/>
                </a:lnTo>
                <a:lnTo>
                  <a:pt x="0" y="3039"/>
                </a:lnTo>
                <a:lnTo>
                  <a:pt x="0" y="2981054"/>
                </a:lnTo>
                <a:lnTo>
                  <a:pt x="3087" y="2984094"/>
                </a:lnTo>
                <a:lnTo>
                  <a:pt x="4146462" y="2984094"/>
                </a:lnTo>
                <a:lnTo>
                  <a:pt x="4146462" y="2977324"/>
                </a:lnTo>
                <a:lnTo>
                  <a:pt x="6836" y="2977324"/>
                </a:lnTo>
                <a:lnTo>
                  <a:pt x="6836" y="6769"/>
                </a:lnTo>
                <a:lnTo>
                  <a:pt x="4146462" y="6769"/>
                </a:lnTo>
                <a:lnTo>
                  <a:pt x="4146462" y="0"/>
                </a:lnTo>
                <a:close/>
              </a:path>
            </a:pathLst>
          </a:custGeom>
          <a:solidFill>
            <a:srgbClr val="7D808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738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8"/>
          <p:cNvSpPr/>
          <p:nvPr/>
        </p:nvSpPr>
        <p:spPr>
          <a:xfrm>
            <a:off x="6982166" y="793096"/>
            <a:ext cx="5199855" cy="3737434"/>
          </a:xfrm>
          <a:custGeom>
            <a:avLst/>
            <a:gdLst/>
            <a:ahLst/>
            <a:cxnLst/>
            <a:rect l="l" t="t" r="r" b="b"/>
            <a:pathLst>
              <a:path w="4159884" h="3007995" extrusionOk="0">
                <a:moveTo>
                  <a:pt x="4159314" y="0"/>
                </a:moveTo>
                <a:lnTo>
                  <a:pt x="18614" y="0"/>
                </a:lnTo>
                <a:lnTo>
                  <a:pt x="11405" y="1464"/>
                </a:lnTo>
                <a:lnTo>
                  <a:pt x="5484" y="5447"/>
                </a:lnTo>
                <a:lnTo>
                  <a:pt x="1475" y="11337"/>
                </a:lnTo>
                <a:lnTo>
                  <a:pt x="0" y="18519"/>
                </a:lnTo>
                <a:lnTo>
                  <a:pt x="0" y="2989155"/>
                </a:lnTo>
                <a:lnTo>
                  <a:pt x="1475" y="2996337"/>
                </a:lnTo>
                <a:lnTo>
                  <a:pt x="5484" y="3002226"/>
                </a:lnTo>
                <a:lnTo>
                  <a:pt x="11405" y="3006210"/>
                </a:lnTo>
                <a:lnTo>
                  <a:pt x="18614" y="3007674"/>
                </a:lnTo>
                <a:lnTo>
                  <a:pt x="4159314" y="3007674"/>
                </a:lnTo>
                <a:lnTo>
                  <a:pt x="4159314" y="3004333"/>
                </a:lnTo>
                <a:lnTo>
                  <a:pt x="10194" y="3004333"/>
                </a:lnTo>
                <a:lnTo>
                  <a:pt x="3323" y="2997509"/>
                </a:lnTo>
                <a:lnTo>
                  <a:pt x="3323" y="10165"/>
                </a:lnTo>
                <a:lnTo>
                  <a:pt x="10194" y="3341"/>
                </a:lnTo>
                <a:lnTo>
                  <a:pt x="4159314" y="3341"/>
                </a:lnTo>
                <a:lnTo>
                  <a:pt x="4159314" y="0"/>
                </a:lnTo>
                <a:close/>
              </a:path>
            </a:pathLst>
          </a:custGeom>
          <a:solidFill>
            <a:srgbClr val="FFFFFF">
              <a:alpha val="4902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738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8"/>
          <p:cNvSpPr/>
          <p:nvPr/>
        </p:nvSpPr>
        <p:spPr>
          <a:xfrm>
            <a:off x="5938377" y="4946450"/>
            <a:ext cx="6253500" cy="1557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738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8"/>
          <p:cNvSpPr/>
          <p:nvPr/>
        </p:nvSpPr>
        <p:spPr>
          <a:xfrm>
            <a:off x="5927700" y="4927319"/>
            <a:ext cx="6264300" cy="173400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738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8"/>
          <p:cNvSpPr/>
          <p:nvPr/>
        </p:nvSpPr>
        <p:spPr>
          <a:xfrm>
            <a:off x="9634078" y="558586"/>
            <a:ext cx="2557800" cy="4342200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738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8"/>
          <p:cNvSpPr/>
          <p:nvPr/>
        </p:nvSpPr>
        <p:spPr>
          <a:xfrm>
            <a:off x="7003562" y="801093"/>
            <a:ext cx="5188200" cy="3777900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3738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3" name="Google Shape;363;p28" title="Screenshot 2026-09-10 at 3.00.55 PM.png"/>
          <p:cNvPicPr preferRelativeResize="0"/>
          <p:nvPr/>
        </p:nvPicPr>
        <p:blipFill rotWithShape="1">
          <a:blip r:embed="rId12">
            <a:alphaModFix/>
          </a:blip>
          <a:srcRect t="-166" b="16923"/>
          <a:stretch/>
        </p:blipFill>
        <p:spPr>
          <a:xfrm>
            <a:off x="6982153" y="809073"/>
            <a:ext cx="5210623" cy="37779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64" name="Google Shape;364;p28"/>
          <p:cNvSpPr/>
          <p:nvPr/>
        </p:nvSpPr>
        <p:spPr>
          <a:xfrm>
            <a:off x="8156775" y="3636350"/>
            <a:ext cx="1441800" cy="399900"/>
          </a:xfrm>
          <a:prstGeom prst="ellips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5" name="Google Shape;365;p28" title="Screenshot 2026-09-10 at 3.21.19 PM.png"/>
          <p:cNvPicPr preferRelativeResize="0"/>
          <p:nvPr/>
        </p:nvPicPr>
        <p:blipFill rotWithShape="1">
          <a:blip r:embed="rId13">
            <a:alphaModFix/>
          </a:blip>
          <a:srcRect t="24420" r="3035" b="7101"/>
          <a:stretch/>
        </p:blipFill>
        <p:spPr>
          <a:xfrm>
            <a:off x="1143000" y="4373297"/>
            <a:ext cx="4486275" cy="2038150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6" name="Google Shape;366;p28"/>
          <p:cNvSpPr/>
          <p:nvPr/>
        </p:nvSpPr>
        <p:spPr>
          <a:xfrm>
            <a:off x="2953882" y="4686573"/>
            <a:ext cx="661200" cy="654900"/>
          </a:xfrm>
          <a:prstGeom prst="ellips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8"/>
          <p:cNvSpPr/>
          <p:nvPr/>
        </p:nvSpPr>
        <p:spPr>
          <a:xfrm rot="-5398441">
            <a:off x="2953736" y="5571969"/>
            <a:ext cx="661500" cy="453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8"/>
          <p:cNvSpPr/>
          <p:nvPr/>
        </p:nvSpPr>
        <p:spPr>
          <a:xfrm rot="1559">
            <a:off x="7329537" y="3609489"/>
            <a:ext cx="661500" cy="453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9" name="Google Shape;369;p28" title="Screenshot 2026-09-10 at 3.28.42 PM.png"/>
          <p:cNvPicPr preferRelativeResize="0"/>
          <p:nvPr/>
        </p:nvPicPr>
        <p:blipFill rotWithShape="1">
          <a:blip r:embed="rId14">
            <a:alphaModFix/>
          </a:blip>
          <a:srcRect b="22887"/>
          <a:stretch/>
        </p:blipFill>
        <p:spPr>
          <a:xfrm>
            <a:off x="1143000" y="2380448"/>
            <a:ext cx="4486275" cy="1798249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70" name="Google Shape;370;p28"/>
          <p:cNvSpPr/>
          <p:nvPr/>
        </p:nvSpPr>
        <p:spPr>
          <a:xfrm>
            <a:off x="2830976" y="3763098"/>
            <a:ext cx="1352100" cy="399900"/>
          </a:xfrm>
          <a:prstGeom prst="ellips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8"/>
          <p:cNvSpPr/>
          <p:nvPr/>
        </p:nvSpPr>
        <p:spPr>
          <a:xfrm rot="-10798441">
            <a:off x="4285204" y="3763253"/>
            <a:ext cx="661500" cy="453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l Poly Humboldt Theme">
  <a:themeElements>
    <a:clrScheme name="Cal Poly Humboldt">
      <a:dk1>
        <a:srgbClr val="004C46"/>
      </a:dk1>
      <a:lt1>
        <a:srgbClr val="EFEEDC"/>
      </a:lt1>
      <a:dk2>
        <a:srgbClr val="008569"/>
      </a:dk2>
      <a:lt2>
        <a:srgbClr val="FFC72C"/>
      </a:lt2>
      <a:accent1>
        <a:srgbClr val="004C46"/>
      </a:accent1>
      <a:accent2>
        <a:srgbClr val="F2A900"/>
      </a:accent2>
      <a:accent3>
        <a:srgbClr val="00A883"/>
      </a:accent3>
      <a:accent4>
        <a:srgbClr val="98B8AD"/>
      </a:accent4>
      <a:accent5>
        <a:srgbClr val="007198"/>
      </a:accent5>
      <a:accent6>
        <a:srgbClr val="CDDAD5"/>
      </a:accent6>
      <a:hlink>
        <a:srgbClr val="3F3F3F"/>
      </a:hlink>
      <a:folHlink>
        <a:srgbClr val="3F3F3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2112</Words>
  <Application>Microsoft Office PowerPoint</Application>
  <PresentationFormat>Widescreen</PresentationFormat>
  <Paragraphs>248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Montserrat Black</vt:lpstr>
      <vt:lpstr>Lexend Black</vt:lpstr>
      <vt:lpstr>Lexend</vt:lpstr>
      <vt:lpstr>Lexend SemiBold</vt:lpstr>
      <vt:lpstr>Lexend Medium</vt:lpstr>
      <vt:lpstr>Calibri</vt:lpstr>
      <vt:lpstr>Lexend ExtraBold</vt:lpstr>
      <vt:lpstr>Arial</vt:lpstr>
      <vt:lpstr>Material Icons</vt:lpstr>
      <vt:lpstr>Cal Poly Humboldt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Michelle C Caisse</dc:creator>
  <cp:lastModifiedBy>Michelle C Caisse</cp:lastModifiedBy>
  <cp:revision>1</cp:revision>
  <dcterms:modified xsi:type="dcterms:W3CDTF">2026-09-11T15:01:32Z</dcterms:modified>
</cp:coreProperties>
</file>