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Arial Black"/>
      <p:regular r:id="rId13"/>
    </p:embeddedFont>
    <p:embeddedFont>
      <p:font typeface="Oswald"/>
      <p:regular r:id="rId14"/>
      <p:bold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16" roundtripDataSignature="AMtx7mgJLik4IIxwIK5GMhMQbUaA7dN6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ArialBlack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swald-bold.fntdata"/><Relationship Id="rId14" Type="http://schemas.openxmlformats.org/officeDocument/2006/relationships/font" Target="fonts/Oswald-regular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" name="Google Shape;2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h2a36ea38eccf259b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h2a36ea38eccf259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" name="Google Shape;3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" name="Google Shape;4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h6d03c6ab4f74b318_0_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h6d03c6ab4f74b318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fb8f5c5280_0_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g3fb8f5c528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ark Background - Custom Image" type="twoObj">
  <p:cSld name="TWO_OBJECT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ght Background - Diamond H.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ght Background - Cal Poly Humboldt Logo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ark Background - H.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14.png"/><Relationship Id="rId7" Type="http://schemas.openxmlformats.org/officeDocument/2006/relationships/image" Target="../media/image11.png"/><Relationship Id="rId8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16.png"/><Relationship Id="rId6" Type="http://schemas.openxmlformats.org/officeDocument/2006/relationships/image" Target="../media/image12.png"/><Relationship Id="rId7" Type="http://schemas.openxmlformats.org/officeDocument/2006/relationships/image" Target="../media/image19.png"/><Relationship Id="rId8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hum.link/ZEL" TargetMode="External"/><Relationship Id="rId4" Type="http://schemas.openxmlformats.org/officeDocument/2006/relationships/hyperlink" Target="mailto:sew49@humboldt.edu" TargetMode="External"/><Relationship Id="rId5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"/>
          <p:cNvSpPr txBox="1"/>
          <p:nvPr/>
        </p:nvSpPr>
        <p:spPr>
          <a:xfrm>
            <a:off x="4644927" y="4655050"/>
            <a:ext cx="4274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Human Resources – October 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"/>
          <p:cNvSpPr txBox="1"/>
          <p:nvPr/>
        </p:nvSpPr>
        <p:spPr>
          <a:xfrm>
            <a:off x="365550" y="721921"/>
            <a:ext cx="4373700" cy="29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35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Meet the Position Description Helper</a:t>
            </a:r>
            <a:r>
              <a:rPr b="0" i="0" lang="en-US" sz="35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b="0" i="0" sz="35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" name="Google Shape;25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6" name="Google Shape;2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5880" y="970832"/>
            <a:ext cx="3658120" cy="24349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h2a36ea38eccf259b_0_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-US" sz="2400">
                <a:solidFill>
                  <a:schemeClr val="dk1"/>
                </a:solidFill>
              </a:rPr>
              <a:t>Meet the Position Description Helper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32" name="Google Shape;32;h2a36ea38eccf259b_0_0"/>
          <p:cNvSpPr txBox="1"/>
          <p:nvPr>
            <p:ph idx="1" type="body"/>
          </p:nvPr>
        </p:nvSpPr>
        <p:spPr>
          <a:xfrm>
            <a:off x="65025" y="1192800"/>
            <a:ext cx="4176600" cy="30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/>
              <a:t>A new HR tool to help you create, review, and improve Position Descriptions. </a:t>
            </a:r>
            <a:endParaRPr b="1"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The PD Helper guides you through the Position Description process in a structured, conversational way - helping you save time, provide the right information, and prepare a more complete PD for HR review. 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1700"/>
          </a:p>
          <a:p>
            <a:pPr indent="45720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1700"/>
          </a:p>
        </p:txBody>
      </p:sp>
      <p:pic>
        <p:nvPicPr>
          <p:cNvPr id="33" name="Google Shape;33;h2a36ea38eccf259b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9937" y="1060400"/>
            <a:ext cx="4771664" cy="300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-US" sz="2400">
                <a:solidFill>
                  <a:schemeClr val="dk1"/>
                </a:solidFill>
              </a:rPr>
              <a:t>What </a:t>
            </a:r>
            <a:r>
              <a:rPr b="1" lang="en-US" sz="2400">
                <a:solidFill>
                  <a:schemeClr val="dk1"/>
                </a:solidFill>
              </a:rPr>
              <a:t>Can the PD Helper Help Me Do?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39" name="Google Shape;39;p3"/>
          <p:cNvSpPr txBox="1"/>
          <p:nvPr>
            <p:ph idx="1" type="body"/>
          </p:nvPr>
        </p:nvSpPr>
        <p:spPr>
          <a:xfrm>
            <a:off x="95575" y="1051825"/>
            <a:ext cx="8802300" cy="37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b="1" lang="en-US" sz="1700"/>
              <a:t>Use the PD Helper when you need help with:</a:t>
            </a:r>
            <a:endParaRPr b="1" sz="1700"/>
          </a:p>
          <a:p>
            <a:pPr indent="0" lvl="0" marL="120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b="1" sz="1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Creating a New PD</a:t>
            </a:r>
            <a:endParaRPr b="1"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/>
              <a:t>Start with what you know and let the PD Helper guide you through to a completed PD. 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Reviewing or Updating a PD </a:t>
            </a:r>
            <a:endParaRPr b="1"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/>
              <a:t>Upload an existing PD and get feedback and suggestions for improvement.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Preparing a PD for </a:t>
            </a:r>
            <a:r>
              <a:rPr b="1" lang="en-US" sz="1600"/>
              <a:t>Classification</a:t>
            </a:r>
            <a:r>
              <a:rPr b="1" lang="en-US" sz="1600"/>
              <a:t> Review, Reassignment or Recruitment</a:t>
            </a:r>
            <a:endParaRPr b="1"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/>
              <a:t>Get guidance based on Humboldt’s PD template and CSU Classification Standards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Answering PD and Compliance Questions</a:t>
            </a:r>
            <a:endParaRPr b="1"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/>
              <a:t>Ask questions as you work through the process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/>
              <a:t>You don’t need to know all the answers before you begin. The PD Helper will guide you. </a:t>
            </a:r>
            <a:endParaRPr b="1" sz="1300"/>
          </a:p>
          <a:p>
            <a:pPr indent="0" lvl="0" marL="120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1700"/>
          </a:p>
          <a:p>
            <a:pPr indent="0" lvl="0" marL="120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1700"/>
          </a:p>
          <a:p>
            <a:pPr indent="0" lvl="0" marL="120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1700"/>
          </a:p>
          <a:p>
            <a:pPr indent="0" lvl="0" marL="120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17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-US" sz="2400">
                <a:solidFill>
                  <a:schemeClr val="dk1"/>
                </a:solidFill>
              </a:rPr>
              <a:t>Getting Started is Simple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45" name="Google Shape;45;p4"/>
          <p:cNvSpPr/>
          <p:nvPr/>
        </p:nvSpPr>
        <p:spPr>
          <a:xfrm>
            <a:off x="609597" y="1234075"/>
            <a:ext cx="1614000" cy="2624400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4"/>
          <p:cNvSpPr/>
          <p:nvPr/>
        </p:nvSpPr>
        <p:spPr>
          <a:xfrm>
            <a:off x="2701633" y="1234075"/>
            <a:ext cx="1614055" cy="2624416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4"/>
          <p:cNvSpPr/>
          <p:nvPr/>
        </p:nvSpPr>
        <p:spPr>
          <a:xfrm>
            <a:off x="4793669" y="1234075"/>
            <a:ext cx="1614055" cy="2624416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4"/>
          <p:cNvSpPr/>
          <p:nvPr/>
        </p:nvSpPr>
        <p:spPr>
          <a:xfrm>
            <a:off x="6885705" y="1234075"/>
            <a:ext cx="1614055" cy="2624416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4"/>
          <p:cNvSpPr/>
          <p:nvPr/>
        </p:nvSpPr>
        <p:spPr>
          <a:xfrm>
            <a:off x="2289459" y="2338465"/>
            <a:ext cx="346366" cy="41563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254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" name="Google Shape;5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86056" y="2327889"/>
            <a:ext cx="371888" cy="487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57722" y="2359572"/>
            <a:ext cx="377985" cy="487722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4"/>
          <p:cNvSpPr txBox="1"/>
          <p:nvPr/>
        </p:nvSpPr>
        <p:spPr>
          <a:xfrm>
            <a:off x="646050" y="1325400"/>
            <a:ext cx="15147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004234"/>
                </a:solidFill>
              </a:rPr>
              <a:t>1. </a:t>
            </a:r>
            <a:r>
              <a:rPr b="1" lang="en-US" sz="1700">
                <a:solidFill>
                  <a:srgbClr val="004234"/>
                </a:solidFill>
              </a:rPr>
              <a:t>Open PD Helper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Choose the </a:t>
            </a:r>
            <a:r>
              <a:rPr lang="en-US"/>
              <a:t>type of help you need and start the conversation.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4"/>
          <p:cNvSpPr txBox="1"/>
          <p:nvPr/>
        </p:nvSpPr>
        <p:spPr>
          <a:xfrm>
            <a:off x="2751325" y="1325400"/>
            <a:ext cx="1514700" cy="19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700">
                <a:solidFill>
                  <a:srgbClr val="004234"/>
                </a:solidFill>
              </a:rPr>
              <a:t>2. Upload What You Have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Have an existing or partially completed PD? Upload it. *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4"/>
          <p:cNvSpPr txBox="1"/>
          <p:nvPr/>
        </p:nvSpPr>
        <p:spPr>
          <a:xfrm>
            <a:off x="4855825" y="1325400"/>
            <a:ext cx="15147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700">
                <a:solidFill>
                  <a:srgbClr val="004234"/>
                </a:solidFill>
              </a:rPr>
              <a:t>3. Answer Questions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tool </a:t>
            </a:r>
            <a:r>
              <a:rPr lang="en-US"/>
              <a:t>will ask focused, step-by-step questions based on what you’re trying to accomplish.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4"/>
          <p:cNvSpPr txBox="1"/>
          <p:nvPr/>
        </p:nvSpPr>
        <p:spPr>
          <a:xfrm>
            <a:off x="6960325" y="1325400"/>
            <a:ext cx="14565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004234"/>
                </a:solidFill>
              </a:rPr>
              <a:t>4. </a:t>
            </a:r>
            <a:r>
              <a:rPr b="1" lang="en-US" sz="1800">
                <a:solidFill>
                  <a:srgbClr val="004234"/>
                </a:solidFill>
              </a:rPr>
              <a:t>Receive </a:t>
            </a:r>
            <a:endParaRPr b="1" sz="1800">
              <a:solidFill>
                <a:srgbClr val="00423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004234"/>
                </a:solidFill>
              </a:rPr>
              <a:t>the PD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Download the 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completed PD document</a:t>
            </a:r>
            <a:r>
              <a:rPr lang="en-US"/>
              <a:t> for review.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4"/>
          <p:cNvSpPr txBox="1"/>
          <p:nvPr/>
        </p:nvSpPr>
        <p:spPr>
          <a:xfrm>
            <a:off x="311700" y="4412975"/>
            <a:ext cx="687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lang="en-US" sz="1200"/>
              <a:t>No PD yet? That’s OK - y</a:t>
            </a: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 can start from scratch</a:t>
            </a:r>
            <a:r>
              <a:rPr lang="en-US" sz="1200"/>
              <a:t>. T</a:t>
            </a: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 process will take a</a:t>
            </a:r>
            <a:r>
              <a:rPr lang="en-US" sz="1200"/>
              <a:t> little</a:t>
            </a: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longer, and you’ll still need to provide additional information before submitting it to HR.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6d03c6ab4f74b318_0_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-US" sz="2400">
                <a:solidFill>
                  <a:schemeClr val="dk1"/>
                </a:solidFill>
              </a:rPr>
              <a:t>Here’s What It Looks Like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62" name="Google Shape;62;h6d03c6ab4f74b318_0_9"/>
          <p:cNvSpPr/>
          <p:nvPr/>
        </p:nvSpPr>
        <p:spPr>
          <a:xfrm>
            <a:off x="134725" y="1234075"/>
            <a:ext cx="1868100" cy="2978400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h6d03c6ab4f74b318_0_9"/>
          <p:cNvSpPr/>
          <p:nvPr/>
        </p:nvSpPr>
        <p:spPr>
          <a:xfrm>
            <a:off x="2067547" y="2338515"/>
            <a:ext cx="346500" cy="415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254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h6d03c6ab4f74b318_0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86056" y="2338527"/>
            <a:ext cx="371888" cy="487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h6d03c6ab4f74b318_0_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22510" y="2338522"/>
            <a:ext cx="377985" cy="487722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h6d03c6ab4f74b318_0_9"/>
          <p:cNvSpPr txBox="1"/>
          <p:nvPr/>
        </p:nvSpPr>
        <p:spPr>
          <a:xfrm>
            <a:off x="184375" y="1325400"/>
            <a:ext cx="1681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004234"/>
                </a:solidFill>
              </a:rPr>
              <a:t>1. Open PD Helper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h6d03c6ab4f74b318_0_9"/>
          <p:cNvSpPr/>
          <p:nvPr/>
        </p:nvSpPr>
        <p:spPr>
          <a:xfrm>
            <a:off x="4768975" y="1234075"/>
            <a:ext cx="1938900" cy="2935500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h6d03c6ab4f74b318_0_9"/>
          <p:cNvSpPr/>
          <p:nvPr/>
        </p:nvSpPr>
        <p:spPr>
          <a:xfrm>
            <a:off x="2422825" y="1234075"/>
            <a:ext cx="1938900" cy="2935500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h6d03c6ab4f74b318_0_9"/>
          <p:cNvSpPr/>
          <p:nvPr/>
        </p:nvSpPr>
        <p:spPr>
          <a:xfrm>
            <a:off x="7115125" y="1234075"/>
            <a:ext cx="1938900" cy="2935500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h6d03c6ab4f74b318_0_9"/>
          <p:cNvSpPr txBox="1"/>
          <p:nvPr/>
        </p:nvSpPr>
        <p:spPr>
          <a:xfrm>
            <a:off x="2541100" y="1325400"/>
            <a:ext cx="17250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700">
                <a:solidFill>
                  <a:srgbClr val="004234"/>
                </a:solidFill>
              </a:rPr>
              <a:t>2. Upload What You Have*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h6d03c6ab4f74b318_0_9"/>
          <p:cNvSpPr txBox="1"/>
          <p:nvPr/>
        </p:nvSpPr>
        <p:spPr>
          <a:xfrm>
            <a:off x="4855825" y="1325400"/>
            <a:ext cx="1514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700">
                <a:solidFill>
                  <a:srgbClr val="004234"/>
                </a:solidFill>
              </a:rPr>
              <a:t>3. Answer Questions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h6d03c6ab4f74b318_0_9"/>
          <p:cNvSpPr txBox="1"/>
          <p:nvPr/>
        </p:nvSpPr>
        <p:spPr>
          <a:xfrm>
            <a:off x="7278300" y="1309950"/>
            <a:ext cx="168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004234"/>
                </a:solidFill>
              </a:rPr>
              <a:t>4. Receive </a:t>
            </a:r>
            <a:endParaRPr b="1" sz="1800">
              <a:solidFill>
                <a:srgbClr val="00423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004234"/>
                </a:solidFill>
              </a:rPr>
              <a:t>the PD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" name="Google Shape;73;h6d03c6ab4f74b318_0_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07033" y="2170021"/>
            <a:ext cx="1773700" cy="1807329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h6d03c6ab4f74b318_0_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35043" y="2292450"/>
            <a:ext cx="1816950" cy="1206175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h6d03c6ab4f74b318_0_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71000" y="2390430"/>
            <a:ext cx="1816950" cy="665694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6" name="Google Shape;76;h6d03c6ab4f74b318_0_9"/>
          <p:cNvSpPr txBox="1"/>
          <p:nvPr/>
        </p:nvSpPr>
        <p:spPr>
          <a:xfrm>
            <a:off x="282175" y="4471625"/>
            <a:ext cx="63699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*When uploading a document, add text so it recognizes the upload</a:t>
            </a:r>
            <a:endParaRPr/>
          </a:p>
        </p:txBody>
      </p:sp>
      <p:pic>
        <p:nvPicPr>
          <p:cNvPr id="77" name="Google Shape;77;h6d03c6ab4f74b318_0_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75795" y="2248668"/>
            <a:ext cx="1773700" cy="1143595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fb8f5c5280_0_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-US" sz="2400">
                <a:solidFill>
                  <a:srgbClr val="004234"/>
                </a:solidFill>
              </a:rPr>
              <a:t>From Conversation to Completed PD </a:t>
            </a:r>
            <a:endParaRPr b="1" sz="2400">
              <a:solidFill>
                <a:srgbClr val="004234"/>
              </a:solidFill>
            </a:endParaRPr>
          </a:p>
        </p:txBody>
      </p:sp>
      <p:sp>
        <p:nvSpPr>
          <p:cNvPr id="83" name="Google Shape;83;g3fb8f5c5280_0_17"/>
          <p:cNvSpPr txBox="1"/>
          <p:nvPr/>
        </p:nvSpPr>
        <p:spPr>
          <a:xfrm>
            <a:off x="123000" y="1057050"/>
            <a:ext cx="7529100" cy="3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/>
              <a:t>As you work, the PD Helper will:</a:t>
            </a:r>
            <a:endParaRPr b="1" sz="1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Review the information you provide</a:t>
            </a:r>
            <a:endParaRPr sz="1600"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Identify areas that may need clarification or additional information</a:t>
            </a:r>
            <a:endParaRPr sz="1600"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Offer feedback and suggestions</a:t>
            </a:r>
            <a:endParaRPr sz="1600"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Help develop and improve key sections of the PD </a:t>
            </a:r>
            <a:endParaRPr sz="1600"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Create a completed Position Description document for you to download</a:t>
            </a:r>
            <a:endParaRPr sz="1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423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423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423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423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Review the suggestions, decide what to use, and make any position-specific additions </a:t>
            </a:r>
            <a:r>
              <a:rPr b="1" lang="en-US" sz="1600"/>
              <a:t>before</a:t>
            </a:r>
            <a:r>
              <a:rPr b="1" lang="en-US" sz="1600"/>
              <a:t> submitting your PD to HR.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" name="Google Shape;84;g3fb8f5c5280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5100" y="191550"/>
            <a:ext cx="936526" cy="120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3fb8f5c5280_0_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6787" y="332787"/>
            <a:ext cx="898799" cy="1154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g3fb8f5c5280_0_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60725" y="672575"/>
            <a:ext cx="853450" cy="1116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g3fb8f5c5280_0_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2100" y="1648673"/>
            <a:ext cx="898800" cy="1162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3fb8f5c5280_0_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38050" y="1928898"/>
            <a:ext cx="898801" cy="1065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3fb8f5c5280_0_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07237" y="3095346"/>
            <a:ext cx="951075" cy="12357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-US" sz="2400">
                <a:solidFill>
                  <a:srgbClr val="004234"/>
                </a:solidFill>
              </a:rPr>
              <a:t>Give It a Try</a:t>
            </a:r>
            <a:endParaRPr b="1" sz="2400">
              <a:solidFill>
                <a:srgbClr val="004234"/>
              </a:solidFill>
            </a:endParaRPr>
          </a:p>
        </p:txBody>
      </p:sp>
      <p:sp>
        <p:nvSpPr>
          <p:cNvPr id="95" name="Google Shape;95;p6"/>
          <p:cNvSpPr txBox="1"/>
          <p:nvPr/>
        </p:nvSpPr>
        <p:spPr>
          <a:xfrm>
            <a:off x="157525" y="1044325"/>
            <a:ext cx="8520600" cy="40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u="sng">
                <a:solidFill>
                  <a:schemeClr val="hlink"/>
                </a:solidFill>
                <a:hlinkClick r:id="rId3"/>
              </a:rPr>
              <a:t>https://hum.link/ZEL</a:t>
            </a:r>
            <a:endParaRPr>
              <a:solidFill>
                <a:srgbClr val="0000FF"/>
              </a:solidFill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US" sz="1700"/>
              <a:t>Have one of these coming up?</a:t>
            </a:r>
            <a:endParaRPr b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sz="17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New Position Description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PD update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Classification review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Reassignment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Recruitment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Use your Humboldt credentials to login and give the PD Helper a try!</a:t>
            </a:r>
            <a:endParaRPr sz="1600">
              <a:solidFill>
                <a:srgbClr val="0000FF"/>
              </a:solidFill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600">
              <a:solidFill>
                <a:srgbClr val="0000FF"/>
              </a:solidFill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6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US" sz="1200"/>
              <a:t>Questions or Feedback?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/>
              <a:t>If you have questions or have suggestions about your experience with the PD Helper, contact: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US" sz="1200"/>
              <a:t>Sarah Myers 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u="sng">
                <a:solidFill>
                  <a:schemeClr val="hlink"/>
                </a:solidFill>
                <a:hlinkClick r:id="rId4"/>
              </a:rPr>
              <a:t>sew49@humboldt.edu</a:t>
            </a:r>
            <a:r>
              <a:rPr lang="en-US" sz="1200"/>
              <a:t> </a:t>
            </a:r>
            <a:endParaRPr b="0"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21275" y="371777"/>
            <a:ext cx="2484026" cy="248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al Poly Humboldt Theme">
  <a:themeElements>
    <a:clrScheme name="Cal Poly Humboldt">
      <a:dk1>
        <a:srgbClr val="004C46"/>
      </a:dk1>
      <a:lt1>
        <a:srgbClr val="EFEEDC"/>
      </a:lt1>
      <a:dk2>
        <a:srgbClr val="008569"/>
      </a:dk2>
      <a:lt2>
        <a:srgbClr val="FFC72C"/>
      </a:lt2>
      <a:accent1>
        <a:srgbClr val="004C46"/>
      </a:accent1>
      <a:accent2>
        <a:srgbClr val="F2A900"/>
      </a:accent2>
      <a:accent3>
        <a:srgbClr val="00A883"/>
      </a:accent3>
      <a:accent4>
        <a:srgbClr val="98B8AD"/>
      </a:accent4>
      <a:accent5>
        <a:srgbClr val="007198"/>
      </a:accent5>
      <a:accent6>
        <a:srgbClr val="CDDAD5"/>
      </a:accent6>
      <a:hlink>
        <a:srgbClr val="3F3F3F"/>
      </a:hlink>
      <a:folHlink>
        <a:srgbClr val="3F3F3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Michelle C Caisse</dc:creator>
</cp:coreProperties>
</file>