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 id="2147483660" r:id="rId2"/>
  </p:sldMasterIdLst>
  <p:notesMasterIdLst>
    <p:notesMasterId r:id="rId12"/>
  </p:notesMasterIdLst>
  <p:sldIdLst>
    <p:sldId id="256" r:id="rId3"/>
    <p:sldId id="257" r:id="rId4"/>
    <p:sldId id="258" r:id="rId5"/>
    <p:sldId id="259" r:id="rId6"/>
    <p:sldId id="260" r:id="rId7"/>
    <p:sldId id="261" r:id="rId8"/>
    <p:sldId id="262" r:id="rId9"/>
    <p:sldId id="263" r:id="rId10"/>
    <p:sldId id="264" r:id="rId11"/>
  </p:sldIdLst>
  <p:sldSz cx="12192000" cy="6858000"/>
  <p:notesSz cx="6858000" cy="9144000"/>
  <p:embeddedFontLst>
    <p:embeddedFont>
      <p:font typeface="Arimo" panose="020B060402020202020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 name="Google Shape;2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h1720b9bed1fc81df_2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 name="Google Shape;29;h1720b9bed1fc81df_2_1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500" b="1">
                <a:solidFill>
                  <a:schemeClr val="dk1"/>
                </a:solidFill>
              </a:rPr>
              <a:t>Big picture — What is this?</a:t>
            </a:r>
            <a:endParaRPr sz="1500" b="1">
              <a:solidFill>
                <a:schemeClr val="dk1"/>
              </a:solidFill>
            </a:endParaRPr>
          </a:p>
          <a:p>
            <a:pPr marL="914400" lvl="0" indent="-298450" algn="l" rtl="0">
              <a:lnSpc>
                <a:spcPct val="115000"/>
              </a:lnSpc>
              <a:spcBef>
                <a:spcPts val="1200"/>
              </a:spcBef>
              <a:spcAft>
                <a:spcPts val="0"/>
              </a:spcAft>
              <a:buClr>
                <a:schemeClr val="dk1"/>
              </a:buClr>
              <a:buSzPts val="1100"/>
              <a:buChar char="●"/>
            </a:pPr>
            <a:r>
              <a:rPr lang="en-US">
                <a:solidFill>
                  <a:schemeClr val="dk1"/>
                </a:solidFill>
              </a:rPr>
              <a:t>CSU’s next chapter after </a:t>
            </a:r>
            <a:r>
              <a:rPr lang="en-US" b="1">
                <a:solidFill>
                  <a:schemeClr val="dk1"/>
                </a:solidFill>
              </a:rPr>
              <a:t>Graduation Initiative 2025</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Broadens student success beyond graduation rates</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Focus: degree completion </a:t>
            </a:r>
            <a:r>
              <a:rPr lang="en-US" b="1">
                <a:solidFill>
                  <a:schemeClr val="dk1"/>
                </a:solidFill>
              </a:rPr>
              <a:t>and</a:t>
            </a:r>
            <a:r>
              <a:rPr lang="en-US">
                <a:solidFill>
                  <a:schemeClr val="dk1"/>
                </a:solidFill>
              </a:rPr>
              <a:t> career readiness, further education, and economic/social mobility</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Five principles: </a:t>
            </a:r>
            <a:r>
              <a:rPr lang="en-US" b="1">
                <a:solidFill>
                  <a:schemeClr val="dk1"/>
                </a:solidFill>
              </a:rPr>
              <a:t>student-centered, equity-driven, data-informed, collaborative, transparent</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b="1">
                <a:solidFill>
                  <a:schemeClr val="dk1"/>
                </a:solidFill>
              </a:rPr>
              <a:t>CSU Promise:</a:t>
            </a:r>
            <a:r>
              <a:rPr lang="en-US">
                <a:solidFill>
                  <a:schemeClr val="dk1"/>
                </a:solidFill>
              </a:rPr>
              <a:t> students graduate with an opportunity for a first career job and/or clear pathway to further study</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Four commitments:</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rPr>
              <a:t>Affordability</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rPr>
              <a:t>Personalized Journeys to Success</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rPr>
              <a:t>Adaptive &amp; Responsive Teaching &amp; Learning</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rPr>
              <a:t>Experiential Learning</a:t>
            </a:r>
            <a:endParaRPr>
              <a:solidFill>
                <a:schemeClr val="dk1"/>
              </a:solidFill>
            </a:endParaRPr>
          </a:p>
          <a:p>
            <a:pPr marL="457200" lvl="0" indent="0" algn="l" rtl="0">
              <a:lnSpc>
                <a:spcPct val="115000"/>
              </a:lnSpc>
              <a:spcBef>
                <a:spcPts val="1200"/>
              </a:spcBef>
              <a:spcAft>
                <a:spcPts val="0"/>
              </a:spcAft>
              <a:buClr>
                <a:schemeClr val="dk1"/>
              </a:buClr>
              <a:buSzPts val="1100"/>
              <a:buFont typeface="Arial"/>
              <a:buNone/>
            </a:pPr>
            <a:r>
              <a:rPr lang="en-US" b="1">
                <a:solidFill>
                  <a:schemeClr val="dk1"/>
                </a:solidFill>
              </a:rPr>
              <a:t>Prompt:</a:t>
            </a:r>
            <a:r>
              <a:rPr lang="en-US">
                <a:solidFill>
                  <a:schemeClr val="dk1"/>
                </a:solidFill>
              </a:rPr>
              <a:t> </a:t>
            </a:r>
            <a:r>
              <a:rPr lang="en-US" i="1">
                <a:solidFill>
                  <a:schemeClr val="dk1"/>
                </a:solidFill>
              </a:rPr>
              <a:t>What would students actually experience if we did this well?</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sz="1500" b="1">
                <a:solidFill>
                  <a:schemeClr val="dk1"/>
                </a:solidFill>
              </a:rPr>
              <a:t>Affordability — Can students realistically stay and succeed?</a:t>
            </a:r>
            <a:endParaRPr b="1">
              <a:solidFill>
                <a:schemeClr val="dk1"/>
              </a:solidFill>
            </a:endParaRPr>
          </a:p>
          <a:p>
            <a:pPr marL="914400" lvl="0" indent="-298450" algn="l" rtl="0">
              <a:lnSpc>
                <a:spcPct val="115000"/>
              </a:lnSpc>
              <a:spcBef>
                <a:spcPts val="1200"/>
              </a:spcBef>
              <a:spcAft>
                <a:spcPts val="0"/>
              </a:spcAft>
              <a:buClr>
                <a:schemeClr val="dk1"/>
              </a:buClr>
              <a:buSzPts val="1100"/>
              <a:buChar char="●"/>
            </a:pPr>
            <a:r>
              <a:rPr lang="en-US" b="1">
                <a:solidFill>
                  <a:schemeClr val="dk1"/>
                </a:solidFill>
              </a:rPr>
              <a:t>Beyond tuition:</a:t>
            </a:r>
            <a:r>
              <a:rPr lang="en-US">
                <a:solidFill>
                  <a:schemeClr val="dk1"/>
                </a:solidFill>
              </a:rPr>
              <a:t> food, housing, transportation, books, work, unexpected costs</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Not about every employee solving every problem</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About helping students navigate a connected support system</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Humboldt examples: Financial Aid, Oh SNAP!, CARE, other basic-needs/support resources</a:t>
            </a:r>
            <a:endParaRPr>
              <a:solidFill>
                <a:schemeClr val="dk1"/>
              </a:solidFill>
            </a:endParaRPr>
          </a:p>
          <a:p>
            <a:pPr marL="457200" lvl="0" indent="0" algn="l" rtl="0">
              <a:lnSpc>
                <a:spcPct val="115000"/>
              </a:lnSpc>
              <a:spcBef>
                <a:spcPts val="1200"/>
              </a:spcBef>
              <a:spcAft>
                <a:spcPts val="0"/>
              </a:spcAft>
              <a:buClr>
                <a:schemeClr val="dk1"/>
              </a:buClr>
              <a:buSzPts val="1100"/>
              <a:buFont typeface="Arial"/>
              <a:buNone/>
            </a:pPr>
            <a:r>
              <a:rPr lang="en-US" i="1">
                <a:solidFill>
                  <a:schemeClr val="dk1"/>
                </a:solidFill>
              </a:rPr>
              <a:t>Can students find the right support before a financial challenge becomes an academic barrier?</a:t>
            </a:r>
            <a:endParaRPr>
              <a:solidFill>
                <a:schemeClr val="dk1"/>
              </a:solidFill>
            </a:endParaRPr>
          </a:p>
          <a:p>
            <a:pPr marL="0" lvl="0" indent="0" algn="l" rtl="0">
              <a:lnSpc>
                <a:spcPct val="100000"/>
              </a:lnSpc>
              <a:spcBef>
                <a:spcPts val="120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 name="Google Shape;3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en-US" sz="1500" b="1">
                <a:solidFill>
                  <a:schemeClr val="dk1"/>
                </a:solidFill>
              </a:rPr>
              <a:t>How do we support this vision? We continue to develop Clear pathways and a shared student support team </a:t>
            </a:r>
            <a:endParaRPr sz="1300" b="1">
              <a:solidFill>
                <a:schemeClr val="dk1"/>
              </a:solidFill>
            </a:endParaRPr>
          </a:p>
          <a:p>
            <a:pPr marL="914400" lvl="0" indent="-298450" algn="l" rtl="0">
              <a:lnSpc>
                <a:spcPct val="115000"/>
              </a:lnSpc>
              <a:spcBef>
                <a:spcPts val="1200"/>
              </a:spcBef>
              <a:spcAft>
                <a:spcPts val="0"/>
              </a:spcAft>
              <a:buClr>
                <a:schemeClr val="dk1"/>
              </a:buClr>
              <a:buSzPts val="1100"/>
              <a:buChar char="●"/>
            </a:pPr>
            <a:r>
              <a:rPr lang="en-US">
                <a:solidFill>
                  <a:schemeClr val="dk1"/>
                </a:solidFill>
              </a:rPr>
              <a:t>CSU framework emphasizes students having </a:t>
            </a:r>
            <a:r>
              <a:rPr lang="en-US" b="1">
                <a:solidFill>
                  <a:schemeClr val="dk1"/>
                </a:solidFill>
              </a:rPr>
              <a:t>coordinated people and resources around them</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At Humboldt, think beyond a single advisor - </a:t>
            </a:r>
            <a:r>
              <a:rPr lang="en-US" b="1">
                <a:solidFill>
                  <a:schemeClr val="dk1"/>
                </a:solidFill>
              </a:rPr>
              <a:t>a student support network</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Different people may know different parts of the student and bring different expertise…</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b="1">
                <a:solidFill>
                  <a:schemeClr val="dk1"/>
                </a:solidFill>
              </a:rPr>
              <a:t>Equity - responsive learning and support </a:t>
            </a:r>
            <a:r>
              <a:rPr lang="en-US" sz="1300" b="1">
                <a:solidFill>
                  <a:schemeClr val="dk1"/>
                </a:solidFill>
              </a:rPr>
              <a:t>- </a:t>
            </a:r>
            <a:r>
              <a:rPr lang="en-US">
                <a:solidFill>
                  <a:schemeClr val="dk1"/>
                </a:solidFill>
              </a:rPr>
              <a:t>Student-centered doesn't mean one-size-fits-all - Recognize structural barriers without assuming we know an individual student's experience. </a:t>
            </a:r>
            <a:r>
              <a:rPr lang="en-US" b="1">
                <a:solidFill>
                  <a:schemeClr val="dk1"/>
                </a:solidFill>
              </a:rPr>
              <a:t>Holistic and culturally responsive care is a must and is the responsibility of the whole campus.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sz="1300" b="1">
                <a:solidFill>
                  <a:schemeClr val="dk1"/>
                </a:solidFill>
              </a:rPr>
              <a:t>Make Humboldt easier to navigate </a:t>
            </a:r>
            <a:endParaRPr sz="1300" b="1">
              <a:solidFill>
                <a:schemeClr val="dk1"/>
              </a:solidFill>
            </a:endParaRPr>
          </a:p>
          <a:p>
            <a:pPr marL="914400" lvl="0" indent="-298450" algn="l" rtl="0">
              <a:lnSpc>
                <a:spcPct val="115000"/>
              </a:lnSpc>
              <a:spcBef>
                <a:spcPts val="1200"/>
              </a:spcBef>
              <a:spcAft>
                <a:spcPts val="0"/>
              </a:spcAft>
              <a:buClr>
                <a:schemeClr val="dk1"/>
              </a:buClr>
              <a:buSzPts val="1100"/>
              <a:buChar char="●"/>
            </a:pPr>
            <a:r>
              <a:rPr lang="en-US">
                <a:solidFill>
                  <a:schemeClr val="dk1"/>
                </a:solidFill>
              </a:rPr>
              <a:t>Students currently navigate many offices, policies, systems, deadlines, acronyms</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Framework emphasizes streamlined systems, proactive support, communication and technology</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Technology is a huge part of the CO’s effort but with the goal of making things clearer and making the institution easier to navigate and easier for all of us to share in the effort -   DARS, Navigate360, even common job posting and recruitment processes for student employment… - They help support - proactive outreach, shared information, easier referrals, equitable access </a:t>
            </a:r>
            <a:endParaRPr>
              <a:solidFill>
                <a:schemeClr val="dk1"/>
              </a:solidFill>
            </a:endParaRPr>
          </a:p>
          <a:p>
            <a:pPr marL="457200" lvl="0" indent="0" algn="l" rtl="0">
              <a:lnSpc>
                <a:spcPct val="115000"/>
              </a:lnSpc>
              <a:spcBef>
                <a:spcPts val="1200"/>
              </a:spcBef>
              <a:spcAft>
                <a:spcPts val="0"/>
              </a:spcAft>
              <a:buClr>
                <a:schemeClr val="dk1"/>
              </a:buClr>
              <a:buSzPts val="1100"/>
              <a:buFont typeface="Arial"/>
              <a:buNone/>
            </a:pPr>
            <a:r>
              <a:rPr lang="en-US" i="1">
                <a:solidFill>
                  <a:schemeClr val="dk1"/>
                </a:solidFill>
              </a:rPr>
              <a:t>How much institutional expertise does a student have to develop just to get help?</a:t>
            </a:r>
            <a:endParaRPr i="1">
              <a:solidFill>
                <a:schemeClr val="dk1"/>
              </a:solidFill>
            </a:endParaRPr>
          </a:p>
          <a:p>
            <a:pPr marL="457200" lvl="0" indent="0" algn="l" rtl="0">
              <a:lnSpc>
                <a:spcPct val="115000"/>
              </a:lnSpc>
              <a:spcBef>
                <a:spcPts val="1200"/>
              </a:spcBef>
              <a:spcAft>
                <a:spcPts val="0"/>
              </a:spcAft>
              <a:buClr>
                <a:schemeClr val="dk1"/>
              </a:buClr>
              <a:buSzPts val="1100"/>
              <a:buFont typeface="Arial"/>
              <a:buNone/>
            </a:pPr>
            <a:r>
              <a:rPr lang="en-US" b="1">
                <a:solidFill>
                  <a:schemeClr val="dk1"/>
                </a:solidFill>
              </a:rPr>
              <a:t>6. Career AND experiential learning throughout the degree </a:t>
            </a:r>
            <a:endParaRPr b="1">
              <a:solidFill>
                <a:schemeClr val="dk1"/>
              </a:solidFill>
            </a:endParaRPr>
          </a:p>
          <a:p>
            <a:pPr marL="914400" lvl="0" indent="-298450" algn="l" rtl="0">
              <a:lnSpc>
                <a:spcPct val="115000"/>
              </a:lnSpc>
              <a:spcBef>
                <a:spcPts val="1200"/>
              </a:spcBef>
              <a:spcAft>
                <a:spcPts val="0"/>
              </a:spcAft>
              <a:buClr>
                <a:schemeClr val="dk1"/>
              </a:buClr>
              <a:buSzPts val="1100"/>
              <a:buChar char="●"/>
            </a:pPr>
            <a:r>
              <a:rPr lang="en-US">
                <a:solidFill>
                  <a:schemeClr val="dk1"/>
                </a:solidFill>
              </a:rPr>
              <a:t>Career preparation shouldn't begin senior year</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Connect academics with experiences throughout college</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b="1">
                <a:solidFill>
                  <a:schemeClr val="dk1"/>
                </a:solidFill>
              </a:rPr>
              <a:t>Humboldt examples:</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Career Development - careers, internships, jobs</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COMPASS/INRSEP - STEMM research and graduate pathways</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YES - community engagement</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Faculty - research, mentorship, disciplinary/professional connections</a:t>
            </a:r>
            <a:endParaRPr>
              <a:solidFill>
                <a:schemeClr val="dk1"/>
              </a:solidFill>
            </a:endParaRPr>
          </a:p>
          <a:p>
            <a:pPr marL="1371600" lvl="1"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On Campus Jobs  - are some of the most significant parts of the student experience and their experiential learning. </a:t>
            </a:r>
            <a:endParaRPr>
              <a:solidFill>
                <a:schemeClr val="dk1"/>
              </a:solidFill>
            </a:endParaRPr>
          </a:p>
          <a:p>
            <a:pPr marL="457200" lvl="0" indent="0" algn="l" rtl="0">
              <a:lnSpc>
                <a:spcPct val="115000"/>
              </a:lnSpc>
              <a:spcBef>
                <a:spcPts val="1200"/>
              </a:spcBef>
              <a:spcAft>
                <a:spcPts val="0"/>
              </a:spcAft>
              <a:buClr>
                <a:schemeClr val="dk1"/>
              </a:buClr>
              <a:buSzPts val="1100"/>
              <a:buFont typeface="Arial"/>
              <a:buNone/>
            </a:pPr>
            <a:r>
              <a:rPr lang="en-US" i="1">
                <a:solidFill>
                  <a:schemeClr val="dk1"/>
                </a:solidFill>
              </a:rPr>
              <a:t>Are students discovering these opportunities intentionally—or only if the happen to know where to look? This ties into common systems across campus. </a:t>
            </a:r>
            <a:endParaRPr>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
        <p:nvSpPr>
          <p:cNvPr id="65" name="Google Shape;65;p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h1720b9bed1fc81df_2_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300" b="1">
                <a:solidFill>
                  <a:schemeClr val="dk1"/>
                </a:solidFill>
              </a:rPr>
              <a:t>Humboldt takeaway </a:t>
            </a:r>
            <a:endParaRPr sz="1300" b="1">
              <a:solidFill>
                <a:schemeClr val="dk1"/>
              </a:solidFill>
            </a:endParaRPr>
          </a:p>
          <a:p>
            <a:pPr marL="457200" lvl="0" indent="0" algn="l" rtl="0">
              <a:lnSpc>
                <a:spcPct val="115000"/>
              </a:lnSpc>
              <a:spcBef>
                <a:spcPts val="1200"/>
              </a:spcBef>
              <a:spcAft>
                <a:spcPts val="0"/>
              </a:spcAft>
              <a:buClr>
                <a:schemeClr val="dk1"/>
              </a:buClr>
              <a:buSzPts val="1100"/>
              <a:buFont typeface="Arial"/>
              <a:buNone/>
            </a:pPr>
            <a:r>
              <a:rPr lang="en-US" b="1">
                <a:solidFill>
                  <a:schemeClr val="dk1"/>
                </a:solidFill>
              </a:rPr>
              <a:t>We aren't starting from zero. </a:t>
            </a:r>
            <a:r>
              <a:rPr lang="en-US">
                <a:solidFill>
                  <a:schemeClr val="dk1"/>
                </a:solidFill>
              </a:rPr>
              <a:t>Many pieces already exist here</a:t>
            </a:r>
            <a:endParaRPr>
              <a:solidFill>
                <a:schemeClr val="dk1"/>
              </a:solidFill>
            </a:endParaRPr>
          </a:p>
          <a:p>
            <a:pPr marL="914400" lvl="0" indent="-298450" algn="l" rtl="0">
              <a:lnSpc>
                <a:spcPct val="115000"/>
              </a:lnSpc>
              <a:spcBef>
                <a:spcPts val="1200"/>
              </a:spcBef>
              <a:spcAft>
                <a:spcPts val="0"/>
              </a:spcAft>
              <a:buClr>
                <a:schemeClr val="dk1"/>
              </a:buClr>
              <a:buSzPts val="1100"/>
              <a:buChar char="●"/>
            </a:pPr>
            <a:r>
              <a:rPr lang="en-US">
                <a:solidFill>
                  <a:schemeClr val="dk1"/>
                </a:solidFill>
              </a:rPr>
              <a:t>Current Humboldt priorities already include shared advising, proactive support, faculty/professional partnerships, career integration, culturally responsive advising, Navigate360, assessment, and strengthening the advising ecosystem. </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CSU provides a shared direction; Humboldt determines how we build it locally</a:t>
            </a:r>
            <a:endParaRPr>
              <a:solidFill>
                <a:schemeClr val="dk1"/>
              </a:solidFill>
            </a:endParaRPr>
          </a:p>
          <a:p>
            <a:pPr marL="914400" lvl="0" indent="-298450" algn="l" rtl="0">
              <a:lnSpc>
                <a:spcPct val="115000"/>
              </a:lnSpc>
              <a:spcBef>
                <a:spcPts val="0"/>
              </a:spcBef>
              <a:spcAft>
                <a:spcPts val="0"/>
              </a:spcAft>
              <a:buClr>
                <a:schemeClr val="dk1"/>
              </a:buClr>
              <a:buSzPts val="1100"/>
              <a:buChar char="●"/>
            </a:pPr>
            <a:r>
              <a:rPr lang="en-US">
                <a:solidFill>
                  <a:schemeClr val="dk1"/>
                </a:solidFill>
              </a:rPr>
              <a:t>We are incredibly strong on the front end - first-year support at our institution is ahead of the game and coordinating a large amount of work already… Our experiential learning and campus employment opportunities are strong.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How does this actually move forward at Humboldt?</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We have </a:t>
            </a:r>
            <a:r>
              <a:rPr lang="en-US" b="1">
                <a:solidFill>
                  <a:schemeClr val="dk1"/>
                </a:solidFill>
              </a:rPr>
              <a:t>two campus-wide efforts happening in tandem</a:t>
            </a:r>
            <a:r>
              <a:rPr lang="en-US">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b="1">
                <a:solidFill>
                  <a:schemeClr val="dk1"/>
                </a:solidFill>
              </a:rPr>
              <a:t>Humboldt Strategic Planning process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b="1">
                <a:solidFill>
                  <a:schemeClr val="dk1"/>
                </a:solidFill>
              </a:rPr>
              <a:t>Student Success Framework Implementation Team</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These groups will help translate the larger CSU direction into </a:t>
            </a:r>
            <a:r>
              <a:rPr lang="en-US" b="1">
                <a:solidFill>
                  <a:schemeClr val="dk1"/>
                </a:solidFill>
              </a:rPr>
              <a:t>Humboldt’s context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Important balance: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Respond to priorities and specific asks coming from the Chancellor’s Office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Continue advancing Humboldt’s own goals and priorities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Preserve what is distinctive about our students, community, polytechnic identity, programs, and approach</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latin typeface="Arimo"/>
                <a:ea typeface="Arimo"/>
                <a:cs typeface="Arimo"/>
                <a:sym typeface="Arimo"/>
              </a:rPr>
              <a:t>This isn’t just an advising initiative or Student Affairs initiative - </a:t>
            </a:r>
            <a:r>
              <a:rPr lang="en-US" b="1">
                <a:solidFill>
                  <a:schemeClr val="dk1"/>
                </a:solidFill>
              </a:rPr>
              <a:t>student success crosses the institution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The support network we just described is a good example: faculty, staff, advisors, mentors, student employees and supervisors, academic programs, administrative offices, and specialized resources all shape the student experience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a:solidFill>
                <a:schemeClr val="dk1"/>
              </a:solidFill>
            </a:endParaRPr>
          </a:p>
          <a:p>
            <a:pPr marL="381000" marR="381000" lvl="0" indent="0" algn="l" rtl="0">
              <a:lnSpc>
                <a:spcPct val="115000"/>
              </a:lnSpc>
              <a:spcBef>
                <a:spcPts val="1200"/>
              </a:spcBef>
              <a:spcAft>
                <a:spcPts val="1200"/>
              </a:spcAft>
              <a:buClr>
                <a:schemeClr val="dk1"/>
              </a:buClr>
              <a:buSzPts val="1100"/>
              <a:buFont typeface="Arial"/>
              <a:buNone/>
            </a:pPr>
            <a:r>
              <a:rPr lang="en-US" i="1">
                <a:solidFill>
                  <a:schemeClr val="dk1"/>
                </a:solidFill>
              </a:rPr>
              <a:t>Alongside those larger planning and implementation efforts, we also want to create an opportunity for our campus community to actually experience this —not just discuss it.</a:t>
            </a:r>
            <a:endParaRPr/>
          </a:p>
        </p:txBody>
      </p:sp>
      <p:sp>
        <p:nvSpPr>
          <p:cNvPr id="83" name="Google Shape;83;h1720b9bed1fc81df_2_7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h1720b9bed1fc81df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1200"/>
              </a:spcBef>
              <a:spcAft>
                <a:spcPts val="0"/>
              </a:spcAft>
              <a:buNone/>
            </a:pPr>
            <a:endParaRPr>
              <a:solidFill>
                <a:schemeClr val="dk1"/>
              </a:solidFill>
            </a:endParaRPr>
          </a:p>
          <a:p>
            <a:pPr marL="0" lvl="0" indent="0" algn="l" rtl="0">
              <a:lnSpc>
                <a:spcPct val="115000"/>
              </a:lnSpc>
              <a:spcBef>
                <a:spcPts val="1400"/>
              </a:spcBef>
              <a:spcAft>
                <a:spcPts val="0"/>
              </a:spcAft>
              <a:buNone/>
            </a:pPr>
            <a:r>
              <a:rPr lang="en-US" sz="1200" b="1">
                <a:solidFill>
                  <a:srgbClr val="434343"/>
                </a:solidFill>
              </a:rPr>
              <a:t>Spring Professional Development Day</a:t>
            </a:r>
            <a:endParaRPr sz="13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Main focus of </a:t>
            </a:r>
            <a:r>
              <a:rPr lang="en-US" b="1">
                <a:solidFill>
                  <a:schemeClr val="dk1"/>
                </a:solidFill>
              </a:rPr>
              <a:t>Spring Professional Development Day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Big thank-you to the </a:t>
            </a:r>
            <a:r>
              <a:rPr lang="en-US" b="1">
                <a:solidFill>
                  <a:schemeClr val="dk1"/>
                </a:solidFill>
              </a:rPr>
              <a:t>Center for Teaching and Learning</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Sharing PD Day with this initiative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Helping tremendously with logistics and planning</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Campus-wide, interactive experience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Goal: move from </a:t>
            </a:r>
            <a:r>
              <a:rPr lang="en-US" i="1">
                <a:solidFill>
                  <a:schemeClr val="dk1"/>
                </a:solidFill>
              </a:rPr>
              <a:t>talking about the student experience</a:t>
            </a:r>
            <a:r>
              <a:rPr lang="en-US">
                <a:solidFill>
                  <a:schemeClr val="dk1"/>
                </a:solidFill>
              </a:rPr>
              <a:t> to </a:t>
            </a:r>
            <a:r>
              <a:rPr lang="en-US" b="1">
                <a:solidFill>
                  <a:schemeClr val="dk1"/>
                </a:solidFill>
              </a:rPr>
              <a:t>trying to navigate it ourselves</a:t>
            </a:r>
            <a:endParaRPr b="1">
              <a:solidFill>
                <a:schemeClr val="dk1"/>
              </a:solidFill>
            </a:endParaRPr>
          </a:p>
          <a:p>
            <a:pPr marL="381000" marR="381000" lvl="0" indent="0" algn="l" rtl="0">
              <a:lnSpc>
                <a:spcPct val="115000"/>
              </a:lnSpc>
              <a:spcBef>
                <a:spcPts val="1200"/>
              </a:spcBef>
              <a:spcAft>
                <a:spcPts val="0"/>
              </a:spcAft>
              <a:buNone/>
            </a:pPr>
            <a:r>
              <a:rPr lang="en-US" i="1">
                <a:solidFill>
                  <a:schemeClr val="dk1"/>
                </a:solidFill>
              </a:rPr>
              <a:t>What does Humboldt look and feel like when you're trying to navigate it as a student?</a:t>
            </a:r>
            <a:endParaRPr>
              <a:solidFill>
                <a:schemeClr val="dk1"/>
              </a:solidFill>
            </a:endParaRPr>
          </a:p>
          <a:p>
            <a:pPr marL="0" lvl="0" indent="0" algn="l" rtl="0">
              <a:lnSpc>
                <a:spcPct val="115000"/>
              </a:lnSpc>
              <a:spcBef>
                <a:spcPts val="1400"/>
              </a:spcBef>
              <a:spcAft>
                <a:spcPts val="0"/>
              </a:spcAft>
              <a:buNone/>
            </a:pPr>
            <a:r>
              <a:rPr lang="en-US" sz="1200" b="1">
                <a:solidFill>
                  <a:srgbClr val="434343"/>
                </a:solidFill>
              </a:rPr>
              <a:t>Where the idea came from</a:t>
            </a:r>
            <a:endParaRPr sz="13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Huge acknowledgment to Project Rebound</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Project Rebound developed a very successful </a:t>
            </a:r>
            <a:r>
              <a:rPr lang="en-US" b="1">
                <a:solidFill>
                  <a:schemeClr val="dk1"/>
                </a:solidFill>
              </a:rPr>
              <a:t>re-entry simulation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Participants stepped into the experience of navigating systems, requirements, barriers, decisions, and competing demands associated with re-entry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They generously shared the model with us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We're adapting that experiential approach to look more broadly at the </a:t>
            </a:r>
            <a:r>
              <a:rPr lang="en-US" b="1">
                <a:solidFill>
                  <a:schemeClr val="dk1"/>
                </a:solidFill>
              </a:rPr>
              <a:t>Humboldt student experience</a:t>
            </a:r>
            <a:endParaRPr b="1">
              <a:solidFill>
                <a:schemeClr val="dk1"/>
              </a:solidFill>
            </a:endParaRPr>
          </a:p>
          <a:p>
            <a:pPr marL="381000" marR="381000" lvl="0" indent="0" algn="l" rtl="0">
              <a:lnSpc>
                <a:spcPct val="115000"/>
              </a:lnSpc>
              <a:spcBef>
                <a:spcPts val="1200"/>
              </a:spcBef>
              <a:spcAft>
                <a:spcPts val="0"/>
              </a:spcAft>
              <a:buNone/>
            </a:pPr>
            <a:r>
              <a:rPr lang="en-US" i="1">
                <a:solidFill>
                  <a:schemeClr val="dk1"/>
                </a:solidFill>
              </a:rPr>
              <a:t>Project Rebound’s simulation showed us how different it feels to experience a system—even in simulation—rather than simply have someone explain that system to you.</a:t>
            </a:r>
            <a:endParaRPr i="1">
              <a:solidFill>
                <a:schemeClr val="dk1"/>
              </a:solidFill>
            </a:endParaRPr>
          </a:p>
          <a:p>
            <a:pPr marL="457200" lvl="0" indent="0" algn="l" rtl="0">
              <a:lnSpc>
                <a:spcPct val="115000"/>
              </a:lnSpc>
              <a:spcBef>
                <a:spcPts val="1200"/>
              </a:spcBef>
              <a:spcAft>
                <a:spcPts val="0"/>
              </a:spcAft>
              <a:buNone/>
            </a:pP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Participants will be given </a:t>
            </a:r>
            <a:r>
              <a:rPr lang="en-US" b="1">
                <a:solidFill>
                  <a:schemeClr val="dk1"/>
                </a:solidFill>
              </a:rPr>
              <a:t>one of approximately 20 student scenarios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Each represents a different Humboldt student journey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Scenarios will include a combination of:</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Academic goals and requirements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Finances and employment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Housing/basic needs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Belonging and community</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Advising and mentoring relationships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Career and experiential goals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Family/work responsibilities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Navigating campus processes and systems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Opportunities, successes, unexpected events, and challenges</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1800"/>
              </a:spcBef>
              <a:spcAft>
                <a:spcPts val="0"/>
              </a:spcAft>
              <a:buClr>
                <a:schemeClr val="dk1"/>
              </a:buClr>
              <a:buSzPts val="1100"/>
              <a:buFont typeface="Arial"/>
              <a:buNone/>
            </a:pPr>
            <a:r>
              <a:rPr lang="en-US" sz="1200" b="1">
                <a:solidFill>
                  <a:schemeClr val="dk1"/>
                </a:solidFill>
              </a:rPr>
              <a:t>Learning Outcomes</a:t>
            </a:r>
            <a:endParaRPr sz="1700"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By the end of the Student Experience Simulation, participants should be able to:</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Experience the institution from a student perspective</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Better understand the complexity involved in navigating multiple systems, offices, expectations, deadlines, relationships, and responsibilities</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Recognize the student support network</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Notice connection points and friction points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Practice connected support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Reflect on our own role</a:t>
            </a:r>
            <a:endParaRPr sz="1300" b="1">
              <a:solidFill>
                <a:schemeClr val="dk1"/>
              </a:solidFill>
            </a:endParaRPr>
          </a:p>
          <a:p>
            <a:pPr marL="0" marR="381000" lvl="0" indent="0" algn="l" rtl="0">
              <a:lnSpc>
                <a:spcPct val="115000"/>
              </a:lnSpc>
              <a:spcBef>
                <a:spcPts val="1200"/>
              </a:spcBef>
              <a:spcAft>
                <a:spcPts val="0"/>
              </a:spcAft>
              <a:buClr>
                <a:schemeClr val="dk1"/>
              </a:buClr>
              <a:buSzPts val="1100"/>
              <a:buFont typeface="Arial"/>
              <a:buNone/>
            </a:pPr>
            <a:r>
              <a:rPr lang="en-US">
                <a:solidFill>
                  <a:schemeClr val="dk1"/>
                </a:solidFill>
              </a:rPr>
              <a:t>The goal isn't for us to leave believing we now know exactly what it feels like to be a Humboldt student. We can't simulate that. The goal is to become more curious about their experience—and more aware of how all of our individual pieces come together to create it and take that into our work of strategic planning, coordinating our programming, and responding to the call from the CO for the Student Success Framework.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457200" lvl="0" indent="0" algn="l" rtl="0">
              <a:lnSpc>
                <a:spcPct val="115000"/>
              </a:lnSpc>
              <a:spcBef>
                <a:spcPts val="0"/>
              </a:spcBef>
              <a:spcAft>
                <a:spcPts val="1200"/>
              </a:spcAft>
              <a:buNone/>
            </a:pPr>
            <a:endParaRPr/>
          </a:p>
        </p:txBody>
      </p:sp>
      <p:sp>
        <p:nvSpPr>
          <p:cNvPr id="105" name="Google Shape;105;h1720b9bed1fc81df_3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h7c8173964bbe40fe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a:solidFill>
                <a:schemeClr val="dk1"/>
              </a:solidFill>
            </a:endParaRPr>
          </a:p>
          <a:p>
            <a:pPr marL="0" lvl="0" indent="0" algn="l" rtl="0">
              <a:spcBef>
                <a:spcPts val="0"/>
              </a:spcBef>
              <a:spcAft>
                <a:spcPts val="0"/>
              </a:spcAft>
              <a:buNone/>
            </a:pPr>
            <a:r>
              <a:rPr lang="en-US" sz="1500">
                <a:solidFill>
                  <a:schemeClr val="dk1"/>
                </a:solidFill>
              </a:rPr>
              <a:t>Scenarios include strengths and successes — not just barriers - The goal is not focusing on offices or getting stuck on institutional issues, it’s seeing and understanding the challenges students face in balancing education and life in complicated situations and institutions and what we can do to make it better. </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US" sz="1500">
                <a:solidFill>
                  <a:schemeClr val="dk1"/>
                </a:solidFill>
              </a:rPr>
              <a:t>Holistic Observation - Notice where Humboldt connects well and where students experience friction</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b="1">
                <a:solidFill>
                  <a:schemeClr val="dk1"/>
                </a:solidFill>
              </a:rPr>
              <a:t>Not every scenario will use every resource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 don't want 20 deficit-based stories about students having problems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Students will have </a:t>
            </a:r>
            <a:r>
              <a:rPr lang="en-US" b="1">
                <a:solidFill>
                  <a:schemeClr val="dk1"/>
                </a:solidFill>
              </a:rPr>
              <a:t>strengths, goals, relationships, opportunities and successes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Some things should go right!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Participants should experience the value of finding a helpful person, getting a clear answer, discovering an opportunity, or having a process work well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We're not trying to perfectly reproduce a student's life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We're creating a structured way to notice </a:t>
            </a:r>
            <a:r>
              <a:rPr lang="en-US" b="1">
                <a:solidFill>
                  <a:schemeClr val="dk1"/>
                </a:solidFill>
              </a:rPr>
              <a:t>how our systems connect—or sometimes don't—from the student's perspective</a:t>
            </a:r>
            <a:endParaRPr>
              <a:solidFill>
                <a:schemeClr val="dk1"/>
              </a:solidFill>
            </a:endParaRPr>
          </a:p>
          <a:p>
            <a:pPr marL="0" lvl="0" indent="0" algn="l" rtl="0">
              <a:spcBef>
                <a:spcPts val="1200"/>
              </a:spcBef>
              <a:spcAft>
                <a:spcPts val="0"/>
              </a:spcAft>
              <a:buNone/>
            </a:pPr>
            <a:endParaRPr/>
          </a:p>
        </p:txBody>
      </p:sp>
      <p:sp>
        <p:nvSpPr>
          <p:cNvPr id="126" name="Google Shape;126;h7c8173964bbe40fe_1_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h1720b9bed1fc81df_2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endParaRPr>
              <a:solidFill>
                <a:schemeClr val="dk1"/>
              </a:solidFill>
            </a:endParaRPr>
          </a:p>
          <a:p>
            <a:pPr marL="0" lvl="0" indent="0" algn="l" rtl="0">
              <a:spcBef>
                <a:spcPts val="1200"/>
              </a:spcBef>
              <a:spcAft>
                <a:spcPts val="0"/>
              </a:spcAft>
              <a:buNone/>
            </a:pPr>
            <a:endParaRPr/>
          </a:p>
        </p:txBody>
      </p:sp>
      <p:sp>
        <p:nvSpPr>
          <p:cNvPr id="141" name="Google Shape;141;h1720b9bed1fc81df_2_39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h1720b9bed1fc81df_2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Prompt: We don't want the planning group inventing Humboldt in a room by ourselves.</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Developing approximately </a:t>
            </a:r>
            <a:r>
              <a:rPr lang="en-US" b="1">
                <a:solidFill>
                  <a:schemeClr val="dk1"/>
                </a:solidFill>
              </a:rPr>
              <a:t>20 student scenarios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We'll be reaching out to departments and programs for:</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Common challenges students encounter</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Processes that can be difficult to navigate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Examples of things that work really well</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Opportunities students may not know about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Expertise reviewing scenarios for accuracy</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Especially important: </a:t>
            </a:r>
            <a:r>
              <a:rPr lang="en-US" b="1">
                <a:solidFill>
                  <a:schemeClr val="dk1"/>
                </a:solidFill>
              </a:rPr>
              <a:t>don't presume the student experience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Scenarios should represent plausible circumstances without turning student identities, GPA, disability, financial status, first-generation status, etc. into predictions about what a student will experience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Campus partners help us make scenarios </a:t>
            </a:r>
            <a:r>
              <a:rPr lang="en-US" b="1">
                <a:solidFill>
                  <a:schemeClr val="dk1"/>
                </a:solidFill>
              </a:rPr>
              <a:t>realistic, nuanced and accurate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a:solidFill>
                  <a:schemeClr val="dk1"/>
                </a:solidFill>
              </a:rPr>
              <a:t>That aligns with Humboldt's culturally responsive advising principle: be aware of patterns and structural inequities, but don't presume that a demographic characteristic tells us an individual student's story.</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en-US" sz="1200" b="1">
                <a:solidFill>
                  <a:srgbClr val="434343"/>
                </a:solidFill>
              </a:rPr>
              <a:t>Trial run -  invitation to participate</a:t>
            </a:r>
            <a:endParaRPr sz="1300"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b="1">
                <a:solidFill>
                  <a:schemeClr val="dk1"/>
                </a:solidFill>
              </a:rPr>
              <a:t>Hoping for a December trial run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May put out a call for volunteers for that test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We'll need people willing to:</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Help plan</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Review scenarios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Staff stations/resources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Participate in the trial</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Help troubleshoot logistics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US">
                <a:solidFill>
                  <a:schemeClr val="dk1"/>
                </a:solidFill>
              </a:rPr>
              <a:t>Facilitate reflection/debrief</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And when Spring PD Day arrives: </a:t>
            </a:r>
            <a:r>
              <a:rPr lang="en-US" b="1">
                <a:solidFill>
                  <a:schemeClr val="dk1"/>
                </a:solidFill>
              </a:rPr>
              <a:t>please participate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The value comes from having people from across Humboldt experience this together</a:t>
            </a:r>
            <a:endParaRPr b="1">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US" i="1">
                <a:solidFill>
                  <a:schemeClr val="dk1"/>
                </a:solidFill>
              </a:rPr>
              <a:t>If this sounds fun—or if you're already thinking, “I know exactly what our office could contribute”—we want to hear from you.</a:t>
            </a:r>
            <a:endParaRPr i="1">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
        <p:nvSpPr>
          <p:cNvPr id="156" name="Google Shape;156;h1720b9bed1fc81df_2_90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ark Background - Custom Image" type="twoObj">
  <p:cSld name="TWO_OBJECTS">
    <p:bg>
      <p:bgPr>
        <a:blipFill>
          <a:blip r:embed="rId2">
            <a:alphaModFix/>
          </a:blip>
          <a:stretch>
            <a:fillRect/>
          </a:stretch>
        </a:blipFill>
        <a:effectLst/>
      </p:bgPr>
    </p:bg>
    <p:spTree>
      <p:nvGrpSpPr>
        <p:cNvPr id="1"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ight Background - Cal Poly Humboldt Logo" type="title">
  <p:cSld name="TITLE">
    <p:bg>
      <p:bgPr>
        <a:blipFill>
          <a:blip r:embed="rId2">
            <a:alphaModFix/>
          </a:blip>
          <a:stretch>
            <a:fillRect/>
          </a:stretch>
        </a:blipFill>
        <a:effectLst/>
      </p:bgPr>
    </p:bg>
    <p:spTree>
      <p:nvGrpSpPr>
        <p:cNvPr id="1" name="Shape 7"/>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Light Background - Diamond H." type="obj">
  <p:cSld name="OBJECT">
    <p:bg>
      <p:bgPr>
        <a:blipFill>
          <a:blip r:embed="rId2">
            <a:alphaModFix/>
          </a:blip>
          <a:stretch>
            <a:fillRect/>
          </a:stretch>
        </a:blipFill>
        <a:effectLst/>
      </p:bgPr>
    </p:bg>
    <p:spTree>
      <p:nvGrpSpPr>
        <p:cNvPr id="1" name="Shape 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ark Background - Entry Sign">
  <p:cSld name="TWO_OBJECTS_1">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5"/>
          <p:cNvPicPr preferRelativeResize="0"/>
          <p:nvPr/>
        </p:nvPicPr>
        <p:blipFill rotWithShape="1">
          <a:blip r:embed="rId3">
            <a:alphaModFix/>
          </a:blip>
          <a:srcRect l="16774" r="16767"/>
          <a:stretch/>
        </p:blipFill>
        <p:spPr>
          <a:xfrm>
            <a:off x="6299200" y="0"/>
            <a:ext cx="5889600" cy="5908200"/>
          </a:xfrm>
          <a:prstGeom prst="diamond">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ark Background - H." type="secHead">
  <p:cSld name="SECTION_HEADER">
    <p:bg>
      <p:bgPr>
        <a:blipFill>
          <a:blip r:embed="rId2">
            <a:alphaModFix/>
          </a:blip>
          <a:stretch>
            <a:fillRect/>
          </a:stretch>
        </a:blipFill>
        <a:effectLst/>
      </p:bgPr>
    </p:bg>
    <p:spTree>
      <p:nvGrpSpPr>
        <p:cNvPr id="1" name="Shape 11"/>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ark Background - Custom Image" type="twoObj">
  <p:cSld name="TWO_OBJECTS">
    <p:bg>
      <p:bgPr>
        <a:blipFill>
          <a:blip r:embed="rId2">
            <a:alphaModFix/>
          </a:blip>
          <a:stretch>
            <a:fillRect/>
          </a:stretch>
        </a:blipFill>
        <a:effectLst/>
      </p:bgPr>
    </p:bg>
    <p:spTree>
      <p:nvGrpSpPr>
        <p:cNvPr id="1" name="Shape 13"/>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ight Background - Cal Poly Humboldt Logo" type="title">
  <p:cSld name="TITLE">
    <p:bg>
      <p:bgPr>
        <a:blipFill>
          <a:blip r:embed="rId2">
            <a:alphaModFix/>
          </a:blip>
          <a:stretch>
            <a:fillRect/>
          </a:stretch>
        </a:blipFill>
        <a:effectLst/>
      </p:bgPr>
    </p:bg>
    <p:spTree>
      <p:nvGrpSpPr>
        <p:cNvPr id="1" name="Shape 14"/>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ight Background - Diamond H." type="obj">
  <p:cSld name="OBJECT">
    <p:bg>
      <p:bgPr>
        <a:blipFill>
          <a:blip r:embed="rId2">
            <a:alphaModFix/>
          </a:blip>
          <a:stretch>
            <a:fillRect/>
          </a:stretch>
        </a:blipFill>
        <a:effectLst/>
      </p:bgPr>
    </p:bg>
    <p:spTree>
      <p:nvGrpSpPr>
        <p:cNvPr id="1" name="Shape 15"/>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Dark Background - Entry Sign">
  <p:cSld name="TWO_OBJECTS_1">
    <p:bg>
      <p:bgPr>
        <a:blipFill>
          <a:blip r:embed="rId2">
            <a:alphaModFix/>
          </a:blip>
          <a:stretch>
            <a:fillRect/>
          </a:stretch>
        </a:blipFill>
        <a:effectLst/>
      </p:bgPr>
    </p:bg>
    <p:spTree>
      <p:nvGrpSpPr>
        <p:cNvPr id="1" name="Shape 16"/>
        <p:cNvGrpSpPr/>
        <p:nvPr/>
      </p:nvGrpSpPr>
      <p:grpSpPr>
        <a:xfrm>
          <a:off x="0" y="0"/>
          <a:ext cx="0" cy="0"/>
          <a:chOff x="0" y="0"/>
          <a:chExt cx="0" cy="0"/>
        </a:xfrm>
      </p:grpSpPr>
      <p:pic>
        <p:nvPicPr>
          <p:cNvPr id="17" name="Google Shape;17;p11"/>
          <p:cNvPicPr preferRelativeResize="0"/>
          <p:nvPr/>
        </p:nvPicPr>
        <p:blipFill rotWithShape="1">
          <a:blip r:embed="rId3">
            <a:alphaModFix/>
          </a:blip>
          <a:srcRect l="16774" r="16767"/>
          <a:stretch/>
        </p:blipFill>
        <p:spPr>
          <a:xfrm>
            <a:off x="6299200" y="0"/>
            <a:ext cx="5889600" cy="5908200"/>
          </a:xfrm>
          <a:prstGeom prst="diamond">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ark Background - H." type="secHead">
  <p:cSld name="SECTION_HEADER">
    <p:bg>
      <p:bgPr>
        <a:blipFill>
          <a:blip r:embed="rId2">
            <a:alphaModFix/>
          </a:blip>
          <a:stretch>
            <a:fillRect/>
          </a:stretch>
        </a:blipFill>
        <a:effectLst/>
      </p:bgPr>
    </p:bg>
    <p:spTree>
      <p:nvGrpSpPr>
        <p:cNvPr id="1" name="Shape 18"/>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ark Background - Entry Sign">
  <p:cSld name="Dark Background - Entry Sign (h7c8173964bbe40fe_36_0)">
    <p:bg>
      <p:bgPr>
        <a:blipFill>
          <a:blip r:embed="rId2">
            <a:alphaModFix/>
          </a:blip>
          <a:stretch>
            <a:fillRect/>
          </a:stretch>
        </a:blipFill>
        <a:effectLst/>
      </p:bgPr>
    </p:bg>
    <p:spTree>
      <p:nvGrpSpPr>
        <p:cNvPr id="1" name="Shape 1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12"/>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pic>
        <p:nvPicPr>
          <p:cNvPr id="24" name="Google Shape;24;p14"/>
          <p:cNvPicPr preferRelativeResize="0"/>
          <p:nvPr/>
        </p:nvPicPr>
        <p:blipFill rotWithShape="1">
          <a:blip r:embed="rId4">
            <a:alphaModFix/>
          </a:blip>
          <a:srcRect l="16771" r="16771"/>
          <a:stretch/>
        </p:blipFill>
        <p:spPr>
          <a:xfrm>
            <a:off x="6299200" y="0"/>
            <a:ext cx="5889539" cy="5908072"/>
          </a:xfrm>
          <a:prstGeom prst="diamond">
            <a:avLst/>
          </a:prstGeom>
          <a:noFill/>
          <a:ln>
            <a:noFill/>
          </a:ln>
        </p:spPr>
      </p:pic>
      <p:sp>
        <p:nvSpPr>
          <p:cNvPr id="25" name="Google Shape;25;p14"/>
          <p:cNvSpPr txBox="1"/>
          <p:nvPr/>
        </p:nvSpPr>
        <p:spPr>
          <a:xfrm>
            <a:off x="685800" y="731520"/>
            <a:ext cx="7955279" cy="3657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MPP MEETING  |  OCTOBER 9, 2026</a:t>
            </a:r>
            <a:endParaRPr/>
          </a:p>
        </p:txBody>
      </p:sp>
      <p:sp>
        <p:nvSpPr>
          <p:cNvPr id="26" name="Google Shape;26;p14"/>
          <p:cNvSpPr txBox="1"/>
          <p:nvPr/>
        </p:nvSpPr>
        <p:spPr>
          <a:xfrm>
            <a:off x="578224" y="3878132"/>
            <a:ext cx="7162538" cy="12157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400" b="1" i="0" u="none" strike="noStrike" cap="none">
                <a:solidFill>
                  <a:srgbClr val="FFFFFF"/>
                </a:solidFill>
                <a:latin typeface="Arial"/>
                <a:ea typeface="Arial"/>
                <a:cs typeface="Arial"/>
                <a:sym typeface="Arial"/>
              </a:rPr>
              <a:t>Student Success Framework</a:t>
            </a:r>
            <a:endParaRPr/>
          </a:p>
          <a:p>
            <a:pPr marL="0" marR="0" lvl="0" indent="0" algn="l" rtl="0">
              <a:lnSpc>
                <a:spcPct val="100000"/>
              </a:lnSpc>
              <a:spcBef>
                <a:spcPts val="600"/>
              </a:spcBef>
              <a:spcAft>
                <a:spcPts val="0"/>
              </a:spcAft>
              <a:buNone/>
            </a:pPr>
            <a:r>
              <a:rPr lang="en-US" sz="3400" b="1" i="0" u="none" strike="noStrike" cap="none">
                <a:solidFill>
                  <a:srgbClr val="FFFFFF"/>
                </a:solidFill>
                <a:latin typeface="Arial"/>
                <a:ea typeface="Arial"/>
                <a:cs typeface="Arial"/>
                <a:sym typeface="Arial"/>
              </a:rPr>
              <a:t>&amp;  Student Experience Simulation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
        <p:cNvGrpSpPr/>
        <p:nvPr/>
      </p:nvGrpSpPr>
      <p:grpSpPr>
        <a:xfrm>
          <a:off x="0" y="0"/>
          <a:ext cx="0" cy="0"/>
          <a:chOff x="0" y="0"/>
          <a:chExt cx="0" cy="0"/>
        </a:xfrm>
      </p:grpSpPr>
      <p:pic>
        <p:nvPicPr>
          <p:cNvPr id="31" name="Google Shape;31;p15"/>
          <p:cNvPicPr preferRelativeResize="0"/>
          <p:nvPr/>
        </p:nvPicPr>
        <p:blipFill>
          <a:blip r:embed="rId4">
            <a:alphaModFix/>
          </a:blip>
          <a:stretch>
            <a:fillRect/>
          </a:stretch>
        </p:blipFill>
        <p:spPr>
          <a:xfrm>
            <a:off x="70625" y="99750"/>
            <a:ext cx="11939401" cy="66585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
        <p:cNvGrpSpPr/>
        <p:nvPr/>
      </p:nvGrpSpPr>
      <p:grpSpPr>
        <a:xfrm>
          <a:off x="0" y="0"/>
          <a:ext cx="0" cy="0"/>
          <a:chOff x="0" y="0"/>
          <a:chExt cx="0" cy="0"/>
        </a:xfrm>
      </p:grpSpPr>
      <p:sp>
        <p:nvSpPr>
          <p:cNvPr id="36" name="Google Shape;36;p16"/>
          <p:cNvSpPr/>
          <p:nvPr/>
        </p:nvSpPr>
        <p:spPr>
          <a:xfrm>
            <a:off x="762000" y="495300"/>
            <a:ext cx="266700" cy="400200"/>
          </a:xfrm>
          <a:prstGeom prst="chevron">
            <a:avLst>
              <a:gd name="adj" fmla="val 50415"/>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 name="Google Shape;37;p16"/>
          <p:cNvSpPr txBox="1"/>
          <p:nvPr/>
        </p:nvSpPr>
        <p:spPr>
          <a:xfrm>
            <a:off x="1066800" y="428625"/>
            <a:ext cx="10363200" cy="492600"/>
          </a:xfrm>
          <a:prstGeom prst="rect">
            <a:avLst/>
          </a:prstGeom>
          <a:solidFill>
            <a:srgbClr val="000000">
              <a:alpha val="0"/>
            </a:srgbClr>
          </a:solidFill>
          <a:ln>
            <a:noFill/>
          </a:ln>
        </p:spPr>
        <p:txBody>
          <a:bodyPr spcFirstLastPara="1" wrap="square" lIns="0" tIns="0" rIns="0" bIns="0" anchor="ctr" anchorCtr="0">
            <a:spAutoFit/>
          </a:bodyPr>
          <a:lstStyle/>
          <a:p>
            <a:pPr marL="0" lvl="0" indent="0" algn="l" rtl="0">
              <a:spcBef>
                <a:spcPts val="0"/>
              </a:spcBef>
              <a:spcAft>
                <a:spcPts val="0"/>
              </a:spcAft>
              <a:buNone/>
            </a:pPr>
            <a:r>
              <a:rPr lang="en-US" sz="3200" b="1">
                <a:solidFill>
                  <a:srgbClr val="004C46"/>
                </a:solidFill>
                <a:latin typeface="Arial"/>
                <a:ea typeface="Arial"/>
                <a:cs typeface="Arial"/>
                <a:sym typeface="Arial"/>
              </a:rPr>
              <a:t>CSU Student Success Framework</a:t>
            </a:r>
            <a:endParaRPr sz="3200" b="1">
              <a:solidFill>
                <a:srgbClr val="004C46"/>
              </a:solidFill>
              <a:latin typeface="Arial"/>
              <a:ea typeface="Arial"/>
              <a:cs typeface="Arial"/>
              <a:sym typeface="Arial"/>
            </a:endParaRPr>
          </a:p>
        </p:txBody>
      </p:sp>
      <p:sp>
        <p:nvSpPr>
          <p:cNvPr id="38" name="Google Shape;38;p16"/>
          <p:cNvSpPr txBox="1"/>
          <p:nvPr/>
        </p:nvSpPr>
        <p:spPr>
          <a:xfrm>
            <a:off x="762000" y="1028700"/>
            <a:ext cx="10668000" cy="3810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480" b="1">
                <a:solidFill>
                  <a:srgbClr val="004C46"/>
                </a:solidFill>
                <a:latin typeface="Arial"/>
                <a:ea typeface="Arial"/>
                <a:cs typeface="Arial"/>
                <a:sym typeface="Arial"/>
              </a:rPr>
              <a:t>The Next Chapter After Graduation Initiative 2025 </a:t>
            </a:r>
            <a:r>
              <a:rPr lang="en-US" sz="1480" b="0">
                <a:solidFill>
                  <a:srgbClr val="4A5568"/>
                </a:solidFill>
                <a:latin typeface="Arial"/>
                <a:ea typeface="Arial"/>
                <a:cs typeface="Arial"/>
                <a:sym typeface="Arial"/>
              </a:rPr>
              <a:t>| Degree completion, career readiness, and pathways to further study</a:t>
            </a:r>
            <a:endParaRPr sz="1480" b="1">
              <a:solidFill>
                <a:srgbClr val="004C46"/>
              </a:solidFill>
              <a:latin typeface="Arial"/>
              <a:ea typeface="Arial"/>
              <a:cs typeface="Arial"/>
              <a:sym typeface="Arial"/>
            </a:endParaRPr>
          </a:p>
        </p:txBody>
      </p:sp>
      <p:grpSp>
        <p:nvGrpSpPr>
          <p:cNvPr id="39" name="Google Shape;39;p16"/>
          <p:cNvGrpSpPr/>
          <p:nvPr/>
        </p:nvGrpSpPr>
        <p:grpSpPr>
          <a:xfrm>
            <a:off x="762000" y="1524000"/>
            <a:ext cx="10668000" cy="514500"/>
            <a:chOff x="0" y="0"/>
            <a:chExt cx="10668000" cy="514500"/>
          </a:xfrm>
        </p:grpSpPr>
        <p:sp>
          <p:nvSpPr>
            <p:cNvPr id="40" name="Google Shape;40;p16"/>
            <p:cNvSpPr/>
            <p:nvPr/>
          </p:nvSpPr>
          <p:spPr>
            <a:xfrm>
              <a:off x="0" y="0"/>
              <a:ext cx="10668000" cy="514500"/>
            </a:xfrm>
            <a:prstGeom prst="roundRect">
              <a:avLst>
                <a:gd name="adj" fmla="val 14814"/>
              </a:avLst>
            </a:prstGeom>
            <a:solidFill>
              <a:srgbClr val="FFFFFF">
                <a:alpha val="80000"/>
              </a:srgbClr>
            </a:solidFill>
            <a:ln w="14300" cap="flat" cmpd="sng">
              <a:solidFill>
                <a:srgbClr val="004C4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 name="Google Shape;41;p16"/>
            <p:cNvSpPr txBox="1"/>
            <p:nvPr/>
          </p:nvSpPr>
          <p:spPr>
            <a:xfrm>
              <a:off x="0" y="0"/>
              <a:ext cx="10668000" cy="514500"/>
            </a:xfrm>
            <a:prstGeom prst="rect">
              <a:avLst/>
            </a:prstGeom>
            <a:noFill/>
            <a:ln>
              <a:noFill/>
            </a:ln>
          </p:spPr>
          <p:txBody>
            <a:bodyPr spcFirstLastPara="1" wrap="square" lIns="190500" tIns="0" rIns="190500" bIns="0" anchor="ctr" anchorCtr="0">
              <a:noAutofit/>
            </a:bodyPr>
            <a:lstStyle/>
            <a:p>
              <a:pPr marL="0" lvl="0" indent="0" algn="ctr" rtl="0">
                <a:spcBef>
                  <a:spcPts val="0"/>
                </a:spcBef>
                <a:spcAft>
                  <a:spcPts val="0"/>
                </a:spcAft>
                <a:buNone/>
              </a:pPr>
              <a:r>
                <a:rPr lang="en-US" sz="1300" b="1">
                  <a:solidFill>
                    <a:srgbClr val="F2A900"/>
                  </a:solidFill>
                  <a:latin typeface="Arial"/>
                  <a:ea typeface="Arial"/>
                  <a:cs typeface="Arial"/>
                  <a:sym typeface="Arial"/>
                </a:rPr>
                <a:t>GUIDING VALUES</a:t>
              </a:r>
              <a:r>
                <a:rPr lang="en-US" sz="1300">
                  <a:solidFill>
                    <a:srgbClr val="004C46"/>
                  </a:solidFill>
                  <a:latin typeface="Arial"/>
                  <a:ea typeface="Arial"/>
                  <a:cs typeface="Arial"/>
                  <a:sym typeface="Arial"/>
                </a:rPr>
                <a:t> </a:t>
              </a:r>
              <a:r>
                <a:rPr lang="en-US" sz="1300" b="1">
                  <a:solidFill>
                    <a:srgbClr val="004C46"/>
                  </a:solidFill>
                  <a:latin typeface="Arial"/>
                  <a:ea typeface="Arial"/>
                  <a:cs typeface="Arial"/>
                  <a:sym typeface="Arial"/>
                </a:rPr>
                <a:t>• Student-centered</a:t>
              </a:r>
              <a:r>
                <a:rPr lang="en-US" sz="1300">
                  <a:solidFill>
                    <a:srgbClr val="004C46"/>
                  </a:solidFill>
                  <a:latin typeface="Arial"/>
                  <a:ea typeface="Arial"/>
                  <a:cs typeface="Arial"/>
                  <a:sym typeface="Arial"/>
                </a:rPr>
                <a:t> </a:t>
              </a:r>
              <a:r>
                <a:rPr lang="en-US" sz="1300" b="1">
                  <a:solidFill>
                    <a:srgbClr val="004C46"/>
                  </a:solidFill>
                  <a:latin typeface="Arial"/>
                  <a:ea typeface="Arial"/>
                  <a:cs typeface="Arial"/>
                  <a:sym typeface="Arial"/>
                </a:rPr>
                <a:t>• Equity-driven</a:t>
              </a:r>
              <a:r>
                <a:rPr lang="en-US" sz="1300">
                  <a:solidFill>
                    <a:srgbClr val="004C46"/>
                  </a:solidFill>
                  <a:latin typeface="Arial"/>
                  <a:ea typeface="Arial"/>
                  <a:cs typeface="Arial"/>
                  <a:sym typeface="Arial"/>
                </a:rPr>
                <a:t> </a:t>
              </a:r>
              <a:r>
                <a:rPr lang="en-US" sz="1300" b="1">
                  <a:solidFill>
                    <a:srgbClr val="004C46"/>
                  </a:solidFill>
                  <a:latin typeface="Arial"/>
                  <a:ea typeface="Arial"/>
                  <a:cs typeface="Arial"/>
                  <a:sym typeface="Arial"/>
                </a:rPr>
                <a:t>• Data-informed</a:t>
              </a:r>
              <a:r>
                <a:rPr lang="en-US" sz="1300">
                  <a:solidFill>
                    <a:srgbClr val="004C46"/>
                  </a:solidFill>
                  <a:latin typeface="Arial"/>
                  <a:ea typeface="Arial"/>
                  <a:cs typeface="Arial"/>
                  <a:sym typeface="Arial"/>
                </a:rPr>
                <a:t> </a:t>
              </a:r>
              <a:r>
                <a:rPr lang="en-US" sz="1300" b="1">
                  <a:solidFill>
                    <a:srgbClr val="004C46"/>
                  </a:solidFill>
                  <a:latin typeface="Arial"/>
                  <a:ea typeface="Arial"/>
                  <a:cs typeface="Arial"/>
                  <a:sym typeface="Arial"/>
                </a:rPr>
                <a:t>• Collaborative</a:t>
              </a:r>
              <a:r>
                <a:rPr lang="en-US" sz="1300">
                  <a:solidFill>
                    <a:srgbClr val="004C46"/>
                  </a:solidFill>
                  <a:latin typeface="Arial"/>
                  <a:ea typeface="Arial"/>
                  <a:cs typeface="Arial"/>
                  <a:sym typeface="Arial"/>
                </a:rPr>
                <a:t> </a:t>
              </a:r>
              <a:r>
                <a:rPr lang="en-US" sz="1300" b="1">
                  <a:solidFill>
                    <a:srgbClr val="004C46"/>
                  </a:solidFill>
                  <a:latin typeface="Arial"/>
                  <a:ea typeface="Arial"/>
                  <a:cs typeface="Arial"/>
                  <a:sym typeface="Arial"/>
                </a:rPr>
                <a:t>• Transparent</a:t>
              </a:r>
              <a:endParaRPr sz="1300">
                <a:solidFill>
                  <a:srgbClr val="004C46"/>
                </a:solidFill>
                <a:latin typeface="Arial"/>
                <a:ea typeface="Arial"/>
                <a:cs typeface="Arial"/>
                <a:sym typeface="Arial"/>
              </a:endParaRPr>
            </a:p>
          </p:txBody>
        </p:sp>
      </p:grpSp>
      <p:grpSp>
        <p:nvGrpSpPr>
          <p:cNvPr id="42" name="Google Shape;42;p16"/>
          <p:cNvGrpSpPr/>
          <p:nvPr/>
        </p:nvGrpSpPr>
        <p:grpSpPr>
          <a:xfrm>
            <a:off x="762000" y="2238375"/>
            <a:ext cx="10668150" cy="2476500"/>
            <a:chOff x="762000" y="2238375"/>
            <a:chExt cx="10668150" cy="2476500"/>
          </a:xfrm>
        </p:grpSpPr>
        <p:grpSp>
          <p:nvGrpSpPr>
            <p:cNvPr id="43" name="Google Shape;43;p16"/>
            <p:cNvGrpSpPr/>
            <p:nvPr/>
          </p:nvGrpSpPr>
          <p:grpSpPr>
            <a:xfrm>
              <a:off x="762000" y="2238375"/>
              <a:ext cx="2495700" cy="2476500"/>
              <a:chOff x="0" y="0"/>
              <a:chExt cx="2495700" cy="2476500"/>
            </a:xfrm>
          </p:grpSpPr>
          <p:sp>
            <p:nvSpPr>
              <p:cNvPr id="44" name="Google Shape;44;p16"/>
              <p:cNvSpPr/>
              <p:nvPr/>
            </p:nvSpPr>
            <p:spPr>
              <a:xfrm>
                <a:off x="0" y="0"/>
                <a:ext cx="2495700" cy="2476500"/>
              </a:xfrm>
              <a:prstGeom prst="roundRect">
                <a:avLst>
                  <a:gd name="adj" fmla="val 4615"/>
                </a:avLst>
              </a:prstGeom>
              <a:solidFill>
                <a:srgbClr val="FFFFFF">
                  <a:alpha val="90000"/>
                </a:srgbClr>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 name="Google Shape;45;p16"/>
              <p:cNvSpPr/>
              <p:nvPr/>
            </p:nvSpPr>
            <p:spPr>
              <a:xfrm>
                <a:off x="0" y="0"/>
                <a:ext cx="2495700" cy="76200"/>
              </a:xfrm>
              <a:prstGeom prst="roundRect">
                <a:avLst>
                  <a:gd name="adj" fmla="val 50000"/>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 name="Google Shape;46;p16"/>
              <p:cNvSpPr txBox="1"/>
              <p:nvPr/>
            </p:nvSpPr>
            <p:spPr>
              <a:xfrm>
                <a:off x="190500" y="228600"/>
                <a:ext cx="2114700" cy="2057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800" b="1">
                    <a:solidFill>
                      <a:srgbClr val="004C46"/>
                    </a:solidFill>
                    <a:latin typeface="Arial"/>
                    <a:ea typeface="Arial"/>
                    <a:cs typeface="Arial"/>
                    <a:sym typeface="Arial"/>
                  </a:rPr>
                  <a:t>Affordability</a:t>
                </a:r>
                <a:endParaRPr sz="1800" b="1">
                  <a:solidFill>
                    <a:srgbClr val="004C46"/>
                  </a:solidFill>
                  <a:latin typeface="Arial"/>
                  <a:ea typeface="Arial"/>
                  <a:cs typeface="Arial"/>
                  <a:sym typeface="Arial"/>
                </a:endParaRPr>
              </a:p>
              <a:p>
                <a:pPr marL="0" lvl="0" indent="0" algn="l" rtl="0">
                  <a:spcBef>
                    <a:spcPts val="900"/>
                  </a:spcBef>
                  <a:spcAft>
                    <a:spcPts val="0"/>
                  </a:spcAft>
                  <a:buNone/>
                </a:pPr>
                <a:r>
                  <a:rPr lang="en-US" sz="1200" b="0">
                    <a:solidFill>
                      <a:srgbClr val="4A5568"/>
                    </a:solidFill>
                    <a:latin typeface="Arial"/>
                    <a:ea typeface="Arial"/>
                    <a:cs typeface="Arial"/>
                    <a:sym typeface="Arial"/>
                  </a:rPr>
                  <a:t>Ensuring accessible, high-value education by minimizing financial barriers and optimizing total cost of attendance.</a:t>
                </a:r>
                <a:endParaRPr sz="1200" b="0">
                  <a:solidFill>
                    <a:srgbClr val="4A5568"/>
                  </a:solidFill>
                  <a:latin typeface="Arial"/>
                  <a:ea typeface="Arial"/>
                  <a:cs typeface="Arial"/>
                  <a:sym typeface="Arial"/>
                </a:endParaRPr>
              </a:p>
            </p:txBody>
          </p:sp>
        </p:grpSp>
        <p:grpSp>
          <p:nvGrpSpPr>
            <p:cNvPr id="47" name="Google Shape;47;p16"/>
            <p:cNvGrpSpPr/>
            <p:nvPr/>
          </p:nvGrpSpPr>
          <p:grpSpPr>
            <a:xfrm>
              <a:off x="3486150" y="2238375"/>
              <a:ext cx="2495700" cy="2476500"/>
              <a:chOff x="0" y="0"/>
              <a:chExt cx="2495700" cy="2476500"/>
            </a:xfrm>
          </p:grpSpPr>
          <p:sp>
            <p:nvSpPr>
              <p:cNvPr id="48" name="Google Shape;48;p16"/>
              <p:cNvSpPr/>
              <p:nvPr/>
            </p:nvSpPr>
            <p:spPr>
              <a:xfrm>
                <a:off x="0" y="0"/>
                <a:ext cx="2495700" cy="2476500"/>
              </a:xfrm>
              <a:prstGeom prst="roundRect">
                <a:avLst>
                  <a:gd name="adj" fmla="val 4615"/>
                </a:avLst>
              </a:prstGeom>
              <a:solidFill>
                <a:srgbClr val="FFFFFF">
                  <a:alpha val="90000"/>
                </a:srgbClr>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 name="Google Shape;49;p16"/>
              <p:cNvSpPr/>
              <p:nvPr/>
            </p:nvSpPr>
            <p:spPr>
              <a:xfrm>
                <a:off x="0" y="0"/>
                <a:ext cx="2495700" cy="76200"/>
              </a:xfrm>
              <a:prstGeom prst="roundRect">
                <a:avLst>
                  <a:gd name="adj" fmla="val 50000"/>
                </a:avLst>
              </a:prstGeom>
              <a:solidFill>
                <a:srgbClr val="004C4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 name="Google Shape;50;p16"/>
              <p:cNvSpPr txBox="1"/>
              <p:nvPr/>
            </p:nvSpPr>
            <p:spPr>
              <a:xfrm>
                <a:off x="190500" y="228600"/>
                <a:ext cx="2114700" cy="2057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800" b="1">
                    <a:solidFill>
                      <a:srgbClr val="004C46"/>
                    </a:solidFill>
                    <a:latin typeface="Arial"/>
                    <a:ea typeface="Arial"/>
                    <a:cs typeface="Arial"/>
                    <a:sym typeface="Arial"/>
                  </a:rPr>
                  <a:t>Personalized Journeys</a:t>
                </a:r>
                <a:endParaRPr sz="1800" b="1">
                  <a:solidFill>
                    <a:srgbClr val="004C46"/>
                  </a:solidFill>
                  <a:latin typeface="Arial"/>
                  <a:ea typeface="Arial"/>
                  <a:cs typeface="Arial"/>
                  <a:sym typeface="Arial"/>
                </a:endParaRPr>
              </a:p>
              <a:p>
                <a:pPr marL="0" lvl="0" indent="0" algn="l" rtl="0">
                  <a:spcBef>
                    <a:spcPts val="900"/>
                  </a:spcBef>
                  <a:spcAft>
                    <a:spcPts val="0"/>
                  </a:spcAft>
                  <a:buNone/>
                </a:pPr>
                <a:r>
                  <a:rPr lang="en-US" sz="1200" b="0">
                    <a:solidFill>
                      <a:srgbClr val="4A5568"/>
                    </a:solidFill>
                    <a:latin typeface="Arial"/>
                    <a:ea typeface="Arial"/>
                    <a:cs typeface="Arial"/>
                    <a:sym typeface="Arial"/>
                  </a:rPr>
                  <a:t>Tailored academic pathways, proactive support, and streamlined guidance for every student.</a:t>
                </a:r>
                <a:endParaRPr sz="1200" b="0">
                  <a:solidFill>
                    <a:srgbClr val="4A5568"/>
                  </a:solidFill>
                  <a:latin typeface="Arial"/>
                  <a:ea typeface="Arial"/>
                  <a:cs typeface="Arial"/>
                  <a:sym typeface="Arial"/>
                </a:endParaRPr>
              </a:p>
            </p:txBody>
          </p:sp>
        </p:grpSp>
        <p:grpSp>
          <p:nvGrpSpPr>
            <p:cNvPr id="51" name="Google Shape;51;p16"/>
            <p:cNvGrpSpPr/>
            <p:nvPr/>
          </p:nvGrpSpPr>
          <p:grpSpPr>
            <a:xfrm>
              <a:off x="6210300" y="2238375"/>
              <a:ext cx="2495700" cy="2476500"/>
              <a:chOff x="0" y="0"/>
              <a:chExt cx="2495700" cy="2476500"/>
            </a:xfrm>
          </p:grpSpPr>
          <p:sp>
            <p:nvSpPr>
              <p:cNvPr id="52" name="Google Shape;52;p16"/>
              <p:cNvSpPr/>
              <p:nvPr/>
            </p:nvSpPr>
            <p:spPr>
              <a:xfrm>
                <a:off x="0" y="0"/>
                <a:ext cx="2495700" cy="2476500"/>
              </a:xfrm>
              <a:prstGeom prst="roundRect">
                <a:avLst>
                  <a:gd name="adj" fmla="val 4615"/>
                </a:avLst>
              </a:prstGeom>
              <a:solidFill>
                <a:srgbClr val="FFFFFF">
                  <a:alpha val="90000"/>
                </a:srgbClr>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 name="Google Shape;53;p16"/>
              <p:cNvSpPr/>
              <p:nvPr/>
            </p:nvSpPr>
            <p:spPr>
              <a:xfrm>
                <a:off x="0" y="0"/>
                <a:ext cx="2495700" cy="76200"/>
              </a:xfrm>
              <a:prstGeom prst="roundRect">
                <a:avLst>
                  <a:gd name="adj" fmla="val 50000"/>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 name="Google Shape;54;p16"/>
              <p:cNvSpPr txBox="1"/>
              <p:nvPr/>
            </p:nvSpPr>
            <p:spPr>
              <a:xfrm>
                <a:off x="190500" y="228600"/>
                <a:ext cx="2114700" cy="2057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800" b="1">
                    <a:solidFill>
                      <a:srgbClr val="004C46"/>
                    </a:solidFill>
                    <a:latin typeface="Arial"/>
                    <a:ea typeface="Arial"/>
                    <a:cs typeface="Arial"/>
                    <a:sym typeface="Arial"/>
                  </a:rPr>
                  <a:t>Responsive Teaching &amp; Learning</a:t>
                </a:r>
                <a:endParaRPr sz="1800" b="1">
                  <a:solidFill>
                    <a:srgbClr val="004C46"/>
                  </a:solidFill>
                  <a:latin typeface="Arial"/>
                  <a:ea typeface="Arial"/>
                  <a:cs typeface="Arial"/>
                  <a:sym typeface="Arial"/>
                </a:endParaRPr>
              </a:p>
              <a:p>
                <a:pPr marL="0" lvl="0" indent="0" algn="l" rtl="0">
                  <a:spcBef>
                    <a:spcPts val="900"/>
                  </a:spcBef>
                  <a:spcAft>
                    <a:spcPts val="0"/>
                  </a:spcAft>
                  <a:buNone/>
                </a:pPr>
                <a:r>
                  <a:rPr lang="en-US" sz="1200" b="0">
                    <a:solidFill>
                      <a:srgbClr val="4A5568"/>
                    </a:solidFill>
                    <a:latin typeface="Arial"/>
                    <a:ea typeface="Arial"/>
                    <a:cs typeface="Arial"/>
                    <a:sym typeface="Arial"/>
                  </a:rPr>
                  <a:t>Inclusive, adaptive pedagogy and modern curricula that reflect evolving student needs.</a:t>
                </a:r>
                <a:endParaRPr sz="1200" b="0">
                  <a:solidFill>
                    <a:srgbClr val="4A5568"/>
                  </a:solidFill>
                  <a:latin typeface="Arial"/>
                  <a:ea typeface="Arial"/>
                  <a:cs typeface="Arial"/>
                  <a:sym typeface="Arial"/>
                </a:endParaRPr>
              </a:p>
            </p:txBody>
          </p:sp>
        </p:grpSp>
        <p:grpSp>
          <p:nvGrpSpPr>
            <p:cNvPr id="55" name="Google Shape;55;p16"/>
            <p:cNvGrpSpPr/>
            <p:nvPr/>
          </p:nvGrpSpPr>
          <p:grpSpPr>
            <a:xfrm>
              <a:off x="8934450" y="2238375"/>
              <a:ext cx="2495700" cy="2476500"/>
              <a:chOff x="0" y="0"/>
              <a:chExt cx="2495700" cy="2476500"/>
            </a:xfrm>
          </p:grpSpPr>
          <p:sp>
            <p:nvSpPr>
              <p:cNvPr id="56" name="Google Shape;56;p16"/>
              <p:cNvSpPr/>
              <p:nvPr/>
            </p:nvSpPr>
            <p:spPr>
              <a:xfrm>
                <a:off x="0" y="0"/>
                <a:ext cx="2495700" cy="2476500"/>
              </a:xfrm>
              <a:prstGeom prst="roundRect">
                <a:avLst>
                  <a:gd name="adj" fmla="val 4615"/>
                </a:avLst>
              </a:prstGeom>
              <a:solidFill>
                <a:srgbClr val="FFFFFF">
                  <a:alpha val="90000"/>
                </a:srgbClr>
              </a:solidFill>
              <a:ln w="19050"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7" name="Google Shape;57;p16"/>
              <p:cNvSpPr/>
              <p:nvPr/>
            </p:nvSpPr>
            <p:spPr>
              <a:xfrm>
                <a:off x="0" y="0"/>
                <a:ext cx="2495700" cy="76200"/>
              </a:xfrm>
              <a:prstGeom prst="roundRect">
                <a:avLst>
                  <a:gd name="adj" fmla="val 50000"/>
                </a:avLst>
              </a:prstGeom>
              <a:solidFill>
                <a:srgbClr val="004C4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8" name="Google Shape;58;p16"/>
              <p:cNvSpPr txBox="1"/>
              <p:nvPr/>
            </p:nvSpPr>
            <p:spPr>
              <a:xfrm>
                <a:off x="190500" y="228600"/>
                <a:ext cx="2114700" cy="2057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US" sz="1800" b="1">
                    <a:solidFill>
                      <a:srgbClr val="004C46"/>
                    </a:solidFill>
                    <a:latin typeface="Arial"/>
                    <a:ea typeface="Arial"/>
                    <a:cs typeface="Arial"/>
                    <a:sym typeface="Arial"/>
                  </a:rPr>
                  <a:t>Experiential Learning</a:t>
                </a:r>
                <a:endParaRPr sz="1800" b="1">
                  <a:solidFill>
                    <a:srgbClr val="004C46"/>
                  </a:solidFill>
                  <a:latin typeface="Arial"/>
                  <a:ea typeface="Arial"/>
                  <a:cs typeface="Arial"/>
                  <a:sym typeface="Arial"/>
                </a:endParaRPr>
              </a:p>
              <a:p>
                <a:pPr marL="0" lvl="0" indent="0" algn="l" rtl="0">
                  <a:spcBef>
                    <a:spcPts val="900"/>
                  </a:spcBef>
                  <a:spcAft>
                    <a:spcPts val="0"/>
                  </a:spcAft>
                  <a:buNone/>
                </a:pPr>
                <a:r>
                  <a:rPr lang="en-US" sz="1200" b="0">
                    <a:solidFill>
                      <a:srgbClr val="4A5568"/>
                    </a:solidFill>
                    <a:latin typeface="Arial"/>
                    <a:ea typeface="Arial"/>
                    <a:cs typeface="Arial"/>
                    <a:sym typeface="Arial"/>
                  </a:rPr>
                  <a:t>Hands-on opportunities, internships, and real-world skill building to ensure career readiness.</a:t>
                </a:r>
                <a:endParaRPr sz="1200" b="0">
                  <a:solidFill>
                    <a:srgbClr val="4A5568"/>
                  </a:solidFill>
                  <a:latin typeface="Arial"/>
                  <a:ea typeface="Arial"/>
                  <a:cs typeface="Arial"/>
                  <a:sym typeface="Arial"/>
                </a:endParaRPr>
              </a:p>
            </p:txBody>
          </p:sp>
        </p:grpSp>
      </p:grpSp>
      <p:grpSp>
        <p:nvGrpSpPr>
          <p:cNvPr id="59" name="Google Shape;59;p16"/>
          <p:cNvGrpSpPr/>
          <p:nvPr/>
        </p:nvGrpSpPr>
        <p:grpSpPr>
          <a:xfrm>
            <a:off x="762000" y="4933950"/>
            <a:ext cx="10668000" cy="904800"/>
            <a:chOff x="0" y="0"/>
            <a:chExt cx="10668000" cy="904800"/>
          </a:xfrm>
        </p:grpSpPr>
        <p:sp>
          <p:nvSpPr>
            <p:cNvPr id="60" name="Google Shape;60;p16"/>
            <p:cNvSpPr/>
            <p:nvPr/>
          </p:nvSpPr>
          <p:spPr>
            <a:xfrm>
              <a:off x="0" y="0"/>
              <a:ext cx="10668000" cy="904800"/>
            </a:xfrm>
            <a:prstGeom prst="roundRect">
              <a:avLst>
                <a:gd name="adj" fmla="val 12631"/>
              </a:avLst>
            </a:prstGeom>
            <a:solidFill>
              <a:srgbClr val="004C46"/>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1" name="Google Shape;61;p16"/>
            <p:cNvSpPr/>
            <p:nvPr/>
          </p:nvSpPr>
          <p:spPr>
            <a:xfrm>
              <a:off x="0" y="0"/>
              <a:ext cx="304800" cy="904800"/>
            </a:xfrm>
            <a:custGeom>
              <a:avLst/>
              <a:gdLst/>
              <a:ahLst/>
              <a:cxnLst/>
              <a:rect l="l" t="t" r="r" b="b"/>
              <a:pathLst>
                <a:path w="120000" h="120000" extrusionOk="0">
                  <a:moveTo>
                    <a:pt x="0" y="0"/>
                  </a:moveTo>
                  <a:lnTo>
                    <a:pt x="60000" y="0"/>
                  </a:lnTo>
                  <a:lnTo>
                    <a:pt x="120000" y="59368"/>
                  </a:lnTo>
                  <a:lnTo>
                    <a:pt x="60000" y="120000"/>
                  </a:lnTo>
                  <a:lnTo>
                    <a:pt x="0" y="120000"/>
                  </a:lnTo>
                  <a:lnTo>
                    <a:pt x="60000" y="59368"/>
                  </a:lnTo>
                  <a:close/>
                </a:path>
              </a:pathLst>
            </a:custGeom>
            <a:solidFill>
              <a:srgbClr val="F2A900">
                <a:alpha val="9000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2" name="Google Shape;62;p16"/>
            <p:cNvSpPr txBox="1"/>
            <p:nvPr/>
          </p:nvSpPr>
          <p:spPr>
            <a:xfrm>
              <a:off x="428625" y="0"/>
              <a:ext cx="10048800" cy="904800"/>
            </a:xfrm>
            <a:prstGeom prst="rect">
              <a:avLst/>
            </a:prstGeom>
            <a:noFill/>
            <a:ln>
              <a:noFill/>
            </a:ln>
          </p:spPr>
          <p:txBody>
            <a:bodyPr spcFirstLastPara="1" wrap="square" lIns="190500" tIns="0" rIns="0" bIns="0" anchor="ctr" anchorCtr="0">
              <a:noAutofit/>
            </a:bodyPr>
            <a:lstStyle/>
            <a:p>
              <a:pPr marL="0" lvl="0" indent="0" algn="l" rtl="0">
                <a:spcBef>
                  <a:spcPts val="0"/>
                </a:spcBef>
                <a:spcAft>
                  <a:spcPts val="0"/>
                </a:spcAft>
                <a:buNone/>
              </a:pPr>
              <a:r>
                <a:rPr lang="en-US" sz="1100" b="1">
                  <a:solidFill>
                    <a:srgbClr val="F2A900"/>
                  </a:solidFill>
                  <a:latin typeface="Arial"/>
                  <a:ea typeface="Arial"/>
                  <a:cs typeface="Arial"/>
                  <a:sym typeface="Arial"/>
                </a:rPr>
                <a:t>Core Reflection</a:t>
              </a:r>
              <a:endParaRPr sz="1100" b="1">
                <a:solidFill>
                  <a:srgbClr val="F2A900"/>
                </a:solidFill>
                <a:latin typeface="Arial"/>
                <a:ea typeface="Arial"/>
                <a:cs typeface="Arial"/>
                <a:sym typeface="Arial"/>
              </a:endParaRPr>
            </a:p>
            <a:p>
              <a:pPr marL="0" lvl="0" indent="0" algn="l" rtl="0">
                <a:spcBef>
                  <a:spcPts val="300"/>
                </a:spcBef>
                <a:spcAft>
                  <a:spcPts val="0"/>
                </a:spcAft>
                <a:buNone/>
              </a:pPr>
              <a:r>
                <a:rPr lang="en-US" sz="2000" b="1">
                  <a:solidFill>
                    <a:srgbClr val="FFFFFF"/>
                  </a:solidFill>
                  <a:latin typeface="Arial"/>
                  <a:ea typeface="Arial"/>
                  <a:cs typeface="Arial"/>
                  <a:sym typeface="Arial"/>
                </a:rPr>
                <a:t>What would students actually experience if the CSU and Humboldt nailed these guiding values?</a:t>
              </a:r>
              <a:endParaRPr sz="2000" b="1">
                <a:solidFill>
                  <a:srgbClr val="FFFFFF"/>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7"/>
          <p:cNvSpPr/>
          <p:nvPr/>
        </p:nvSpPr>
        <p:spPr>
          <a:xfrm>
            <a:off x="343875" y="399050"/>
            <a:ext cx="306900" cy="453600"/>
          </a:xfrm>
          <a:custGeom>
            <a:avLst/>
            <a:gdLst/>
            <a:ahLst/>
            <a:cxnLst/>
            <a:rect l="l" t="t" r="r" b="b"/>
            <a:pathLst>
              <a:path w="120000" h="120000" extrusionOk="0">
                <a:moveTo>
                  <a:pt x="0" y="0"/>
                </a:moveTo>
                <a:lnTo>
                  <a:pt x="59501" y="0"/>
                </a:lnTo>
                <a:lnTo>
                  <a:pt x="120000" y="60000"/>
                </a:lnTo>
                <a:lnTo>
                  <a:pt x="59501" y="120000"/>
                </a:lnTo>
                <a:lnTo>
                  <a:pt x="0" y="120000"/>
                </a:lnTo>
                <a:lnTo>
                  <a:pt x="60498" y="60000"/>
                </a:lnTo>
                <a:close/>
              </a:path>
            </a:pathLst>
          </a:cu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8" name="Google Shape;68;p17"/>
          <p:cNvSpPr txBox="1"/>
          <p:nvPr/>
        </p:nvSpPr>
        <p:spPr>
          <a:xfrm>
            <a:off x="701040" y="298560"/>
            <a:ext cx="10789800" cy="554100"/>
          </a:xfrm>
          <a:prstGeom prst="rect">
            <a:avLst/>
          </a:prstGeom>
          <a:solidFill>
            <a:srgbClr val="000000">
              <a:alpha val="0"/>
            </a:srgbClr>
          </a:solid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800" b="1" i="0">
                <a:solidFill>
                  <a:srgbClr val="FFFFFF"/>
                </a:solidFill>
                <a:latin typeface="Arial"/>
                <a:ea typeface="Arial"/>
                <a:cs typeface="Arial"/>
                <a:sym typeface="Arial"/>
              </a:rPr>
              <a:t>Clear Pathways &amp; Shared Student Support Team</a:t>
            </a:r>
            <a:endParaRPr sz="2800" b="1" i="0">
              <a:solidFill>
                <a:srgbClr val="FFFFFF"/>
              </a:solidFill>
              <a:latin typeface="Arial"/>
              <a:ea typeface="Arial"/>
              <a:cs typeface="Arial"/>
              <a:sym typeface="Arial"/>
            </a:endParaRPr>
          </a:p>
        </p:txBody>
      </p:sp>
      <p:grpSp>
        <p:nvGrpSpPr>
          <p:cNvPr id="69" name="Google Shape;69;p17"/>
          <p:cNvGrpSpPr/>
          <p:nvPr/>
        </p:nvGrpSpPr>
        <p:grpSpPr>
          <a:xfrm>
            <a:off x="381000" y="1095375"/>
            <a:ext cx="5534100" cy="1047900"/>
            <a:chOff x="0" y="0"/>
            <a:chExt cx="5534100" cy="1047900"/>
          </a:xfrm>
        </p:grpSpPr>
        <p:sp>
          <p:nvSpPr>
            <p:cNvPr id="70" name="Google Shape;70;p17"/>
            <p:cNvSpPr/>
            <p:nvPr/>
          </p:nvSpPr>
          <p:spPr>
            <a:xfrm>
              <a:off x="0" y="0"/>
              <a:ext cx="5534100" cy="1047900"/>
            </a:xfrm>
            <a:prstGeom prst="roundRect">
              <a:avLst>
                <a:gd name="adj" fmla="val 909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 name="Google Shape;71;p17"/>
            <p:cNvSpPr txBox="1"/>
            <p:nvPr/>
          </p:nvSpPr>
          <p:spPr>
            <a:xfrm>
              <a:off x="228600" y="114300"/>
              <a:ext cx="5076900" cy="819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i="0" u="none" strike="noStrike">
                  <a:solidFill>
                    <a:srgbClr val="F2A900"/>
                  </a:solidFill>
                  <a:latin typeface="Arial"/>
                  <a:ea typeface="Arial"/>
                  <a:cs typeface="Arial"/>
                  <a:sym typeface="Arial"/>
                </a:rPr>
                <a:t>Coordinated Support Network</a:t>
              </a:r>
              <a:endParaRPr sz="1600" b="1" i="0" u="none" strike="noStrike">
                <a:solidFill>
                  <a:srgbClr val="F2A900"/>
                </a:solidFill>
                <a:latin typeface="Arial"/>
                <a:ea typeface="Arial"/>
                <a:cs typeface="Arial"/>
                <a:sym typeface="Arial"/>
              </a:endParaRPr>
            </a:p>
            <a:p>
              <a:pPr marL="0" lvl="0" indent="0" algn="l" rtl="0">
                <a:spcBef>
                  <a:spcPts val="300"/>
                </a:spcBef>
                <a:spcAft>
                  <a:spcPts val="300"/>
                </a:spcAft>
                <a:buNone/>
              </a:pPr>
              <a:r>
                <a:rPr lang="en-US" sz="1200" b="0" i="0" u="none" strike="noStrike">
                  <a:solidFill>
                    <a:srgbClr val="FFFFFF"/>
                  </a:solidFill>
                  <a:latin typeface="Arial"/>
                  <a:ea typeface="Arial"/>
                  <a:cs typeface="Arial"/>
                  <a:sym typeface="Arial"/>
                </a:rPr>
                <a:t>Moving beyond a single advisor to an integrated network bringing diverse campus expertise around every student.</a:t>
              </a:r>
              <a:endParaRPr sz="1200" b="1" i="0" u="none" strike="noStrike">
                <a:solidFill>
                  <a:srgbClr val="F2A900"/>
                </a:solidFill>
                <a:latin typeface="Arial"/>
                <a:ea typeface="Arial"/>
                <a:cs typeface="Arial"/>
                <a:sym typeface="Arial"/>
              </a:endParaRPr>
            </a:p>
          </p:txBody>
        </p:sp>
      </p:grpSp>
      <p:grpSp>
        <p:nvGrpSpPr>
          <p:cNvPr id="72" name="Google Shape;72;p17"/>
          <p:cNvGrpSpPr/>
          <p:nvPr/>
        </p:nvGrpSpPr>
        <p:grpSpPr>
          <a:xfrm>
            <a:off x="381000" y="2286000"/>
            <a:ext cx="5534100" cy="1047900"/>
            <a:chOff x="0" y="0"/>
            <a:chExt cx="5534100" cy="1047900"/>
          </a:xfrm>
        </p:grpSpPr>
        <p:sp>
          <p:nvSpPr>
            <p:cNvPr id="73" name="Google Shape;73;p17"/>
            <p:cNvSpPr/>
            <p:nvPr/>
          </p:nvSpPr>
          <p:spPr>
            <a:xfrm>
              <a:off x="0" y="0"/>
              <a:ext cx="5534100" cy="1047900"/>
            </a:xfrm>
            <a:prstGeom prst="roundRect">
              <a:avLst>
                <a:gd name="adj" fmla="val 909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4" name="Google Shape;74;p17"/>
            <p:cNvSpPr txBox="1"/>
            <p:nvPr/>
          </p:nvSpPr>
          <p:spPr>
            <a:xfrm>
              <a:off x="228600" y="114300"/>
              <a:ext cx="5076900" cy="819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i="0" u="none" strike="noStrike">
                  <a:solidFill>
                    <a:srgbClr val="F2A900"/>
                  </a:solidFill>
                  <a:latin typeface="Arial"/>
                  <a:ea typeface="Arial"/>
                  <a:cs typeface="Arial"/>
                  <a:sym typeface="Arial"/>
                </a:rPr>
                <a:t>Equity &amp; Culturally Responsive Care</a:t>
              </a:r>
              <a:endParaRPr sz="1600" b="1" i="0" u="none" strike="noStrike">
                <a:solidFill>
                  <a:srgbClr val="F2A900"/>
                </a:solidFill>
                <a:latin typeface="Arial"/>
                <a:ea typeface="Arial"/>
                <a:cs typeface="Arial"/>
                <a:sym typeface="Arial"/>
              </a:endParaRPr>
            </a:p>
            <a:p>
              <a:pPr marL="0" lvl="0" indent="0" algn="l" rtl="0">
                <a:spcBef>
                  <a:spcPts val="300"/>
                </a:spcBef>
                <a:spcAft>
                  <a:spcPts val="300"/>
                </a:spcAft>
                <a:buNone/>
              </a:pPr>
              <a:r>
                <a:rPr lang="en-US" sz="1200" b="0" i="0" u="none" strike="noStrike">
                  <a:solidFill>
                    <a:srgbClr val="FFFFFF"/>
                  </a:solidFill>
                  <a:latin typeface="Arial"/>
                  <a:ea typeface="Arial"/>
                  <a:cs typeface="Arial"/>
                  <a:sym typeface="Arial"/>
                </a:rPr>
                <a:t>Student-centered support recognizing structural barriers. Holistic, culturally responsive care is a campus-wide responsibility.</a:t>
              </a:r>
              <a:endParaRPr sz="1200" b="1" i="0" u="none" strike="noStrike">
                <a:solidFill>
                  <a:srgbClr val="F2A900"/>
                </a:solidFill>
                <a:latin typeface="Arial"/>
                <a:ea typeface="Arial"/>
                <a:cs typeface="Arial"/>
                <a:sym typeface="Arial"/>
              </a:endParaRPr>
            </a:p>
          </p:txBody>
        </p:sp>
      </p:grpSp>
      <p:grpSp>
        <p:nvGrpSpPr>
          <p:cNvPr id="75" name="Google Shape;75;p17"/>
          <p:cNvGrpSpPr/>
          <p:nvPr/>
        </p:nvGrpSpPr>
        <p:grpSpPr>
          <a:xfrm>
            <a:off x="381000" y="3476625"/>
            <a:ext cx="5534100" cy="1047900"/>
            <a:chOff x="0" y="0"/>
            <a:chExt cx="5534100" cy="1047900"/>
          </a:xfrm>
        </p:grpSpPr>
        <p:sp>
          <p:nvSpPr>
            <p:cNvPr id="76" name="Google Shape;76;p17"/>
            <p:cNvSpPr/>
            <p:nvPr/>
          </p:nvSpPr>
          <p:spPr>
            <a:xfrm>
              <a:off x="0" y="0"/>
              <a:ext cx="5534100" cy="1047900"/>
            </a:xfrm>
            <a:prstGeom prst="roundRect">
              <a:avLst>
                <a:gd name="adj" fmla="val 909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7" name="Google Shape;77;p17"/>
            <p:cNvSpPr txBox="1"/>
            <p:nvPr/>
          </p:nvSpPr>
          <p:spPr>
            <a:xfrm>
              <a:off x="228600" y="114300"/>
              <a:ext cx="5076900" cy="819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i="0" u="none" strike="noStrike">
                  <a:solidFill>
                    <a:srgbClr val="F2A900"/>
                  </a:solidFill>
                  <a:latin typeface="Arial"/>
                  <a:ea typeface="Arial"/>
                  <a:cs typeface="Arial"/>
                  <a:sym typeface="Arial"/>
                </a:rPr>
                <a:t>Ecosystem of Services &amp; Engagement</a:t>
              </a:r>
              <a:endParaRPr sz="1600" b="1" i="0" u="none" strike="noStrike">
                <a:solidFill>
                  <a:srgbClr val="F2A900"/>
                </a:solidFill>
                <a:latin typeface="Arial"/>
                <a:ea typeface="Arial"/>
                <a:cs typeface="Arial"/>
                <a:sym typeface="Arial"/>
              </a:endParaRPr>
            </a:p>
            <a:p>
              <a:pPr marL="0" lvl="0" indent="0" algn="l" rtl="0">
                <a:spcBef>
                  <a:spcPts val="300"/>
                </a:spcBef>
                <a:spcAft>
                  <a:spcPts val="300"/>
                </a:spcAft>
                <a:buNone/>
              </a:pPr>
              <a:r>
                <a:rPr lang="en-US" sz="1200" b="0" i="0" u="none" strike="noStrike">
                  <a:solidFill>
                    <a:srgbClr val="FFFFFF"/>
                  </a:solidFill>
                  <a:latin typeface="Arial"/>
                  <a:ea typeface="Arial"/>
                  <a:cs typeface="Arial"/>
                  <a:sym typeface="Arial"/>
                </a:rPr>
                <a:t>Connecting Admissions, Financial Aid, Housing, Advising, Cultural Centers, Peer Mentoring, Labs, and Student Employment.</a:t>
              </a:r>
              <a:endParaRPr sz="1200" b="1" i="0" u="none" strike="noStrike">
                <a:solidFill>
                  <a:srgbClr val="F2A900"/>
                </a:solidFill>
                <a:latin typeface="Arial"/>
                <a:ea typeface="Arial"/>
                <a:cs typeface="Arial"/>
                <a:sym typeface="Arial"/>
              </a:endParaRPr>
            </a:p>
          </p:txBody>
        </p:sp>
      </p:grpSp>
      <p:grpSp>
        <p:nvGrpSpPr>
          <p:cNvPr id="78" name="Google Shape;78;p17"/>
          <p:cNvGrpSpPr/>
          <p:nvPr/>
        </p:nvGrpSpPr>
        <p:grpSpPr>
          <a:xfrm>
            <a:off x="381000" y="4667250"/>
            <a:ext cx="5534100" cy="762000"/>
            <a:chOff x="0" y="0"/>
            <a:chExt cx="5534100" cy="762000"/>
          </a:xfrm>
        </p:grpSpPr>
        <p:sp>
          <p:nvSpPr>
            <p:cNvPr id="79" name="Google Shape;79;p17"/>
            <p:cNvSpPr/>
            <p:nvPr/>
          </p:nvSpPr>
          <p:spPr>
            <a:xfrm>
              <a:off x="0" y="0"/>
              <a:ext cx="5534100" cy="762000"/>
            </a:xfrm>
            <a:prstGeom prst="roundRect">
              <a:avLst>
                <a:gd name="adj" fmla="val 12500"/>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0" name="Google Shape;80;p17"/>
            <p:cNvSpPr txBox="1"/>
            <p:nvPr/>
          </p:nvSpPr>
          <p:spPr>
            <a:xfrm>
              <a:off x="190500" y="0"/>
              <a:ext cx="51531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US" sz="1500" b="1">
                  <a:solidFill>
                    <a:srgbClr val="004C46"/>
                  </a:solidFill>
                  <a:latin typeface="Arial"/>
                  <a:ea typeface="Arial"/>
                  <a:cs typeface="Arial"/>
                  <a:sym typeface="Arial"/>
                </a:rPr>
                <a:t>Not every student needs every resource — we build tailored pathways, not a one-size-fits-all system.</a:t>
              </a:r>
              <a:endParaRPr sz="1500" b="1">
                <a:solidFill>
                  <a:srgbClr val="004C46"/>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p:nvPr/>
        </p:nvSpPr>
        <p:spPr>
          <a:xfrm>
            <a:off x="469191" y="383353"/>
            <a:ext cx="306900" cy="453600"/>
          </a:xfrm>
          <a:prstGeom prst="chevron">
            <a:avLst>
              <a:gd name="adj" fmla="val 50415"/>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2A900"/>
              </a:solidFill>
              <a:latin typeface="Arial"/>
              <a:ea typeface="Arial"/>
              <a:cs typeface="Arial"/>
              <a:sym typeface="Arial"/>
            </a:endParaRPr>
          </a:p>
        </p:txBody>
      </p:sp>
      <p:sp>
        <p:nvSpPr>
          <p:cNvPr id="86" name="Google Shape;86;p18"/>
          <p:cNvSpPr txBox="1"/>
          <p:nvPr/>
        </p:nvSpPr>
        <p:spPr>
          <a:xfrm>
            <a:off x="947095" y="333110"/>
            <a:ext cx="107898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FFFFFF"/>
                </a:solidFill>
                <a:latin typeface="Arial"/>
                <a:ea typeface="Arial"/>
                <a:cs typeface="Arial"/>
                <a:sym typeface="Arial"/>
              </a:rPr>
              <a:t>Humboldt is not starting from zero</a:t>
            </a:r>
            <a:endParaRPr/>
          </a:p>
        </p:txBody>
      </p:sp>
      <p:grpSp>
        <p:nvGrpSpPr>
          <p:cNvPr id="87" name="Google Shape;87;p18"/>
          <p:cNvGrpSpPr/>
          <p:nvPr/>
        </p:nvGrpSpPr>
        <p:grpSpPr>
          <a:xfrm>
            <a:off x="381000" y="1095375"/>
            <a:ext cx="5534100" cy="3429150"/>
            <a:chOff x="-95250" y="-95250"/>
            <a:chExt cx="5534100" cy="3429150"/>
          </a:xfrm>
        </p:grpSpPr>
        <p:grpSp>
          <p:nvGrpSpPr>
            <p:cNvPr id="88" name="Google Shape;88;p18"/>
            <p:cNvGrpSpPr/>
            <p:nvPr/>
          </p:nvGrpSpPr>
          <p:grpSpPr>
            <a:xfrm>
              <a:off x="-95250" y="-95250"/>
              <a:ext cx="5534100" cy="1047900"/>
              <a:chOff x="-95250" y="-95250"/>
              <a:chExt cx="5534100" cy="1047900"/>
            </a:xfrm>
          </p:grpSpPr>
          <p:sp>
            <p:nvSpPr>
              <p:cNvPr id="89" name="Google Shape;89;p18"/>
              <p:cNvSpPr/>
              <p:nvPr/>
            </p:nvSpPr>
            <p:spPr>
              <a:xfrm>
                <a:off x="-95250" y="-95250"/>
                <a:ext cx="5534100" cy="1047900"/>
              </a:xfrm>
              <a:prstGeom prst="roundRect">
                <a:avLst>
                  <a:gd name="adj" fmla="val 909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0" name="Google Shape;90;p18"/>
              <p:cNvSpPr/>
              <p:nvPr/>
            </p:nvSpPr>
            <p:spPr>
              <a:xfrm>
                <a:off x="0" y="0"/>
                <a:ext cx="0" cy="0"/>
              </a:xfrm>
              <a:custGeom>
                <a:avLst/>
                <a:gdLst/>
                <a:ahLst/>
                <a:cxnLst/>
                <a:rect l="l" t="t" r="r" b="b"/>
                <a:pathLst>
                  <a:path w="120000" h="120000" extrusionOk="0">
                    <a:moveTo>
                      <a:pt x="0" y="75000"/>
                    </a:moveTo>
                    <a:lnTo>
                      <a:pt x="40000" y="120000"/>
                    </a:lnTo>
                    <a:lnTo>
                      <a:pt x="120000" y="0"/>
                    </a:lnTo>
                  </a:path>
                </a:pathLst>
              </a:cu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1" name="Google Shape;91;p18"/>
              <p:cNvSpPr txBox="1"/>
              <p:nvPr/>
            </p:nvSpPr>
            <p:spPr>
              <a:xfrm>
                <a:off x="133350" y="19050"/>
                <a:ext cx="5076900" cy="819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i="0">
                    <a:solidFill>
                      <a:srgbClr val="F2A900"/>
                    </a:solidFill>
                    <a:latin typeface="Arial"/>
                    <a:ea typeface="Arial"/>
                    <a:cs typeface="Arial"/>
                    <a:sym typeface="Arial"/>
                  </a:rPr>
                  <a:t>Campus Relationships</a:t>
                </a:r>
                <a:endParaRPr sz="1600" b="1" i="0">
                  <a:solidFill>
                    <a:srgbClr val="F2A900"/>
                  </a:solidFill>
                  <a:latin typeface="Arial"/>
                  <a:ea typeface="Arial"/>
                  <a:cs typeface="Arial"/>
                  <a:sym typeface="Arial"/>
                </a:endParaRPr>
              </a:p>
              <a:p>
                <a:pPr marL="0" lvl="0" indent="0" algn="l" rtl="0">
                  <a:spcBef>
                    <a:spcPts val="300"/>
                  </a:spcBef>
                  <a:spcAft>
                    <a:spcPts val="300"/>
                  </a:spcAft>
                  <a:buNone/>
                </a:pPr>
                <a:r>
                  <a:rPr lang="en-US" sz="1200" b="0" i="0">
                    <a:solidFill>
                      <a:srgbClr val="FFFFFF"/>
                    </a:solidFill>
                    <a:latin typeface="Arial"/>
                    <a:ea typeface="Arial"/>
                    <a:cs typeface="Arial"/>
                    <a:sym typeface="Arial"/>
                  </a:rPr>
                  <a:t>Strong first-year support and shared campus relationships</a:t>
                </a:r>
                <a:endParaRPr sz="1200" b="1" i="0">
                  <a:solidFill>
                    <a:srgbClr val="F2A900"/>
                  </a:solidFill>
                  <a:latin typeface="Arial"/>
                  <a:ea typeface="Arial"/>
                  <a:cs typeface="Arial"/>
                  <a:sym typeface="Arial"/>
                </a:endParaRPr>
              </a:p>
            </p:txBody>
          </p:sp>
        </p:grpSp>
        <p:grpSp>
          <p:nvGrpSpPr>
            <p:cNvPr id="92" name="Google Shape;92;p18"/>
            <p:cNvGrpSpPr/>
            <p:nvPr/>
          </p:nvGrpSpPr>
          <p:grpSpPr>
            <a:xfrm>
              <a:off x="-95250" y="1047750"/>
              <a:ext cx="5534100" cy="1095525"/>
              <a:chOff x="-95250" y="0"/>
              <a:chExt cx="5534100" cy="1095525"/>
            </a:xfrm>
          </p:grpSpPr>
          <p:sp>
            <p:nvSpPr>
              <p:cNvPr id="93" name="Google Shape;93;p18"/>
              <p:cNvSpPr/>
              <p:nvPr/>
            </p:nvSpPr>
            <p:spPr>
              <a:xfrm>
                <a:off x="-95250" y="47625"/>
                <a:ext cx="5534100" cy="1047900"/>
              </a:xfrm>
              <a:prstGeom prst="roundRect">
                <a:avLst>
                  <a:gd name="adj" fmla="val 909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 name="Google Shape;94;p18"/>
              <p:cNvSpPr/>
              <p:nvPr/>
            </p:nvSpPr>
            <p:spPr>
              <a:xfrm>
                <a:off x="0" y="0"/>
                <a:ext cx="0" cy="0"/>
              </a:xfrm>
              <a:custGeom>
                <a:avLst/>
                <a:gdLst/>
                <a:ahLst/>
                <a:cxnLst/>
                <a:rect l="l" t="t" r="r" b="b"/>
                <a:pathLst>
                  <a:path w="120000" h="120000" extrusionOk="0">
                    <a:moveTo>
                      <a:pt x="0" y="75000"/>
                    </a:moveTo>
                    <a:lnTo>
                      <a:pt x="40000" y="120000"/>
                    </a:lnTo>
                    <a:lnTo>
                      <a:pt x="120000" y="0"/>
                    </a:lnTo>
                  </a:path>
                </a:pathLst>
              </a:cu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5" name="Google Shape;95;p18"/>
              <p:cNvSpPr txBox="1"/>
              <p:nvPr/>
            </p:nvSpPr>
            <p:spPr>
              <a:xfrm>
                <a:off x="133350" y="161925"/>
                <a:ext cx="5076900" cy="819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i="0">
                    <a:solidFill>
                      <a:srgbClr val="F2A900"/>
                    </a:solidFill>
                    <a:latin typeface="Arial"/>
                    <a:ea typeface="Arial"/>
                    <a:cs typeface="Arial"/>
                    <a:sym typeface="Arial"/>
                  </a:rPr>
                  <a:t>Student Opportunities</a:t>
                </a:r>
                <a:endParaRPr sz="1600" b="1" i="0">
                  <a:solidFill>
                    <a:srgbClr val="F2A900"/>
                  </a:solidFill>
                  <a:latin typeface="Arial"/>
                  <a:ea typeface="Arial"/>
                  <a:cs typeface="Arial"/>
                  <a:sym typeface="Arial"/>
                </a:endParaRPr>
              </a:p>
              <a:p>
                <a:pPr marL="0" lvl="0" indent="0" algn="l" rtl="0">
                  <a:spcBef>
                    <a:spcPts val="300"/>
                  </a:spcBef>
                  <a:spcAft>
                    <a:spcPts val="300"/>
                  </a:spcAft>
                  <a:buNone/>
                </a:pPr>
                <a:r>
                  <a:rPr lang="en-US" sz="1200" b="0" i="0">
                    <a:solidFill>
                      <a:srgbClr val="FFFFFF"/>
                    </a:solidFill>
                    <a:latin typeface="Arial"/>
                    <a:ea typeface="Arial"/>
                    <a:cs typeface="Arial"/>
                    <a:sym typeface="Arial"/>
                  </a:rPr>
                  <a:t>Career, research, community engagement, and campus employment opportunities</a:t>
                </a:r>
                <a:endParaRPr sz="1200" b="1" i="0">
                  <a:solidFill>
                    <a:srgbClr val="F2A900"/>
                  </a:solidFill>
                  <a:latin typeface="Arial"/>
                  <a:ea typeface="Arial"/>
                  <a:cs typeface="Arial"/>
                  <a:sym typeface="Arial"/>
                </a:endParaRPr>
              </a:p>
            </p:txBody>
          </p:sp>
        </p:grpSp>
        <p:grpSp>
          <p:nvGrpSpPr>
            <p:cNvPr id="96" name="Google Shape;96;p18"/>
            <p:cNvGrpSpPr/>
            <p:nvPr/>
          </p:nvGrpSpPr>
          <p:grpSpPr>
            <a:xfrm>
              <a:off x="-95250" y="2095500"/>
              <a:ext cx="5534100" cy="1238400"/>
              <a:chOff x="-95250" y="0"/>
              <a:chExt cx="5534100" cy="1238400"/>
            </a:xfrm>
          </p:grpSpPr>
          <p:sp>
            <p:nvSpPr>
              <p:cNvPr id="97" name="Google Shape;97;p18"/>
              <p:cNvSpPr/>
              <p:nvPr/>
            </p:nvSpPr>
            <p:spPr>
              <a:xfrm>
                <a:off x="-95250" y="190500"/>
                <a:ext cx="5534100" cy="1047900"/>
              </a:xfrm>
              <a:prstGeom prst="roundRect">
                <a:avLst>
                  <a:gd name="adj" fmla="val 909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8" name="Google Shape;98;p18"/>
              <p:cNvSpPr/>
              <p:nvPr/>
            </p:nvSpPr>
            <p:spPr>
              <a:xfrm>
                <a:off x="0" y="0"/>
                <a:ext cx="0" cy="0"/>
              </a:xfrm>
              <a:custGeom>
                <a:avLst/>
                <a:gdLst/>
                <a:ahLst/>
                <a:cxnLst/>
                <a:rect l="l" t="t" r="r" b="b"/>
                <a:pathLst>
                  <a:path w="120000" h="120000" extrusionOk="0">
                    <a:moveTo>
                      <a:pt x="0" y="75000"/>
                    </a:moveTo>
                    <a:lnTo>
                      <a:pt x="40000" y="120000"/>
                    </a:lnTo>
                    <a:lnTo>
                      <a:pt x="120000" y="0"/>
                    </a:lnTo>
                  </a:path>
                </a:pathLst>
              </a:cu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9" name="Google Shape;99;p18"/>
              <p:cNvSpPr txBox="1"/>
              <p:nvPr/>
            </p:nvSpPr>
            <p:spPr>
              <a:xfrm>
                <a:off x="133350" y="304800"/>
                <a:ext cx="5076900" cy="819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i="0">
                    <a:solidFill>
                      <a:srgbClr val="F2A900"/>
                    </a:solidFill>
                    <a:latin typeface="Arial"/>
                    <a:ea typeface="Arial"/>
                    <a:cs typeface="Arial"/>
                    <a:sym typeface="Arial"/>
                  </a:rPr>
                  <a:t>Integrated Support Systems</a:t>
                </a:r>
                <a:endParaRPr sz="1600" b="1" i="0">
                  <a:solidFill>
                    <a:srgbClr val="F2A900"/>
                  </a:solidFill>
                  <a:latin typeface="Arial"/>
                  <a:ea typeface="Arial"/>
                  <a:cs typeface="Arial"/>
                  <a:sym typeface="Arial"/>
                </a:endParaRPr>
              </a:p>
              <a:p>
                <a:pPr marL="0" lvl="0" indent="0" algn="l" rtl="0">
                  <a:spcBef>
                    <a:spcPts val="300"/>
                  </a:spcBef>
                  <a:spcAft>
                    <a:spcPts val="300"/>
                  </a:spcAft>
                  <a:buNone/>
                </a:pPr>
                <a:r>
                  <a:rPr lang="en-US" sz="1200" b="0" i="0">
                    <a:solidFill>
                      <a:srgbClr val="FFFFFF"/>
                    </a:solidFill>
                    <a:latin typeface="Arial"/>
                    <a:ea typeface="Arial"/>
                    <a:cs typeface="Arial"/>
                    <a:sym typeface="Arial"/>
                  </a:rPr>
                  <a:t>Proactive support, culturally responsive advising, Navigate360, assessment, and career integration are already priorities</a:t>
                </a:r>
                <a:endParaRPr sz="1200" b="1" i="0">
                  <a:solidFill>
                    <a:srgbClr val="F2A900"/>
                  </a:solidFill>
                  <a:latin typeface="Arial"/>
                  <a:ea typeface="Arial"/>
                  <a:cs typeface="Arial"/>
                  <a:sym typeface="Arial"/>
                </a:endParaRPr>
              </a:p>
            </p:txBody>
          </p:sp>
        </p:grpSp>
      </p:grpSp>
      <p:grpSp>
        <p:nvGrpSpPr>
          <p:cNvPr id="100" name="Google Shape;100;p18"/>
          <p:cNvGrpSpPr/>
          <p:nvPr/>
        </p:nvGrpSpPr>
        <p:grpSpPr>
          <a:xfrm>
            <a:off x="381000" y="4667250"/>
            <a:ext cx="5534100" cy="762000"/>
            <a:chOff x="-47625" y="-209550"/>
            <a:chExt cx="5534100" cy="762000"/>
          </a:xfrm>
        </p:grpSpPr>
        <p:sp>
          <p:nvSpPr>
            <p:cNvPr id="101" name="Google Shape;101;p18"/>
            <p:cNvSpPr/>
            <p:nvPr/>
          </p:nvSpPr>
          <p:spPr>
            <a:xfrm>
              <a:off x="-47625" y="-209550"/>
              <a:ext cx="5534100" cy="762000"/>
            </a:xfrm>
            <a:prstGeom prst="roundRect">
              <a:avLst>
                <a:gd name="adj" fmla="val 12500"/>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2" name="Google Shape;102;p18"/>
            <p:cNvSpPr txBox="1"/>
            <p:nvPr/>
          </p:nvSpPr>
          <p:spPr>
            <a:xfrm>
              <a:off x="142875" y="-209550"/>
              <a:ext cx="5153100" cy="762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100" b="1" i="0">
                  <a:solidFill>
                    <a:srgbClr val="004C46"/>
                  </a:solidFill>
                  <a:latin typeface="Arial"/>
                  <a:ea typeface="Arial"/>
                  <a:cs typeface="Arial"/>
                  <a:sym typeface="Arial"/>
                </a:rPr>
                <a:t>KEY TAKEAWAY</a:t>
              </a:r>
              <a:endParaRPr sz="1100" b="1" i="0">
                <a:solidFill>
                  <a:srgbClr val="004C46"/>
                </a:solidFill>
                <a:latin typeface="Arial"/>
                <a:ea typeface="Arial"/>
                <a:cs typeface="Arial"/>
                <a:sym typeface="Arial"/>
              </a:endParaRPr>
            </a:p>
            <a:p>
              <a:pPr marL="0" lvl="0" indent="0" algn="l" rtl="0">
                <a:spcBef>
                  <a:spcPts val="200"/>
                </a:spcBef>
                <a:spcAft>
                  <a:spcPts val="0"/>
                </a:spcAft>
                <a:buNone/>
              </a:pPr>
              <a:r>
                <a:rPr lang="en-US" sz="1500" b="1" i="0">
                  <a:solidFill>
                    <a:srgbClr val="004C46"/>
                  </a:solidFill>
                  <a:latin typeface="Arial"/>
                  <a:ea typeface="Arial"/>
                  <a:cs typeface="Arial"/>
                  <a:sym typeface="Arial"/>
                </a:rPr>
                <a:t>CSU provides shared direction. Humboldt determines how we build it locally.</a:t>
              </a:r>
              <a:endParaRPr sz="1100" b="1" i="0">
                <a:solidFill>
                  <a:srgbClr val="004C46"/>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p:nvPr/>
        </p:nvSpPr>
        <p:spPr>
          <a:xfrm>
            <a:off x="343866" y="399053"/>
            <a:ext cx="306900" cy="453600"/>
          </a:xfrm>
          <a:prstGeom prst="chevron">
            <a:avLst>
              <a:gd name="adj" fmla="val 50415"/>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2A900"/>
              </a:solidFill>
              <a:latin typeface="Arial"/>
              <a:ea typeface="Arial"/>
              <a:cs typeface="Arial"/>
              <a:sym typeface="Arial"/>
            </a:endParaRPr>
          </a:p>
        </p:txBody>
      </p:sp>
      <p:sp>
        <p:nvSpPr>
          <p:cNvPr id="108" name="Google Shape;108;p19"/>
          <p:cNvSpPr txBox="1"/>
          <p:nvPr/>
        </p:nvSpPr>
        <p:spPr>
          <a:xfrm>
            <a:off x="701041" y="298560"/>
            <a:ext cx="107898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FFFFFF"/>
                </a:solidFill>
                <a:latin typeface="Arial"/>
                <a:ea typeface="Arial"/>
                <a:cs typeface="Arial"/>
                <a:sym typeface="Arial"/>
              </a:rPr>
              <a:t>Spring PD Day: Student Experience Simulation</a:t>
            </a:r>
            <a:endParaRPr/>
          </a:p>
        </p:txBody>
      </p:sp>
      <p:grpSp>
        <p:nvGrpSpPr>
          <p:cNvPr id="109" name="Google Shape;109;p19"/>
          <p:cNvGrpSpPr/>
          <p:nvPr/>
        </p:nvGrpSpPr>
        <p:grpSpPr>
          <a:xfrm>
            <a:off x="419100" y="962025"/>
            <a:ext cx="5496000" cy="2019300"/>
            <a:chOff x="-9525" y="-9525"/>
            <a:chExt cx="5496000" cy="2019300"/>
          </a:xfrm>
        </p:grpSpPr>
        <p:pic>
          <p:nvPicPr>
            <p:cNvPr id="110" name="Google Shape;110;p19"/>
            <p:cNvPicPr preferRelativeResize="0"/>
            <p:nvPr/>
          </p:nvPicPr>
          <p:blipFill rotWithShape="1">
            <a:blip r:embed="rId3">
              <a:alphaModFix/>
            </a:blip>
            <a:srcRect/>
            <a:stretch/>
          </p:blipFill>
          <p:spPr>
            <a:xfrm>
              <a:off x="-9525" y="-9525"/>
              <a:ext cx="5496000" cy="2019300"/>
            </a:xfrm>
            <a:prstGeom prst="rect">
              <a:avLst/>
            </a:prstGeom>
            <a:noFill/>
            <a:ln>
              <a:noFill/>
            </a:ln>
          </p:spPr>
        </p:pic>
        <p:sp>
          <p:nvSpPr>
            <p:cNvPr id="111" name="Google Shape;111;p19"/>
            <p:cNvSpPr txBox="1"/>
            <p:nvPr/>
          </p:nvSpPr>
          <p:spPr>
            <a:xfrm>
              <a:off x="285750" y="190500"/>
              <a:ext cx="4924500" cy="16191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i="0">
                  <a:solidFill>
                    <a:srgbClr val="F2A900"/>
                  </a:solidFill>
                  <a:latin typeface="Arial"/>
                  <a:ea typeface="Arial"/>
                  <a:cs typeface="Arial"/>
                  <a:sym typeface="Arial"/>
                </a:rPr>
                <a:t>Student Journeys</a:t>
              </a:r>
              <a:endParaRPr sz="2000" b="1" i="0">
                <a:solidFill>
                  <a:srgbClr val="F2A900"/>
                </a:solidFill>
                <a:latin typeface="Arial"/>
                <a:ea typeface="Arial"/>
                <a:cs typeface="Arial"/>
                <a:sym typeface="Arial"/>
              </a:endParaRPr>
            </a:p>
            <a:p>
              <a:pPr marL="0" lvl="0" indent="0" algn="l" rtl="0">
                <a:spcBef>
                  <a:spcPts val="750"/>
                </a:spcBef>
                <a:spcAft>
                  <a:spcPts val="750"/>
                </a:spcAft>
                <a:buNone/>
              </a:pPr>
              <a:r>
                <a:rPr lang="en-US" sz="1600" b="0" i="0">
                  <a:solidFill>
                    <a:srgbClr val="FFFFFF"/>
                  </a:solidFill>
                  <a:latin typeface="Arial"/>
                  <a:ea typeface="Arial"/>
                  <a:cs typeface="Arial"/>
                  <a:sym typeface="Arial"/>
                </a:rPr>
                <a:t>Participants step into one of ~20 Humboldt student journeys</a:t>
              </a:r>
              <a:endParaRPr sz="1600" b="1" i="0">
                <a:solidFill>
                  <a:srgbClr val="F2A900"/>
                </a:solidFill>
                <a:latin typeface="Arial"/>
                <a:ea typeface="Arial"/>
                <a:cs typeface="Arial"/>
                <a:sym typeface="Arial"/>
              </a:endParaRPr>
            </a:p>
          </p:txBody>
        </p:sp>
      </p:grpSp>
      <p:grpSp>
        <p:nvGrpSpPr>
          <p:cNvPr id="112" name="Google Shape;112;p19"/>
          <p:cNvGrpSpPr/>
          <p:nvPr/>
        </p:nvGrpSpPr>
        <p:grpSpPr>
          <a:xfrm>
            <a:off x="419100" y="3248025"/>
            <a:ext cx="5496000" cy="2019300"/>
            <a:chOff x="-9525" y="-9525"/>
            <a:chExt cx="5496000" cy="2019300"/>
          </a:xfrm>
        </p:grpSpPr>
        <p:pic>
          <p:nvPicPr>
            <p:cNvPr id="113" name="Google Shape;113;p19"/>
            <p:cNvPicPr preferRelativeResize="0"/>
            <p:nvPr/>
          </p:nvPicPr>
          <p:blipFill rotWithShape="1">
            <a:blip r:embed="rId3">
              <a:alphaModFix/>
            </a:blip>
            <a:srcRect/>
            <a:stretch/>
          </p:blipFill>
          <p:spPr>
            <a:xfrm>
              <a:off x="-9525" y="-9525"/>
              <a:ext cx="5496000" cy="2019300"/>
            </a:xfrm>
            <a:prstGeom prst="rect">
              <a:avLst/>
            </a:prstGeom>
            <a:noFill/>
            <a:ln>
              <a:noFill/>
            </a:ln>
          </p:spPr>
        </p:pic>
        <p:sp>
          <p:nvSpPr>
            <p:cNvPr id="114" name="Google Shape;114;p19"/>
            <p:cNvSpPr txBox="1"/>
            <p:nvPr/>
          </p:nvSpPr>
          <p:spPr>
            <a:xfrm>
              <a:off x="285750" y="190500"/>
              <a:ext cx="4924500" cy="16191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i="0">
                  <a:solidFill>
                    <a:srgbClr val="F2A900"/>
                  </a:solidFill>
                  <a:latin typeface="Arial"/>
                  <a:ea typeface="Arial"/>
                  <a:cs typeface="Arial"/>
                  <a:sym typeface="Arial"/>
                </a:rPr>
                <a:t>Active Simulation</a:t>
              </a:r>
              <a:endParaRPr sz="2000" b="1" i="0">
                <a:solidFill>
                  <a:srgbClr val="F2A900"/>
                </a:solidFill>
                <a:latin typeface="Arial"/>
                <a:ea typeface="Arial"/>
                <a:cs typeface="Arial"/>
                <a:sym typeface="Arial"/>
              </a:endParaRPr>
            </a:p>
            <a:p>
              <a:pPr marL="0" lvl="0" indent="0" algn="l" rtl="0">
                <a:spcBef>
                  <a:spcPts val="750"/>
                </a:spcBef>
                <a:spcAft>
                  <a:spcPts val="750"/>
                </a:spcAft>
                <a:buNone/>
              </a:pPr>
              <a:r>
                <a:rPr lang="en-US" sz="1600" b="0" i="0">
                  <a:solidFill>
                    <a:srgbClr val="FFFFFF"/>
                  </a:solidFill>
                  <a:latin typeface="Arial"/>
                  <a:ea typeface="Arial"/>
                  <a:cs typeface="Arial"/>
                  <a:sym typeface="Arial"/>
                </a:rPr>
                <a:t>Navigate offices, systems, choices, time, resources, opportunities, and unexpected events</a:t>
              </a:r>
              <a:endParaRPr sz="1600" b="1" i="0">
                <a:solidFill>
                  <a:srgbClr val="F2A900"/>
                </a:solidFill>
                <a:latin typeface="Arial"/>
                <a:ea typeface="Arial"/>
                <a:cs typeface="Arial"/>
                <a:sym typeface="Arial"/>
              </a:endParaRPr>
            </a:p>
          </p:txBody>
        </p:sp>
      </p:grpSp>
      <p:grpSp>
        <p:nvGrpSpPr>
          <p:cNvPr id="115" name="Google Shape;115;p19"/>
          <p:cNvGrpSpPr/>
          <p:nvPr/>
        </p:nvGrpSpPr>
        <p:grpSpPr>
          <a:xfrm>
            <a:off x="6451975" y="962025"/>
            <a:ext cx="5496000" cy="2019300"/>
            <a:chOff x="-9525" y="-9525"/>
            <a:chExt cx="5496000" cy="2019300"/>
          </a:xfrm>
        </p:grpSpPr>
        <p:pic>
          <p:nvPicPr>
            <p:cNvPr id="116" name="Google Shape;116;p19"/>
            <p:cNvPicPr preferRelativeResize="0"/>
            <p:nvPr/>
          </p:nvPicPr>
          <p:blipFill rotWithShape="1">
            <a:blip r:embed="rId3">
              <a:alphaModFix/>
            </a:blip>
            <a:srcRect/>
            <a:stretch/>
          </p:blipFill>
          <p:spPr>
            <a:xfrm>
              <a:off x="-9525" y="-9525"/>
              <a:ext cx="5496000" cy="2019300"/>
            </a:xfrm>
            <a:prstGeom prst="rect">
              <a:avLst/>
            </a:prstGeom>
            <a:noFill/>
            <a:ln>
              <a:noFill/>
            </a:ln>
          </p:spPr>
        </p:pic>
        <p:sp>
          <p:nvSpPr>
            <p:cNvPr id="117" name="Google Shape;117;p19"/>
            <p:cNvSpPr txBox="1"/>
            <p:nvPr/>
          </p:nvSpPr>
          <p:spPr>
            <a:xfrm>
              <a:off x="285750" y="190500"/>
              <a:ext cx="4924500" cy="16191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900" b="1" i="0">
                  <a:solidFill>
                    <a:srgbClr val="F2A900"/>
                  </a:solidFill>
                  <a:latin typeface="Arial"/>
                  <a:ea typeface="Arial"/>
                  <a:cs typeface="Arial"/>
                  <a:sym typeface="Arial"/>
                </a:rPr>
                <a:t>Balanced Scenarios</a:t>
              </a:r>
              <a:endParaRPr sz="1900" b="1" i="0">
                <a:solidFill>
                  <a:srgbClr val="F2A900"/>
                </a:solidFill>
                <a:latin typeface="Arial"/>
                <a:ea typeface="Arial"/>
                <a:cs typeface="Arial"/>
                <a:sym typeface="Arial"/>
              </a:endParaRPr>
            </a:p>
            <a:p>
              <a:pPr marL="0" lvl="0" indent="0" algn="l" rtl="0">
                <a:spcBef>
                  <a:spcPts val="750"/>
                </a:spcBef>
                <a:spcAft>
                  <a:spcPts val="750"/>
                </a:spcAft>
                <a:buNone/>
              </a:pPr>
              <a:r>
                <a:rPr lang="en-US" sz="1500" b="0" i="0">
                  <a:solidFill>
                    <a:srgbClr val="E2E8F0"/>
                  </a:solidFill>
                  <a:latin typeface="Arial"/>
                  <a:ea typeface="Arial"/>
                  <a:cs typeface="Arial"/>
                  <a:sym typeface="Arial"/>
                </a:rPr>
                <a:t>Scenarios include strengths and successes — not just barriers</a:t>
              </a:r>
              <a:endParaRPr sz="1500" b="1" i="0">
                <a:solidFill>
                  <a:srgbClr val="F2A900"/>
                </a:solidFill>
                <a:latin typeface="Arial"/>
                <a:ea typeface="Arial"/>
                <a:cs typeface="Arial"/>
                <a:sym typeface="Arial"/>
              </a:endParaRPr>
            </a:p>
          </p:txBody>
        </p:sp>
      </p:grpSp>
      <p:grpSp>
        <p:nvGrpSpPr>
          <p:cNvPr id="118" name="Google Shape;118;p19"/>
          <p:cNvGrpSpPr/>
          <p:nvPr/>
        </p:nvGrpSpPr>
        <p:grpSpPr>
          <a:xfrm>
            <a:off x="6451975" y="3248025"/>
            <a:ext cx="5496000" cy="2019300"/>
            <a:chOff x="-9525" y="-9525"/>
            <a:chExt cx="5496000" cy="2019300"/>
          </a:xfrm>
        </p:grpSpPr>
        <p:pic>
          <p:nvPicPr>
            <p:cNvPr id="119" name="Google Shape;119;p19"/>
            <p:cNvPicPr preferRelativeResize="0"/>
            <p:nvPr/>
          </p:nvPicPr>
          <p:blipFill rotWithShape="1">
            <a:blip r:embed="rId3">
              <a:alphaModFix/>
            </a:blip>
            <a:srcRect/>
            <a:stretch/>
          </p:blipFill>
          <p:spPr>
            <a:xfrm>
              <a:off x="-9525" y="-9525"/>
              <a:ext cx="5496000" cy="2019300"/>
            </a:xfrm>
            <a:prstGeom prst="rect">
              <a:avLst/>
            </a:prstGeom>
            <a:noFill/>
            <a:ln>
              <a:noFill/>
            </a:ln>
          </p:spPr>
        </p:pic>
        <p:sp>
          <p:nvSpPr>
            <p:cNvPr id="120" name="Google Shape;120;p19"/>
            <p:cNvSpPr txBox="1"/>
            <p:nvPr/>
          </p:nvSpPr>
          <p:spPr>
            <a:xfrm>
              <a:off x="285750" y="190500"/>
              <a:ext cx="4924500" cy="16191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900" b="1" i="0">
                  <a:solidFill>
                    <a:srgbClr val="F2A900"/>
                  </a:solidFill>
                  <a:latin typeface="Arial"/>
                  <a:ea typeface="Arial"/>
                  <a:cs typeface="Arial"/>
                  <a:sym typeface="Arial"/>
                </a:rPr>
                <a:t>Holistic Observation</a:t>
              </a:r>
              <a:endParaRPr sz="1900" b="1" i="0">
                <a:solidFill>
                  <a:srgbClr val="F2A900"/>
                </a:solidFill>
                <a:latin typeface="Arial"/>
                <a:ea typeface="Arial"/>
                <a:cs typeface="Arial"/>
                <a:sym typeface="Arial"/>
              </a:endParaRPr>
            </a:p>
            <a:p>
              <a:pPr marL="0" lvl="0" indent="0" algn="l" rtl="0">
                <a:spcBef>
                  <a:spcPts val="300"/>
                </a:spcBef>
                <a:spcAft>
                  <a:spcPts val="300"/>
                </a:spcAft>
                <a:buNone/>
              </a:pPr>
              <a:r>
                <a:rPr lang="en-US" sz="1500" b="0" i="0">
                  <a:solidFill>
                    <a:srgbClr val="E2E8F0"/>
                  </a:solidFill>
                  <a:latin typeface="Arial"/>
                  <a:ea typeface="Arial"/>
                  <a:cs typeface="Arial"/>
                  <a:sym typeface="Arial"/>
                </a:rPr>
                <a:t>Notice where Humboldt connects well and where students experience friction</a:t>
              </a:r>
              <a:endParaRPr sz="1500" b="1" i="0">
                <a:solidFill>
                  <a:srgbClr val="F2A900"/>
                </a:solidFill>
                <a:latin typeface="Arial"/>
                <a:ea typeface="Arial"/>
                <a:cs typeface="Arial"/>
                <a:sym typeface="Arial"/>
              </a:endParaRPr>
            </a:p>
          </p:txBody>
        </p:sp>
      </p:grpSp>
      <p:grpSp>
        <p:nvGrpSpPr>
          <p:cNvPr id="121" name="Google Shape;121;p19"/>
          <p:cNvGrpSpPr/>
          <p:nvPr/>
        </p:nvGrpSpPr>
        <p:grpSpPr>
          <a:xfrm>
            <a:off x="6169850" y="5534025"/>
            <a:ext cx="5524500" cy="1095300"/>
            <a:chOff x="0" y="0"/>
            <a:chExt cx="5524500" cy="1095300"/>
          </a:xfrm>
        </p:grpSpPr>
        <p:sp>
          <p:nvSpPr>
            <p:cNvPr id="122" name="Google Shape;122;p19"/>
            <p:cNvSpPr/>
            <p:nvPr/>
          </p:nvSpPr>
          <p:spPr>
            <a:xfrm>
              <a:off x="0" y="0"/>
              <a:ext cx="5524500" cy="1095300"/>
            </a:xfrm>
            <a:prstGeom prst="roundRect">
              <a:avLst>
                <a:gd name="adj" fmla="val 10434"/>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3" name="Google Shape;123;p19"/>
            <p:cNvSpPr txBox="1"/>
            <p:nvPr/>
          </p:nvSpPr>
          <p:spPr>
            <a:xfrm>
              <a:off x="266700" y="142875"/>
              <a:ext cx="49911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2000" b="1">
                  <a:solidFill>
                    <a:srgbClr val="004C46"/>
                  </a:solidFill>
                  <a:latin typeface="Arial"/>
                  <a:ea typeface="Arial"/>
                  <a:cs typeface="Arial"/>
                  <a:sym typeface="Arial"/>
                </a:rPr>
                <a:t>Experience the system instead of only talking about it.</a:t>
              </a:r>
              <a:endParaRPr sz="2000" b="1">
                <a:solidFill>
                  <a:srgbClr val="004C46"/>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p:nvPr/>
        </p:nvSpPr>
        <p:spPr>
          <a:xfrm>
            <a:off x="343866" y="399053"/>
            <a:ext cx="306900" cy="453600"/>
          </a:xfrm>
          <a:prstGeom prst="chevron">
            <a:avLst>
              <a:gd name="adj" fmla="val 50415"/>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2A900"/>
              </a:solidFill>
              <a:latin typeface="Arial"/>
              <a:ea typeface="Arial"/>
              <a:cs typeface="Arial"/>
              <a:sym typeface="Arial"/>
            </a:endParaRPr>
          </a:p>
        </p:txBody>
      </p:sp>
      <p:sp>
        <p:nvSpPr>
          <p:cNvPr id="129" name="Google Shape;129;p20"/>
          <p:cNvSpPr txBox="1"/>
          <p:nvPr/>
        </p:nvSpPr>
        <p:spPr>
          <a:xfrm>
            <a:off x="701041" y="298560"/>
            <a:ext cx="107898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FFFFFF"/>
                </a:solidFill>
                <a:latin typeface="Arial"/>
                <a:ea typeface="Arial"/>
                <a:cs typeface="Arial"/>
                <a:sym typeface="Arial"/>
              </a:rPr>
              <a:t>Spring PD Day: Student Experience Simulation</a:t>
            </a:r>
            <a:endParaRPr/>
          </a:p>
        </p:txBody>
      </p:sp>
      <p:grpSp>
        <p:nvGrpSpPr>
          <p:cNvPr id="130" name="Google Shape;130;p20"/>
          <p:cNvGrpSpPr/>
          <p:nvPr/>
        </p:nvGrpSpPr>
        <p:grpSpPr>
          <a:xfrm>
            <a:off x="428625" y="1000125"/>
            <a:ext cx="5524500" cy="1428900"/>
            <a:chOff x="0" y="0"/>
            <a:chExt cx="5524500" cy="1428900"/>
          </a:xfrm>
        </p:grpSpPr>
        <p:sp>
          <p:nvSpPr>
            <p:cNvPr id="131" name="Google Shape;131;p20"/>
            <p:cNvSpPr/>
            <p:nvPr/>
          </p:nvSpPr>
          <p:spPr>
            <a:xfrm>
              <a:off x="0" y="0"/>
              <a:ext cx="5524500" cy="1428900"/>
            </a:xfrm>
            <a:prstGeom prst="roundRect">
              <a:avLst>
                <a:gd name="adj" fmla="val 6666"/>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2" name="Google Shape;132;p20"/>
            <p:cNvSpPr txBox="1"/>
            <p:nvPr/>
          </p:nvSpPr>
          <p:spPr>
            <a:xfrm>
              <a:off x="190500" y="114300"/>
              <a:ext cx="5143500" cy="1200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a:solidFill>
                    <a:srgbClr val="F2A900"/>
                  </a:solidFill>
                  <a:latin typeface="Arial"/>
                  <a:ea typeface="Arial"/>
                  <a:cs typeface="Arial"/>
                  <a:sym typeface="Arial"/>
                </a:rPr>
                <a:t>Student Profile &amp; Strengths</a:t>
              </a:r>
              <a:endParaRPr sz="1500" b="1">
                <a:solidFill>
                  <a:srgbClr val="F2A900"/>
                </a:solidFill>
                <a:latin typeface="Arial"/>
                <a:ea typeface="Arial"/>
                <a:cs typeface="Arial"/>
                <a:sym typeface="Arial"/>
              </a:endParaRPr>
            </a:p>
            <a:p>
              <a:pPr marL="0" lvl="0" indent="0" algn="l" rtl="0">
                <a:spcBef>
                  <a:spcPts val="400"/>
                </a:spcBef>
                <a:spcAft>
                  <a:spcPts val="0"/>
                </a:spcAft>
                <a:buNone/>
              </a:pPr>
              <a:r>
                <a:rPr lang="en-US" sz="1100" b="0">
                  <a:solidFill>
                    <a:srgbClr val="FFFFFF"/>
                  </a:solidFill>
                  <a:latin typeface="Arial"/>
                  <a:ea typeface="Arial"/>
                  <a:cs typeface="Arial"/>
                  <a:sym typeface="Arial"/>
                </a:rPr>
                <a:t>• 2nd year Biology major passionate about wildlife and natural resources.</a:t>
              </a:r>
              <a:endParaRPr sz="1100" b="0">
                <a:solidFill>
                  <a:srgbClr val="FFFFFF"/>
                </a:solidFill>
                <a:latin typeface="Arial"/>
                <a:ea typeface="Arial"/>
                <a:cs typeface="Arial"/>
                <a:sym typeface="Arial"/>
              </a:endParaRPr>
            </a:p>
            <a:p>
              <a:pPr marL="0" lvl="0" indent="0" algn="l" rtl="0">
                <a:spcBef>
                  <a:spcPts val="300"/>
                </a:spcBef>
                <a:spcAft>
                  <a:spcPts val="0"/>
                </a:spcAft>
                <a:buNone/>
              </a:pPr>
              <a:r>
                <a:rPr lang="en-US" sz="1100" b="0">
                  <a:solidFill>
                    <a:srgbClr val="FFFFFF"/>
                  </a:solidFill>
                  <a:latin typeface="Arial"/>
                  <a:ea typeface="Arial"/>
                  <a:cs typeface="Arial"/>
                  <a:sym typeface="Arial"/>
                </a:rPr>
                <a:t>• Works 12 hrs/wk on campus landscaping crew; enjoys hands-on teamwork and supportive community.</a:t>
              </a:r>
              <a:endParaRPr sz="1100" b="0">
                <a:solidFill>
                  <a:srgbClr val="FFFFFF"/>
                </a:solidFill>
                <a:latin typeface="Arial"/>
                <a:ea typeface="Arial"/>
                <a:cs typeface="Arial"/>
                <a:sym typeface="Arial"/>
              </a:endParaRPr>
            </a:p>
          </p:txBody>
        </p:sp>
      </p:grpSp>
      <p:grpSp>
        <p:nvGrpSpPr>
          <p:cNvPr id="133" name="Google Shape;133;p20"/>
          <p:cNvGrpSpPr/>
          <p:nvPr/>
        </p:nvGrpSpPr>
        <p:grpSpPr>
          <a:xfrm>
            <a:off x="428625" y="2571750"/>
            <a:ext cx="5524500" cy="1524000"/>
            <a:chOff x="0" y="0"/>
            <a:chExt cx="5524500" cy="1524000"/>
          </a:xfrm>
        </p:grpSpPr>
        <p:sp>
          <p:nvSpPr>
            <p:cNvPr id="134" name="Google Shape;134;p20"/>
            <p:cNvSpPr/>
            <p:nvPr/>
          </p:nvSpPr>
          <p:spPr>
            <a:xfrm>
              <a:off x="0" y="0"/>
              <a:ext cx="5524500" cy="1524000"/>
            </a:xfrm>
            <a:prstGeom prst="roundRect">
              <a:avLst>
                <a:gd name="adj" fmla="val 6250"/>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5" name="Google Shape;135;p20"/>
            <p:cNvSpPr txBox="1"/>
            <p:nvPr/>
          </p:nvSpPr>
          <p:spPr>
            <a:xfrm>
              <a:off x="190500" y="114300"/>
              <a:ext cx="5143500" cy="1295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a:solidFill>
                    <a:srgbClr val="F2A900"/>
                  </a:solidFill>
                  <a:latin typeface="Arial"/>
                  <a:ea typeface="Arial"/>
                  <a:cs typeface="Arial"/>
                  <a:sym typeface="Arial"/>
                </a:rPr>
                <a:t>Academic Challenge</a:t>
              </a:r>
              <a:endParaRPr sz="1500" b="1">
                <a:solidFill>
                  <a:srgbClr val="F2A900"/>
                </a:solidFill>
                <a:latin typeface="Arial"/>
                <a:ea typeface="Arial"/>
                <a:cs typeface="Arial"/>
                <a:sym typeface="Arial"/>
              </a:endParaRPr>
            </a:p>
            <a:p>
              <a:pPr marL="0" lvl="0" indent="0" algn="l" rtl="0">
                <a:spcBef>
                  <a:spcPts val="400"/>
                </a:spcBef>
                <a:spcAft>
                  <a:spcPts val="0"/>
                </a:spcAft>
                <a:buNone/>
              </a:pPr>
              <a:r>
                <a:rPr lang="en-US" sz="1100" b="0">
                  <a:solidFill>
                    <a:srgbClr val="FFFFFF"/>
                  </a:solidFill>
                  <a:latin typeface="Arial"/>
                  <a:ea typeface="Arial"/>
                  <a:cs typeface="Arial"/>
                  <a:sym typeface="Arial"/>
                </a:rPr>
                <a:t>• Struggling in Chemistry and fallen behind on assignments in another class.</a:t>
              </a:r>
              <a:endParaRPr sz="1100" b="0">
                <a:solidFill>
                  <a:srgbClr val="FFFFFF"/>
                </a:solidFill>
                <a:latin typeface="Arial"/>
                <a:ea typeface="Arial"/>
                <a:cs typeface="Arial"/>
                <a:sym typeface="Arial"/>
              </a:endParaRPr>
            </a:p>
            <a:p>
              <a:pPr marL="0" lvl="0" indent="0" algn="l" rtl="0">
                <a:spcBef>
                  <a:spcPts val="300"/>
                </a:spcBef>
                <a:spcAft>
                  <a:spcPts val="0"/>
                </a:spcAft>
                <a:buNone/>
              </a:pPr>
              <a:r>
                <a:rPr lang="en-US" sz="1100" b="0">
                  <a:solidFill>
                    <a:srgbClr val="FFFFFF"/>
                  </a:solidFill>
                  <a:latin typeface="Arial"/>
                  <a:ea typeface="Arial"/>
                  <a:cs typeface="Arial"/>
                  <a:sym typeface="Arial"/>
                </a:rPr>
                <a:t>• Instructor submitted an Early Alert encouraging connection with academic support.</a:t>
              </a:r>
              <a:endParaRPr sz="1100" b="0">
                <a:solidFill>
                  <a:srgbClr val="FFFFFF"/>
                </a:solidFill>
                <a:latin typeface="Arial"/>
                <a:ea typeface="Arial"/>
                <a:cs typeface="Arial"/>
                <a:sym typeface="Arial"/>
              </a:endParaRPr>
            </a:p>
            <a:p>
              <a:pPr marL="0" lvl="0" indent="0" algn="l" rtl="0">
                <a:spcBef>
                  <a:spcPts val="300"/>
                </a:spcBef>
                <a:spcAft>
                  <a:spcPts val="0"/>
                </a:spcAft>
                <a:buNone/>
              </a:pPr>
              <a:r>
                <a:rPr lang="en-US" sz="1100" b="0">
                  <a:solidFill>
                    <a:srgbClr val="FFFFFF"/>
                  </a:solidFill>
                  <a:latin typeface="Arial"/>
                  <a:ea typeface="Arial"/>
                  <a:cs typeface="Arial"/>
                  <a:sym typeface="Arial"/>
                </a:rPr>
                <a:t>• Wants to do better, but feeling discouraged and unsure where to begin.</a:t>
              </a:r>
              <a:endParaRPr sz="1100" b="0">
                <a:solidFill>
                  <a:srgbClr val="FFFFFF"/>
                </a:solidFill>
                <a:latin typeface="Arial"/>
                <a:ea typeface="Arial"/>
                <a:cs typeface="Arial"/>
                <a:sym typeface="Arial"/>
              </a:endParaRPr>
            </a:p>
          </p:txBody>
        </p:sp>
      </p:grpSp>
      <p:grpSp>
        <p:nvGrpSpPr>
          <p:cNvPr id="136" name="Google Shape;136;p20"/>
          <p:cNvGrpSpPr/>
          <p:nvPr/>
        </p:nvGrpSpPr>
        <p:grpSpPr>
          <a:xfrm>
            <a:off x="428625" y="4238625"/>
            <a:ext cx="5524500" cy="904800"/>
            <a:chOff x="0" y="0"/>
            <a:chExt cx="5524500" cy="904800"/>
          </a:xfrm>
        </p:grpSpPr>
        <p:sp>
          <p:nvSpPr>
            <p:cNvPr id="137" name="Google Shape;137;p20"/>
            <p:cNvSpPr/>
            <p:nvPr/>
          </p:nvSpPr>
          <p:spPr>
            <a:xfrm>
              <a:off x="0" y="0"/>
              <a:ext cx="5524500" cy="904800"/>
            </a:xfrm>
            <a:prstGeom prst="roundRect">
              <a:avLst>
                <a:gd name="adj" fmla="val 10526"/>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8" name="Google Shape;138;p20"/>
            <p:cNvSpPr txBox="1"/>
            <p:nvPr/>
          </p:nvSpPr>
          <p:spPr>
            <a:xfrm>
              <a:off x="190500" y="95250"/>
              <a:ext cx="5143500" cy="7143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100" b="1">
                  <a:solidFill>
                    <a:srgbClr val="004C46"/>
                  </a:solidFill>
                  <a:latin typeface="Arial"/>
                  <a:ea typeface="Arial"/>
                  <a:cs typeface="Arial"/>
                  <a:sym typeface="Arial"/>
                </a:rPr>
                <a:t>YOUR STARTING GOALS</a:t>
              </a:r>
              <a:endParaRPr sz="1100" b="1">
                <a:solidFill>
                  <a:srgbClr val="004C46"/>
                </a:solidFill>
                <a:latin typeface="Arial"/>
                <a:ea typeface="Arial"/>
                <a:cs typeface="Arial"/>
                <a:sym typeface="Arial"/>
              </a:endParaRPr>
            </a:p>
            <a:p>
              <a:pPr marL="0" lvl="0" indent="0" algn="l" rtl="0">
                <a:spcBef>
                  <a:spcPts val="200"/>
                </a:spcBef>
                <a:spcAft>
                  <a:spcPts val="0"/>
                </a:spcAft>
                <a:buNone/>
              </a:pPr>
              <a:r>
                <a:rPr lang="en-US" sz="1350" b="1">
                  <a:solidFill>
                    <a:srgbClr val="004C46"/>
                  </a:solidFill>
                  <a:latin typeface="Arial"/>
                  <a:ea typeface="Arial"/>
                  <a:cs typeface="Arial"/>
                  <a:sym typeface="Arial"/>
                </a:rPr>
                <a:t>Respond to the Early Alert and find support to get back on track academically.</a:t>
              </a:r>
              <a:endParaRPr sz="1100" b="1">
                <a:solidFill>
                  <a:srgbClr val="004C46"/>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1"/>
          <p:cNvSpPr/>
          <p:nvPr/>
        </p:nvSpPr>
        <p:spPr>
          <a:xfrm>
            <a:off x="343866" y="399053"/>
            <a:ext cx="306900" cy="453600"/>
          </a:xfrm>
          <a:prstGeom prst="chevron">
            <a:avLst>
              <a:gd name="adj" fmla="val 50415"/>
            </a:avLst>
          </a:prstGeom>
          <a:solidFill>
            <a:schemeClr val="accen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F2A900"/>
              </a:solidFill>
              <a:latin typeface="Arial"/>
              <a:ea typeface="Arial"/>
              <a:cs typeface="Arial"/>
              <a:sym typeface="Arial"/>
            </a:endParaRPr>
          </a:p>
        </p:txBody>
      </p:sp>
      <p:sp>
        <p:nvSpPr>
          <p:cNvPr id="144" name="Google Shape;144;p21"/>
          <p:cNvSpPr txBox="1"/>
          <p:nvPr/>
        </p:nvSpPr>
        <p:spPr>
          <a:xfrm>
            <a:off x="701041" y="298560"/>
            <a:ext cx="10789800" cy="554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000" b="1" i="0" u="none" strike="noStrike" cap="none">
                <a:solidFill>
                  <a:srgbClr val="FFFFFF"/>
                </a:solidFill>
                <a:latin typeface="Arial"/>
                <a:ea typeface="Arial"/>
                <a:cs typeface="Arial"/>
                <a:sym typeface="Arial"/>
              </a:rPr>
              <a:t>Spring PD Day: Student Experience Simulation</a:t>
            </a:r>
            <a:endParaRPr/>
          </a:p>
        </p:txBody>
      </p:sp>
      <p:grpSp>
        <p:nvGrpSpPr>
          <p:cNvPr id="145" name="Google Shape;145;p21"/>
          <p:cNvGrpSpPr/>
          <p:nvPr/>
        </p:nvGrpSpPr>
        <p:grpSpPr>
          <a:xfrm>
            <a:off x="476250" y="1143000"/>
            <a:ext cx="5429400" cy="3048000"/>
            <a:chOff x="0" y="0"/>
            <a:chExt cx="5429400" cy="3048000"/>
          </a:xfrm>
        </p:grpSpPr>
        <p:sp>
          <p:nvSpPr>
            <p:cNvPr id="146" name="Google Shape;146;p21"/>
            <p:cNvSpPr/>
            <p:nvPr/>
          </p:nvSpPr>
          <p:spPr>
            <a:xfrm>
              <a:off x="0" y="0"/>
              <a:ext cx="5429400" cy="3048000"/>
            </a:xfrm>
            <a:prstGeom prst="roundRect">
              <a:avLst>
                <a:gd name="adj" fmla="val 3125"/>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7" name="Google Shape;147;p21"/>
            <p:cNvSpPr txBox="1"/>
            <p:nvPr/>
          </p:nvSpPr>
          <p:spPr>
            <a:xfrm>
              <a:off x="238125" y="209550"/>
              <a:ext cx="4953000" cy="26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800" b="1">
                  <a:solidFill>
                    <a:srgbClr val="F2A900"/>
                  </a:solidFill>
                  <a:latin typeface="Arial"/>
                  <a:ea typeface="Arial"/>
                  <a:cs typeface="Arial"/>
                  <a:sym typeface="Arial"/>
                </a:rPr>
                <a:t>Housing Challenge</a:t>
              </a:r>
              <a:endParaRPr sz="1800" b="1">
                <a:solidFill>
                  <a:srgbClr val="F2A900"/>
                </a:solidFill>
                <a:latin typeface="Arial"/>
                <a:ea typeface="Arial"/>
                <a:cs typeface="Arial"/>
                <a:sym typeface="Arial"/>
              </a:endParaRPr>
            </a:p>
            <a:p>
              <a:pPr marL="0" lvl="0" indent="0" algn="l" rtl="0">
                <a:spcBef>
                  <a:spcPts val="1400"/>
                </a:spcBef>
                <a:spcAft>
                  <a:spcPts val="0"/>
                </a:spcAft>
                <a:buNone/>
              </a:pPr>
              <a:r>
                <a:rPr lang="en-US" sz="1300" b="0">
                  <a:solidFill>
                    <a:srgbClr val="FFFFFF"/>
                  </a:solidFill>
                  <a:latin typeface="Arial"/>
                  <a:ea typeface="Arial"/>
                  <a:cs typeface="Arial"/>
                  <a:sym typeface="Arial"/>
                </a:rPr>
                <a:t>• Your current housing arrangement is ending unexpectedly. You've just learned that you need to move out in 30 days.</a:t>
              </a:r>
              <a:endParaRPr sz="1300" b="0">
                <a:solidFill>
                  <a:srgbClr val="FFFFFF"/>
                </a:solidFill>
                <a:latin typeface="Arial"/>
                <a:ea typeface="Arial"/>
                <a:cs typeface="Arial"/>
                <a:sym typeface="Arial"/>
              </a:endParaRPr>
            </a:p>
            <a:p>
              <a:pPr marL="0" lvl="0" indent="0" algn="l" rtl="0">
                <a:spcBef>
                  <a:spcPts val="1200"/>
                </a:spcBef>
                <a:spcAft>
                  <a:spcPts val="0"/>
                </a:spcAft>
                <a:buNone/>
              </a:pPr>
              <a:r>
                <a:rPr lang="en-US" sz="1300" b="0">
                  <a:solidFill>
                    <a:srgbClr val="FFFFFF"/>
                  </a:solidFill>
                  <a:latin typeface="Arial"/>
                  <a:ea typeface="Arial"/>
                  <a:cs typeface="Arial"/>
                  <a:sym typeface="Arial"/>
                </a:rPr>
                <a:t>• You don't have another place lined up, and the rentals you've looked at are more expensive than you can afford.</a:t>
              </a:r>
              <a:endParaRPr sz="1300" b="0">
                <a:solidFill>
                  <a:srgbClr val="FFFFFF"/>
                </a:solidFill>
                <a:latin typeface="Arial"/>
                <a:ea typeface="Arial"/>
                <a:cs typeface="Arial"/>
                <a:sym typeface="Arial"/>
              </a:endParaRPr>
            </a:p>
          </p:txBody>
        </p:sp>
      </p:grpSp>
      <p:grpSp>
        <p:nvGrpSpPr>
          <p:cNvPr id="148" name="Google Shape;148;p21"/>
          <p:cNvGrpSpPr/>
          <p:nvPr/>
        </p:nvGrpSpPr>
        <p:grpSpPr>
          <a:xfrm>
            <a:off x="6286500" y="1143000"/>
            <a:ext cx="5429400" cy="3048000"/>
            <a:chOff x="0" y="0"/>
            <a:chExt cx="5429400" cy="3048000"/>
          </a:xfrm>
        </p:grpSpPr>
        <p:sp>
          <p:nvSpPr>
            <p:cNvPr id="149" name="Google Shape;149;p21"/>
            <p:cNvSpPr/>
            <p:nvPr/>
          </p:nvSpPr>
          <p:spPr>
            <a:xfrm>
              <a:off x="0" y="0"/>
              <a:ext cx="5429400" cy="3048000"/>
            </a:xfrm>
            <a:prstGeom prst="roundRect">
              <a:avLst>
                <a:gd name="adj" fmla="val 3125"/>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0" name="Google Shape;150;p21"/>
            <p:cNvSpPr txBox="1"/>
            <p:nvPr/>
          </p:nvSpPr>
          <p:spPr>
            <a:xfrm>
              <a:off x="238125" y="209550"/>
              <a:ext cx="4953000" cy="26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US" sz="1800" b="1">
                  <a:solidFill>
                    <a:srgbClr val="F2A900"/>
                  </a:solidFill>
                  <a:latin typeface="Arial"/>
                  <a:ea typeface="Arial"/>
                  <a:cs typeface="Arial"/>
                  <a:sym typeface="Arial"/>
                </a:rPr>
                <a:t>Work &amp; Academic Pressures</a:t>
              </a:r>
              <a:endParaRPr sz="1800" b="1">
                <a:solidFill>
                  <a:srgbClr val="F2A900"/>
                </a:solidFill>
                <a:latin typeface="Arial"/>
                <a:ea typeface="Arial"/>
                <a:cs typeface="Arial"/>
                <a:sym typeface="Arial"/>
              </a:endParaRPr>
            </a:p>
            <a:p>
              <a:pPr marL="0" lvl="0" indent="0" algn="l" rtl="0">
                <a:spcBef>
                  <a:spcPts val="1400"/>
                </a:spcBef>
                <a:spcAft>
                  <a:spcPts val="0"/>
                </a:spcAft>
                <a:buNone/>
              </a:pPr>
              <a:r>
                <a:rPr lang="en-US" sz="1300" b="0">
                  <a:solidFill>
                    <a:srgbClr val="FFFFFF"/>
                  </a:solidFill>
                  <a:latin typeface="Arial"/>
                  <a:ea typeface="Arial"/>
                  <a:cs typeface="Arial"/>
                  <a:sym typeface="Arial"/>
                </a:rPr>
                <a:t>• You love your campus landscaping job, but your wages aren't enough to cover a more expensive apartment. You don't want to lose the job because it's one of the few places where you feel confident, valued, and connected.</a:t>
              </a:r>
              <a:endParaRPr sz="1300" b="0">
                <a:solidFill>
                  <a:srgbClr val="FFFFFF"/>
                </a:solidFill>
                <a:latin typeface="Arial"/>
                <a:ea typeface="Arial"/>
                <a:cs typeface="Arial"/>
                <a:sym typeface="Arial"/>
              </a:endParaRPr>
            </a:p>
            <a:p>
              <a:pPr marL="0" lvl="0" indent="0" algn="l" rtl="0">
                <a:spcBef>
                  <a:spcPts val="1200"/>
                </a:spcBef>
                <a:spcAft>
                  <a:spcPts val="0"/>
                </a:spcAft>
                <a:buNone/>
              </a:pPr>
              <a:r>
                <a:rPr lang="en-US" sz="1300" b="0">
                  <a:solidFill>
                    <a:srgbClr val="FFFFFF"/>
                  </a:solidFill>
                  <a:latin typeface="Arial"/>
                  <a:ea typeface="Arial"/>
                  <a:cs typeface="Arial"/>
                  <a:sym typeface="Arial"/>
                </a:rPr>
                <a:t>• You're already struggling in classes, and now you're worried about where you'll live.</a:t>
              </a:r>
              <a:endParaRPr sz="1300" b="0">
                <a:solidFill>
                  <a:srgbClr val="FFFFFF"/>
                </a:solidFill>
                <a:latin typeface="Arial"/>
                <a:ea typeface="Arial"/>
                <a:cs typeface="Arial"/>
                <a:sym typeface="Arial"/>
              </a:endParaRPr>
            </a:p>
          </p:txBody>
        </p:sp>
      </p:grpSp>
      <p:grpSp>
        <p:nvGrpSpPr>
          <p:cNvPr id="151" name="Google Shape;151;p21"/>
          <p:cNvGrpSpPr/>
          <p:nvPr/>
        </p:nvGrpSpPr>
        <p:grpSpPr>
          <a:xfrm>
            <a:off x="476250" y="4429125"/>
            <a:ext cx="11239500" cy="1143000"/>
            <a:chOff x="0" y="0"/>
            <a:chExt cx="11239500" cy="1143000"/>
          </a:xfrm>
        </p:grpSpPr>
        <p:sp>
          <p:nvSpPr>
            <p:cNvPr id="152" name="Google Shape;152;p21"/>
            <p:cNvSpPr/>
            <p:nvPr/>
          </p:nvSpPr>
          <p:spPr>
            <a:xfrm>
              <a:off x="0" y="0"/>
              <a:ext cx="11239500" cy="1143000"/>
            </a:xfrm>
            <a:prstGeom prst="roundRect">
              <a:avLst>
                <a:gd name="adj" fmla="val 8333"/>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3" name="Google Shape;153;p21"/>
            <p:cNvSpPr txBox="1"/>
            <p:nvPr/>
          </p:nvSpPr>
          <p:spPr>
            <a:xfrm>
              <a:off x="285750" y="142875"/>
              <a:ext cx="10668000" cy="857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US" sz="1100" b="1">
                  <a:solidFill>
                    <a:srgbClr val="004C46"/>
                  </a:solidFill>
                  <a:latin typeface="Arial"/>
                  <a:ea typeface="Arial"/>
                  <a:cs typeface="Arial"/>
                  <a:sym typeface="Arial"/>
                </a:rPr>
                <a:t>SIMULATION PROMPT</a:t>
              </a:r>
              <a:endParaRPr sz="1100" b="1">
                <a:solidFill>
                  <a:srgbClr val="004C46"/>
                </a:solidFill>
                <a:latin typeface="Arial"/>
                <a:ea typeface="Arial"/>
                <a:cs typeface="Arial"/>
                <a:sym typeface="Arial"/>
              </a:endParaRPr>
            </a:p>
            <a:p>
              <a:pPr marL="0" lvl="0" indent="0" algn="l" rtl="0">
                <a:spcBef>
                  <a:spcPts val="400"/>
                </a:spcBef>
                <a:spcAft>
                  <a:spcPts val="0"/>
                </a:spcAft>
                <a:buNone/>
              </a:pPr>
              <a:r>
                <a:rPr lang="en-US" sz="1800" b="1">
                  <a:solidFill>
                    <a:srgbClr val="004C46"/>
                  </a:solidFill>
                  <a:latin typeface="Arial"/>
                  <a:ea typeface="Arial"/>
                  <a:cs typeface="Arial"/>
                  <a:sym typeface="Arial"/>
                </a:rPr>
                <a:t>You have 30 days to find somewhere to live. What do you do next?</a:t>
              </a:r>
              <a:endParaRPr sz="1800" b="1">
                <a:solidFill>
                  <a:srgbClr val="004C46"/>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2"/>
          <p:cNvSpPr/>
          <p:nvPr/>
        </p:nvSpPr>
        <p:spPr>
          <a:xfrm>
            <a:off x="343875" y="399050"/>
            <a:ext cx="306900" cy="453600"/>
          </a:xfrm>
          <a:prstGeom prst="chevron">
            <a:avLst>
              <a:gd name="adj" fmla="val 50415"/>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9" name="Google Shape;159;p22"/>
          <p:cNvSpPr txBox="1"/>
          <p:nvPr/>
        </p:nvSpPr>
        <p:spPr>
          <a:xfrm>
            <a:off x="701041" y="298560"/>
            <a:ext cx="10789800" cy="554100"/>
          </a:xfrm>
          <a:prstGeom prst="rect">
            <a:avLst/>
          </a:prstGeom>
          <a:solidFill>
            <a:srgbClr val="000000">
              <a:alpha val="0"/>
            </a:srgbClr>
          </a:solidFill>
          <a:ln>
            <a:noFill/>
          </a:ln>
        </p:spPr>
        <p:txBody>
          <a:bodyPr spcFirstLastPara="1" wrap="square" lIns="91400" tIns="45700" rIns="91400" bIns="45700" anchor="t" anchorCtr="0">
            <a:spAutoFit/>
          </a:bodyPr>
          <a:lstStyle/>
          <a:p>
            <a:pPr marL="0" lvl="0" indent="0" algn="l" rtl="0">
              <a:spcBef>
                <a:spcPts val="0"/>
              </a:spcBef>
              <a:spcAft>
                <a:spcPts val="0"/>
              </a:spcAft>
              <a:buNone/>
            </a:pPr>
            <a:r>
              <a:rPr lang="en-US" sz="3000" b="1">
                <a:solidFill>
                  <a:srgbClr val="FFFFFF"/>
                </a:solidFill>
                <a:latin typeface="Arial"/>
                <a:ea typeface="Arial"/>
                <a:cs typeface="Arial"/>
                <a:sym typeface="Arial"/>
              </a:rPr>
              <a:t>What can you do to help&gt; </a:t>
            </a:r>
            <a:endParaRPr sz="3000" b="1" i="0">
              <a:solidFill>
                <a:srgbClr val="FFFFFF"/>
              </a:solidFill>
              <a:latin typeface="Arial"/>
              <a:ea typeface="Arial"/>
              <a:cs typeface="Arial"/>
              <a:sym typeface="Arial"/>
            </a:endParaRPr>
          </a:p>
        </p:txBody>
      </p:sp>
      <p:sp>
        <p:nvSpPr>
          <p:cNvPr id="160" name="Google Shape;160;p22"/>
          <p:cNvSpPr/>
          <p:nvPr/>
        </p:nvSpPr>
        <p:spPr>
          <a:xfrm>
            <a:off x="381000" y="1000125"/>
            <a:ext cx="5534100" cy="590700"/>
          </a:xfrm>
          <a:prstGeom prst="roundRect">
            <a:avLst>
              <a:gd name="adj" fmla="val 16128"/>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1" name="Google Shape;161;p22"/>
          <p:cNvSpPr/>
          <p:nvPr/>
        </p:nvSpPr>
        <p:spPr>
          <a:xfrm>
            <a:off x="381000" y="2371725"/>
            <a:ext cx="5534100" cy="590700"/>
          </a:xfrm>
          <a:prstGeom prst="roundRect">
            <a:avLst>
              <a:gd name="adj" fmla="val 16128"/>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2" name="Google Shape;162;p22"/>
          <p:cNvSpPr/>
          <p:nvPr/>
        </p:nvSpPr>
        <p:spPr>
          <a:xfrm>
            <a:off x="381000" y="3057525"/>
            <a:ext cx="5534100" cy="590700"/>
          </a:xfrm>
          <a:prstGeom prst="roundRect">
            <a:avLst>
              <a:gd name="adj" fmla="val 16128"/>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3" name="Google Shape;163;p22"/>
          <p:cNvSpPr/>
          <p:nvPr/>
        </p:nvSpPr>
        <p:spPr>
          <a:xfrm>
            <a:off x="381000" y="3743325"/>
            <a:ext cx="5534100" cy="590700"/>
          </a:xfrm>
          <a:prstGeom prst="roundRect">
            <a:avLst>
              <a:gd name="adj" fmla="val 16128"/>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64" name="Google Shape;164;p22"/>
          <p:cNvGrpSpPr/>
          <p:nvPr/>
        </p:nvGrpSpPr>
        <p:grpSpPr>
          <a:xfrm>
            <a:off x="552450" y="1028700"/>
            <a:ext cx="5143650" cy="533400"/>
            <a:chOff x="171450" y="-66675"/>
            <a:chExt cx="5143650" cy="533400"/>
          </a:xfrm>
        </p:grpSpPr>
        <p:sp>
          <p:nvSpPr>
            <p:cNvPr id="165" name="Google Shape;165;p22"/>
            <p:cNvSpPr/>
            <p:nvPr/>
          </p:nvSpPr>
          <p:spPr>
            <a:xfrm>
              <a:off x="171450" y="38100"/>
              <a:ext cx="324000" cy="324000"/>
            </a:xfrm>
            <a:prstGeom prst="roundRect">
              <a:avLst>
                <a:gd name="adj" fmla="val 20586"/>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6" name="Google Shape;166;p22"/>
            <p:cNvSpPr txBox="1"/>
            <p:nvPr/>
          </p:nvSpPr>
          <p:spPr>
            <a:xfrm>
              <a:off x="171450" y="38100"/>
              <a:ext cx="324000" cy="3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400" b="1" i="0" u="none" strike="noStrike">
                  <a:solidFill>
                    <a:srgbClr val="004C46"/>
                  </a:solidFill>
                  <a:latin typeface="Arial"/>
                  <a:ea typeface="Arial"/>
                  <a:cs typeface="Arial"/>
                  <a:sym typeface="Arial"/>
                </a:rPr>
                <a:t>01</a:t>
              </a:r>
              <a:endParaRPr sz="1400" b="1" i="0" u="none" strike="noStrike">
                <a:solidFill>
                  <a:srgbClr val="004C46"/>
                </a:solidFill>
                <a:latin typeface="Arial"/>
                <a:ea typeface="Arial"/>
                <a:cs typeface="Arial"/>
                <a:sym typeface="Arial"/>
              </a:endParaRPr>
            </a:p>
          </p:txBody>
        </p:sp>
        <p:sp>
          <p:nvSpPr>
            <p:cNvPr id="167" name="Google Shape;167;p22"/>
            <p:cNvSpPr txBox="1"/>
            <p:nvPr/>
          </p:nvSpPr>
          <p:spPr>
            <a:xfrm>
              <a:off x="647700" y="-66675"/>
              <a:ext cx="4667400" cy="533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i="0" u="none" strike="noStrike">
                  <a:solidFill>
                    <a:srgbClr val="F2A900"/>
                  </a:solidFill>
                  <a:latin typeface="Arial"/>
                  <a:ea typeface="Arial"/>
                  <a:cs typeface="Arial"/>
                  <a:sym typeface="Arial"/>
                </a:rPr>
                <a:t>Share Stories</a:t>
              </a:r>
              <a:endParaRPr sz="1500" b="1" i="0" u="none" strike="noStrike">
                <a:solidFill>
                  <a:srgbClr val="F2A900"/>
                </a:solidFill>
                <a:latin typeface="Arial"/>
                <a:ea typeface="Arial"/>
                <a:cs typeface="Arial"/>
                <a:sym typeface="Arial"/>
              </a:endParaRPr>
            </a:p>
            <a:p>
              <a:pPr marL="0" lvl="0" indent="0" algn="l" rtl="0">
                <a:spcBef>
                  <a:spcPts val="100"/>
                </a:spcBef>
                <a:spcAft>
                  <a:spcPts val="100"/>
                </a:spcAft>
                <a:buNone/>
              </a:pPr>
              <a:r>
                <a:rPr lang="en-US" sz="1200" b="0" i="0" u="none" strike="noStrike">
                  <a:solidFill>
                    <a:srgbClr val="FFFFFF"/>
                  </a:solidFill>
                  <a:latin typeface="Arial"/>
                  <a:ea typeface="Arial"/>
                  <a:cs typeface="Arial"/>
                  <a:sym typeface="Arial"/>
                </a:rPr>
                <a:t>Share stories to use to build the profile</a:t>
              </a:r>
              <a:endParaRPr sz="1200" b="1" i="0" u="none" strike="noStrike">
                <a:solidFill>
                  <a:srgbClr val="F2A900"/>
                </a:solidFill>
                <a:latin typeface="Arial"/>
                <a:ea typeface="Arial"/>
                <a:cs typeface="Arial"/>
                <a:sym typeface="Arial"/>
              </a:endParaRPr>
            </a:p>
          </p:txBody>
        </p:sp>
      </p:grpSp>
      <p:grpSp>
        <p:nvGrpSpPr>
          <p:cNvPr id="168" name="Google Shape;168;p22"/>
          <p:cNvGrpSpPr/>
          <p:nvPr/>
        </p:nvGrpSpPr>
        <p:grpSpPr>
          <a:xfrm>
            <a:off x="552450" y="2400300"/>
            <a:ext cx="5143650" cy="533400"/>
            <a:chOff x="171450" y="428625"/>
            <a:chExt cx="5143650" cy="533400"/>
          </a:xfrm>
        </p:grpSpPr>
        <p:sp>
          <p:nvSpPr>
            <p:cNvPr id="169" name="Google Shape;169;p22"/>
            <p:cNvSpPr/>
            <p:nvPr/>
          </p:nvSpPr>
          <p:spPr>
            <a:xfrm>
              <a:off x="171450" y="533400"/>
              <a:ext cx="324000" cy="324000"/>
            </a:xfrm>
            <a:prstGeom prst="roundRect">
              <a:avLst>
                <a:gd name="adj" fmla="val 20586"/>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0" name="Google Shape;170;p22"/>
            <p:cNvSpPr txBox="1"/>
            <p:nvPr/>
          </p:nvSpPr>
          <p:spPr>
            <a:xfrm>
              <a:off x="171450" y="533400"/>
              <a:ext cx="324000" cy="3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400" b="1" i="0" u="none" strike="noStrike">
                  <a:solidFill>
                    <a:srgbClr val="004C46"/>
                  </a:solidFill>
                  <a:latin typeface="Arial"/>
                  <a:ea typeface="Arial"/>
                  <a:cs typeface="Arial"/>
                  <a:sym typeface="Arial"/>
                </a:rPr>
                <a:t>03</a:t>
              </a:r>
              <a:endParaRPr sz="1400" b="1" i="0" u="none" strike="noStrike">
                <a:solidFill>
                  <a:srgbClr val="004C46"/>
                </a:solidFill>
                <a:latin typeface="Arial"/>
                <a:ea typeface="Arial"/>
                <a:cs typeface="Arial"/>
                <a:sym typeface="Arial"/>
              </a:endParaRPr>
            </a:p>
          </p:txBody>
        </p:sp>
        <p:sp>
          <p:nvSpPr>
            <p:cNvPr id="171" name="Google Shape;171;p22"/>
            <p:cNvSpPr txBox="1"/>
            <p:nvPr/>
          </p:nvSpPr>
          <p:spPr>
            <a:xfrm>
              <a:off x="647700" y="428625"/>
              <a:ext cx="4667400" cy="533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i="0" u="none" strike="noStrike">
                  <a:solidFill>
                    <a:srgbClr val="F2A900"/>
                  </a:solidFill>
                  <a:latin typeface="Arial"/>
                  <a:ea typeface="Arial"/>
                  <a:cs typeface="Arial"/>
                  <a:sym typeface="Arial"/>
                </a:rPr>
                <a:t>Uncover Opportunities</a:t>
              </a:r>
              <a:endParaRPr sz="1500" b="1" i="0" u="none" strike="noStrike">
                <a:solidFill>
                  <a:srgbClr val="F2A900"/>
                </a:solidFill>
                <a:latin typeface="Arial"/>
                <a:ea typeface="Arial"/>
                <a:cs typeface="Arial"/>
                <a:sym typeface="Arial"/>
              </a:endParaRPr>
            </a:p>
            <a:p>
              <a:pPr marL="0" lvl="0" indent="0" algn="l" rtl="0">
                <a:spcBef>
                  <a:spcPts val="100"/>
                </a:spcBef>
                <a:spcAft>
                  <a:spcPts val="100"/>
                </a:spcAft>
                <a:buNone/>
              </a:pPr>
              <a:r>
                <a:rPr lang="en-US" sz="1200" b="0" i="0" u="none" strike="noStrike">
                  <a:solidFill>
                    <a:srgbClr val="FFFFFF"/>
                  </a:solidFill>
                  <a:latin typeface="Arial"/>
                  <a:ea typeface="Arial"/>
                  <a:cs typeface="Arial"/>
                  <a:sym typeface="Arial"/>
                </a:rPr>
                <a:t>Surface opportunities students may not know about</a:t>
              </a:r>
              <a:endParaRPr sz="1200" b="1" i="0" u="none" strike="noStrike">
                <a:solidFill>
                  <a:srgbClr val="F2A900"/>
                </a:solidFill>
                <a:latin typeface="Arial"/>
                <a:ea typeface="Arial"/>
                <a:cs typeface="Arial"/>
                <a:sym typeface="Arial"/>
              </a:endParaRPr>
            </a:p>
          </p:txBody>
        </p:sp>
      </p:grpSp>
      <p:grpSp>
        <p:nvGrpSpPr>
          <p:cNvPr id="172" name="Google Shape;172;p22"/>
          <p:cNvGrpSpPr/>
          <p:nvPr/>
        </p:nvGrpSpPr>
        <p:grpSpPr>
          <a:xfrm>
            <a:off x="381000" y="1685925"/>
            <a:ext cx="5534100" cy="590700"/>
            <a:chOff x="0" y="-28575"/>
            <a:chExt cx="5534100" cy="590700"/>
          </a:xfrm>
        </p:grpSpPr>
        <p:sp>
          <p:nvSpPr>
            <p:cNvPr id="173" name="Google Shape;173;p22"/>
            <p:cNvSpPr/>
            <p:nvPr/>
          </p:nvSpPr>
          <p:spPr>
            <a:xfrm>
              <a:off x="0" y="-28575"/>
              <a:ext cx="5534100" cy="590700"/>
            </a:xfrm>
            <a:prstGeom prst="roundRect">
              <a:avLst>
                <a:gd name="adj" fmla="val 16128"/>
              </a:avLst>
            </a:prstGeom>
            <a:solidFill>
              <a:srgbClr val="025C54"/>
            </a:solidFill>
            <a:ln w="9525" cap="flat" cmpd="sng">
              <a:solidFill>
                <a:srgbClr val="04786C"/>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4" name="Google Shape;174;p22"/>
            <p:cNvSpPr/>
            <p:nvPr/>
          </p:nvSpPr>
          <p:spPr>
            <a:xfrm>
              <a:off x="171450" y="104775"/>
              <a:ext cx="324000" cy="324000"/>
            </a:xfrm>
            <a:prstGeom prst="roundRect">
              <a:avLst>
                <a:gd name="adj" fmla="val 20587"/>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5" name="Google Shape;175;p22"/>
            <p:cNvSpPr txBox="1"/>
            <p:nvPr/>
          </p:nvSpPr>
          <p:spPr>
            <a:xfrm>
              <a:off x="171450" y="104775"/>
              <a:ext cx="324000" cy="3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400" b="1" i="0" u="none" strike="noStrike">
                  <a:solidFill>
                    <a:srgbClr val="004C46"/>
                  </a:solidFill>
                  <a:latin typeface="Arial"/>
                  <a:ea typeface="Arial"/>
                  <a:cs typeface="Arial"/>
                  <a:sym typeface="Arial"/>
                </a:rPr>
                <a:t>02</a:t>
              </a:r>
              <a:endParaRPr sz="1400" b="1" i="0" u="none" strike="noStrike">
                <a:solidFill>
                  <a:srgbClr val="004C46"/>
                </a:solidFill>
                <a:latin typeface="Arial"/>
                <a:ea typeface="Arial"/>
                <a:cs typeface="Arial"/>
                <a:sym typeface="Arial"/>
              </a:endParaRPr>
            </a:p>
          </p:txBody>
        </p:sp>
        <p:sp>
          <p:nvSpPr>
            <p:cNvPr id="176" name="Google Shape;176;p22"/>
            <p:cNvSpPr txBox="1"/>
            <p:nvPr/>
          </p:nvSpPr>
          <p:spPr>
            <a:xfrm>
              <a:off x="647700" y="0"/>
              <a:ext cx="4667400" cy="533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i="0" u="none" strike="noStrike">
                  <a:solidFill>
                    <a:srgbClr val="F2A900"/>
                  </a:solidFill>
                  <a:latin typeface="Arial"/>
                  <a:ea typeface="Arial"/>
                  <a:cs typeface="Arial"/>
                  <a:sym typeface="Arial"/>
                </a:rPr>
                <a:t>Join the Working Group</a:t>
              </a:r>
              <a:endParaRPr sz="1500" b="1" i="0" u="none" strike="noStrike">
                <a:solidFill>
                  <a:srgbClr val="F2A900"/>
                </a:solidFill>
                <a:latin typeface="Arial"/>
                <a:ea typeface="Arial"/>
                <a:cs typeface="Arial"/>
                <a:sym typeface="Arial"/>
              </a:endParaRPr>
            </a:p>
            <a:p>
              <a:pPr marL="0" lvl="0" indent="0" algn="l" rtl="0">
                <a:spcBef>
                  <a:spcPts val="100"/>
                </a:spcBef>
                <a:spcAft>
                  <a:spcPts val="100"/>
                </a:spcAft>
                <a:buNone/>
              </a:pPr>
              <a:r>
                <a:rPr lang="en-US" sz="1200" b="0" i="0" u="none" strike="noStrike">
                  <a:solidFill>
                    <a:srgbClr val="FFFFFF"/>
                  </a:solidFill>
                  <a:latin typeface="Arial"/>
                  <a:ea typeface="Arial"/>
                  <a:cs typeface="Arial"/>
                  <a:sym typeface="Arial"/>
                </a:rPr>
                <a:t>Help plan, design, and shape the simulation experience</a:t>
              </a:r>
              <a:endParaRPr sz="1200" b="1" i="0" u="none" strike="noStrike">
                <a:solidFill>
                  <a:srgbClr val="F2A900"/>
                </a:solidFill>
                <a:latin typeface="Arial"/>
                <a:ea typeface="Arial"/>
                <a:cs typeface="Arial"/>
                <a:sym typeface="Arial"/>
              </a:endParaRPr>
            </a:p>
          </p:txBody>
        </p:sp>
      </p:grpSp>
      <p:grpSp>
        <p:nvGrpSpPr>
          <p:cNvPr id="177" name="Google Shape;177;p22"/>
          <p:cNvGrpSpPr/>
          <p:nvPr/>
        </p:nvGrpSpPr>
        <p:grpSpPr>
          <a:xfrm>
            <a:off x="552450" y="3086100"/>
            <a:ext cx="5143650" cy="533400"/>
            <a:chOff x="171450" y="238125"/>
            <a:chExt cx="5143650" cy="533400"/>
          </a:xfrm>
        </p:grpSpPr>
        <p:sp>
          <p:nvSpPr>
            <p:cNvPr id="178" name="Google Shape;178;p22"/>
            <p:cNvSpPr/>
            <p:nvPr/>
          </p:nvSpPr>
          <p:spPr>
            <a:xfrm>
              <a:off x="171450" y="342900"/>
              <a:ext cx="324000" cy="324000"/>
            </a:xfrm>
            <a:prstGeom prst="roundRect">
              <a:avLst>
                <a:gd name="adj" fmla="val 20586"/>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79" name="Google Shape;179;p22"/>
            <p:cNvSpPr txBox="1"/>
            <p:nvPr/>
          </p:nvSpPr>
          <p:spPr>
            <a:xfrm>
              <a:off x="171450" y="342900"/>
              <a:ext cx="324000" cy="3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400" b="1" i="0" u="none" strike="noStrike">
                  <a:solidFill>
                    <a:srgbClr val="004C46"/>
                  </a:solidFill>
                  <a:latin typeface="Arial"/>
                  <a:ea typeface="Arial"/>
                  <a:cs typeface="Arial"/>
                  <a:sym typeface="Arial"/>
                </a:rPr>
                <a:t>04</a:t>
              </a:r>
              <a:endParaRPr sz="1400" b="1" i="0" u="none" strike="noStrike">
                <a:solidFill>
                  <a:srgbClr val="004C46"/>
                </a:solidFill>
                <a:latin typeface="Arial"/>
                <a:ea typeface="Arial"/>
                <a:cs typeface="Arial"/>
                <a:sym typeface="Arial"/>
              </a:endParaRPr>
            </a:p>
          </p:txBody>
        </p:sp>
        <p:sp>
          <p:nvSpPr>
            <p:cNvPr id="180" name="Google Shape;180;p22"/>
            <p:cNvSpPr txBox="1"/>
            <p:nvPr/>
          </p:nvSpPr>
          <p:spPr>
            <a:xfrm>
              <a:off x="647700" y="238125"/>
              <a:ext cx="4667400" cy="533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i="0" u="none" strike="noStrike">
                  <a:solidFill>
                    <a:srgbClr val="F2A900"/>
                  </a:solidFill>
                  <a:latin typeface="Arial"/>
                  <a:ea typeface="Arial"/>
                  <a:cs typeface="Arial"/>
                  <a:sym typeface="Arial"/>
                </a:rPr>
                <a:t>Review Scenarios</a:t>
              </a:r>
              <a:endParaRPr sz="1500" b="1" i="0" u="none" strike="noStrike">
                <a:solidFill>
                  <a:srgbClr val="F2A900"/>
                </a:solidFill>
                <a:latin typeface="Arial"/>
                <a:ea typeface="Arial"/>
                <a:cs typeface="Arial"/>
                <a:sym typeface="Arial"/>
              </a:endParaRPr>
            </a:p>
            <a:p>
              <a:pPr marL="0" lvl="0" indent="0" algn="l" rtl="0">
                <a:spcBef>
                  <a:spcPts val="100"/>
                </a:spcBef>
                <a:spcAft>
                  <a:spcPts val="100"/>
                </a:spcAft>
                <a:buNone/>
              </a:pPr>
              <a:r>
                <a:rPr lang="en-US" sz="1200" b="0" i="0" u="none" strike="noStrike">
                  <a:solidFill>
                    <a:srgbClr val="FFFFFF"/>
                  </a:solidFill>
                  <a:latin typeface="Arial"/>
                  <a:ea typeface="Arial"/>
                  <a:cs typeface="Arial"/>
                  <a:sym typeface="Arial"/>
                </a:rPr>
                <a:t>Review scenarios for accuracy and nuance</a:t>
              </a:r>
              <a:endParaRPr sz="1200" b="1" i="0" u="none" strike="noStrike">
                <a:solidFill>
                  <a:srgbClr val="F2A900"/>
                </a:solidFill>
                <a:latin typeface="Arial"/>
                <a:ea typeface="Arial"/>
                <a:cs typeface="Arial"/>
                <a:sym typeface="Arial"/>
              </a:endParaRPr>
            </a:p>
          </p:txBody>
        </p:sp>
      </p:grpSp>
      <p:grpSp>
        <p:nvGrpSpPr>
          <p:cNvPr id="181" name="Google Shape;181;p22"/>
          <p:cNvGrpSpPr/>
          <p:nvPr/>
        </p:nvGrpSpPr>
        <p:grpSpPr>
          <a:xfrm>
            <a:off x="552450" y="3771900"/>
            <a:ext cx="5143650" cy="533400"/>
            <a:chOff x="171450" y="47625"/>
            <a:chExt cx="5143650" cy="533400"/>
          </a:xfrm>
        </p:grpSpPr>
        <p:sp>
          <p:nvSpPr>
            <p:cNvPr id="182" name="Google Shape;182;p22"/>
            <p:cNvSpPr/>
            <p:nvPr/>
          </p:nvSpPr>
          <p:spPr>
            <a:xfrm>
              <a:off x="171450" y="152400"/>
              <a:ext cx="324000" cy="324000"/>
            </a:xfrm>
            <a:prstGeom prst="roundRect">
              <a:avLst>
                <a:gd name="adj" fmla="val 20586"/>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3" name="Google Shape;183;p22"/>
            <p:cNvSpPr txBox="1"/>
            <p:nvPr/>
          </p:nvSpPr>
          <p:spPr>
            <a:xfrm>
              <a:off x="171450" y="152400"/>
              <a:ext cx="324000" cy="324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400" b="1" i="0" u="none" strike="noStrike">
                  <a:solidFill>
                    <a:srgbClr val="004C46"/>
                  </a:solidFill>
                  <a:latin typeface="Arial"/>
                  <a:ea typeface="Arial"/>
                  <a:cs typeface="Arial"/>
                  <a:sym typeface="Arial"/>
                </a:rPr>
                <a:t>05</a:t>
              </a:r>
              <a:endParaRPr sz="1400" b="1" i="0" u="none" strike="noStrike">
                <a:solidFill>
                  <a:srgbClr val="004C46"/>
                </a:solidFill>
                <a:latin typeface="Arial"/>
                <a:ea typeface="Arial"/>
                <a:cs typeface="Arial"/>
                <a:sym typeface="Arial"/>
              </a:endParaRPr>
            </a:p>
          </p:txBody>
        </p:sp>
        <p:sp>
          <p:nvSpPr>
            <p:cNvPr id="184" name="Google Shape;184;p22"/>
            <p:cNvSpPr txBox="1"/>
            <p:nvPr/>
          </p:nvSpPr>
          <p:spPr>
            <a:xfrm>
              <a:off x="647700" y="47625"/>
              <a:ext cx="4667400" cy="5334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500" b="1" i="0" u="none" strike="noStrike">
                  <a:solidFill>
                    <a:srgbClr val="F2A900"/>
                  </a:solidFill>
                  <a:latin typeface="Arial"/>
                  <a:ea typeface="Arial"/>
                  <a:cs typeface="Arial"/>
                  <a:sym typeface="Arial"/>
                </a:rPr>
                <a:t>Lead &amp; Facilitate</a:t>
              </a:r>
              <a:endParaRPr sz="1500" b="1" i="0" u="none" strike="noStrike">
                <a:solidFill>
                  <a:srgbClr val="F2A900"/>
                </a:solidFill>
                <a:latin typeface="Arial"/>
                <a:ea typeface="Arial"/>
                <a:cs typeface="Arial"/>
                <a:sym typeface="Arial"/>
              </a:endParaRPr>
            </a:p>
            <a:p>
              <a:pPr marL="0" lvl="0" indent="0" algn="l" rtl="0">
                <a:spcBef>
                  <a:spcPts val="100"/>
                </a:spcBef>
                <a:spcAft>
                  <a:spcPts val="100"/>
                </a:spcAft>
                <a:buNone/>
              </a:pPr>
              <a:r>
                <a:rPr lang="en-US" sz="1200" b="0" i="0" u="none" strike="noStrike">
                  <a:solidFill>
                    <a:srgbClr val="FFFFFF"/>
                  </a:solidFill>
                  <a:latin typeface="Arial"/>
                  <a:ea typeface="Arial"/>
                  <a:cs typeface="Arial"/>
                  <a:sym typeface="Arial"/>
                </a:rPr>
                <a:t>Help plan, staff stations, test logistics, and facilitate reflection</a:t>
              </a:r>
              <a:endParaRPr sz="1200" b="1" i="0" u="none" strike="noStrike">
                <a:solidFill>
                  <a:srgbClr val="F2A900"/>
                </a:solidFill>
                <a:latin typeface="Arial"/>
                <a:ea typeface="Arial"/>
                <a:cs typeface="Arial"/>
                <a:sym typeface="Arial"/>
              </a:endParaRPr>
            </a:p>
          </p:txBody>
        </p:sp>
      </p:grpSp>
      <p:grpSp>
        <p:nvGrpSpPr>
          <p:cNvPr id="185" name="Google Shape;185;p22"/>
          <p:cNvGrpSpPr/>
          <p:nvPr/>
        </p:nvGrpSpPr>
        <p:grpSpPr>
          <a:xfrm>
            <a:off x="381000" y="4524375"/>
            <a:ext cx="5524500" cy="590700"/>
            <a:chOff x="0" y="-123825"/>
            <a:chExt cx="5524500" cy="590700"/>
          </a:xfrm>
        </p:grpSpPr>
        <p:sp>
          <p:nvSpPr>
            <p:cNvPr id="186" name="Google Shape;186;p22"/>
            <p:cNvSpPr/>
            <p:nvPr/>
          </p:nvSpPr>
          <p:spPr>
            <a:xfrm>
              <a:off x="0" y="-123825"/>
              <a:ext cx="5524500" cy="590700"/>
            </a:xfrm>
            <a:prstGeom prst="roundRect">
              <a:avLst>
                <a:gd name="adj" fmla="val 12902"/>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7" name="Google Shape;187;p22"/>
            <p:cNvSpPr txBox="1"/>
            <p:nvPr/>
          </p:nvSpPr>
          <p:spPr>
            <a:xfrm>
              <a:off x="190500" y="-114300"/>
              <a:ext cx="5143500" cy="571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ctr" rtl="0">
                <a:spcBef>
                  <a:spcPts val="0"/>
                </a:spcBef>
                <a:spcAft>
                  <a:spcPts val="0"/>
                </a:spcAft>
                <a:buNone/>
              </a:pPr>
              <a:r>
                <a:rPr lang="en-US" sz="1600" b="1" i="0" u="none" strike="noStrike">
                  <a:solidFill>
                    <a:srgbClr val="004C46"/>
                  </a:solidFill>
                  <a:latin typeface="Arial"/>
                  <a:ea typeface="Arial"/>
                  <a:cs typeface="Arial"/>
                  <a:sym typeface="Arial"/>
                </a:rPr>
                <a:t>December trial run  →  Spring Professional Development Day</a:t>
              </a:r>
              <a:endParaRPr sz="1600" b="1" i="0" u="none" strike="noStrike">
                <a:solidFill>
                  <a:srgbClr val="004C46"/>
                </a:solidFill>
                <a:latin typeface="Arial"/>
                <a:ea typeface="Arial"/>
                <a:cs typeface="Arial"/>
                <a:sym typeface="Arial"/>
              </a:endParaRPr>
            </a:p>
          </p:txBody>
        </p:sp>
      </p:grpSp>
      <p:sp>
        <p:nvSpPr>
          <p:cNvPr id="188" name="Google Shape;188;p22"/>
          <p:cNvSpPr/>
          <p:nvPr/>
        </p:nvSpPr>
        <p:spPr>
          <a:xfrm>
            <a:off x="385800" y="5225675"/>
            <a:ext cx="5524500" cy="590700"/>
          </a:xfrm>
          <a:prstGeom prst="roundRect">
            <a:avLst>
              <a:gd name="adj" fmla="val 12902"/>
            </a:avLst>
          </a:prstGeom>
          <a:solidFill>
            <a:srgbClr val="F2A900"/>
          </a:solidFill>
          <a:ln>
            <a:noFill/>
          </a:ln>
        </p:spPr>
        <p:txBody>
          <a:bodyPr spcFirstLastPara="1" wrap="square" lIns="0" tIns="0" rIns="0" bIns="0" anchor="ctr" anchorCtr="0">
            <a:noAutofit/>
          </a:bodyPr>
          <a:lstStyle/>
          <a:p>
            <a:pPr marL="0" lvl="0" indent="0" algn="l" rtl="0">
              <a:spcBef>
                <a:spcPts val="0"/>
              </a:spcBef>
              <a:spcAft>
                <a:spcPts val="0"/>
              </a:spcAft>
              <a:buNone/>
            </a:pPr>
            <a:r>
              <a:rPr lang="en-US" sz="1600" b="1">
                <a:solidFill>
                  <a:schemeClr val="dk1"/>
                </a:solidFill>
                <a:latin typeface="Arial"/>
                <a:ea typeface="Arial"/>
                <a:cs typeface="Arial"/>
                <a:sym typeface="Arial"/>
              </a:rPr>
              <a:t>Pathways to Success: The Student Experience Lab - January 15, 2027</a:t>
            </a:r>
            <a:r>
              <a:rPr lang="en-US" sz="1100"/>
              <a:t> </a:t>
            </a:r>
            <a:endParaRPr sz="1600" b="1">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Cal Poly Humboldt Theme">
  <a:themeElements>
    <a:clrScheme name="Cal Poly Humboldt">
      <a:dk1>
        <a:srgbClr val="004C46"/>
      </a:dk1>
      <a:lt1>
        <a:srgbClr val="EFEEDC"/>
      </a:lt1>
      <a:dk2>
        <a:srgbClr val="008569"/>
      </a:dk2>
      <a:lt2>
        <a:srgbClr val="FFC72C"/>
      </a:lt2>
      <a:accent1>
        <a:srgbClr val="004C46"/>
      </a:accent1>
      <a:accent2>
        <a:srgbClr val="F2A900"/>
      </a:accent2>
      <a:accent3>
        <a:srgbClr val="00A883"/>
      </a:accent3>
      <a:accent4>
        <a:srgbClr val="98B8AD"/>
      </a:accent4>
      <a:accent5>
        <a:srgbClr val="007198"/>
      </a:accent5>
      <a:accent6>
        <a:srgbClr val="CDDAD5"/>
      </a:accent6>
      <a:hlink>
        <a:srgbClr val="3F3F3F"/>
      </a:hlink>
      <a:folHlink>
        <a:srgbClr val="3F3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al Poly Humboldt Theme">
  <a:themeElements>
    <a:clrScheme name="Cal Poly Humboldt">
      <a:dk1>
        <a:srgbClr val="004C46"/>
      </a:dk1>
      <a:lt1>
        <a:srgbClr val="EFEEDC"/>
      </a:lt1>
      <a:dk2>
        <a:srgbClr val="008569"/>
      </a:dk2>
      <a:lt2>
        <a:srgbClr val="FFC72C"/>
      </a:lt2>
      <a:accent1>
        <a:srgbClr val="004C46"/>
      </a:accent1>
      <a:accent2>
        <a:srgbClr val="F2A900"/>
      </a:accent2>
      <a:accent3>
        <a:srgbClr val="00A883"/>
      </a:accent3>
      <a:accent4>
        <a:srgbClr val="98B8AD"/>
      </a:accent4>
      <a:accent5>
        <a:srgbClr val="007198"/>
      </a:accent5>
      <a:accent6>
        <a:srgbClr val="CDDAD5"/>
      </a:accent6>
      <a:hlink>
        <a:srgbClr val="3F3F3F"/>
      </a:hlink>
      <a:folHlink>
        <a:srgbClr val="3F3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2174</Words>
  <Application>Microsoft Office PowerPoint</Application>
  <PresentationFormat>Widescreen</PresentationFormat>
  <Paragraphs>216</Paragraphs>
  <Slides>9</Slides>
  <Notes>9</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9</vt:i4>
      </vt:variant>
    </vt:vector>
  </HeadingPairs>
  <TitlesOfParts>
    <vt:vector size="13" baseType="lpstr">
      <vt:lpstr>Arimo</vt:lpstr>
      <vt:lpstr>Arial</vt:lpstr>
      <vt:lpstr>Cal Poly Humboldt Theme</vt:lpstr>
      <vt:lpstr>Cal Poly Humboldt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Michelle C Caisse</dc:creator>
  <cp:lastModifiedBy>Michelle C Caisse</cp:lastModifiedBy>
  <cp:revision>1</cp:revision>
  <dcterms:modified xsi:type="dcterms:W3CDTF">2026-10-09T21:20:12Z</dcterms:modified>
</cp:coreProperties>
</file>