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4"/>
  </p:notesMasterIdLst>
  <p:sldIdLst>
    <p:sldId id="328" r:id="rId2"/>
    <p:sldId id="338" r:id="rId3"/>
    <p:sldId id="345" r:id="rId4"/>
    <p:sldId id="341" r:id="rId5"/>
    <p:sldId id="340" r:id="rId6"/>
    <p:sldId id="339" r:id="rId7"/>
    <p:sldId id="351" r:id="rId8"/>
    <p:sldId id="302" r:id="rId9"/>
    <p:sldId id="307" r:id="rId10"/>
    <p:sldId id="306" r:id="rId11"/>
    <p:sldId id="349" r:id="rId12"/>
    <p:sldId id="342" r:id="rId13"/>
    <p:sldId id="343" r:id="rId14"/>
    <p:sldId id="344" r:id="rId15"/>
    <p:sldId id="348" r:id="rId16"/>
    <p:sldId id="352" r:id="rId17"/>
    <p:sldId id="350" r:id="rId18"/>
    <p:sldId id="355" r:id="rId19"/>
    <p:sldId id="353" r:id="rId20"/>
    <p:sldId id="347" r:id="rId21"/>
    <p:sldId id="354" r:id="rId22"/>
    <p:sldId id="33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6FF33"/>
    <a:srgbClr val="669900"/>
    <a:srgbClr val="99CCFF"/>
    <a:srgbClr val="FFFF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3" autoAdjust="0"/>
  </p:normalViewPr>
  <p:slideViewPr>
    <p:cSldViewPr>
      <p:cViewPr varScale="1">
        <p:scale>
          <a:sx n="86" d="100"/>
          <a:sy n="86" d="100"/>
        </p:scale>
        <p:origin x="11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5C634B5-3B91-4ED6-B8C1-EB3DA46EF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808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C4A6757-B679-4135-ABE6-AF0C2C2BF5BF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2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D75D295-8524-467C-9B01-9FB458D41202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BF00F83-2E38-4824-B79D-B06702C62620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9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D75D295-8524-467C-9B01-9FB458D41202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4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2C63DD-A1A5-419F-8D12-6A4B0B9F06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007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DF851-62CB-45A1-B351-CB0908ED2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15903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B6426-C872-4537-8D9A-343F6C46A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00563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82375-7DCA-4A8B-986E-F53FBE854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84906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E4A94-F267-4AAB-B3B4-00347CE36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03286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C8DF3-44DD-43D9-97DE-76AE371B2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70958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B829E-C15E-4AF4-84EC-6249613D6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786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EC356-2AB4-4BF7-AC6E-0D68570BA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27726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611B2-68C6-441B-B1D6-F72A8E8914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18271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2792D-8077-410A-8E91-B69BF8660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90161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2741C-FD56-4B51-9466-FBE81E265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14051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169A72DE-BD5B-4A23-92C9-08B0B75F3F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smb73\Desktop\power points\EnvironmentalMana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543800" cy="69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91594"/>
            <a:ext cx="5410200" cy="1524000"/>
          </a:xfrm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smtClean="0"/>
              <a:t>Risk Management and Safety Services</a:t>
            </a:r>
            <a:br>
              <a:rPr lang="en-US" sz="3200" i="1" dirty="0" smtClean="0"/>
            </a:b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1752600" y="5284305"/>
            <a:ext cx="5181600" cy="175260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317500"/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effectLst/>
              </a:rPr>
              <a:t>Environmental</a:t>
            </a:r>
            <a:br>
              <a:rPr lang="en-US" sz="2800" dirty="0">
                <a:solidFill>
                  <a:schemeClr val="tx2"/>
                </a:solidFill>
                <a:effectLst/>
              </a:rPr>
            </a:br>
            <a:r>
              <a:rPr lang="en-US" sz="2800" dirty="0">
                <a:solidFill>
                  <a:schemeClr val="tx2"/>
                </a:solidFill>
                <a:effectLst/>
              </a:rPr>
              <a:t>Health </a:t>
            </a:r>
            <a:r>
              <a:rPr lang="en-US" sz="2800" dirty="0" smtClean="0">
                <a:solidFill>
                  <a:schemeClr val="tx2"/>
                </a:solidFill>
                <a:effectLst/>
              </a:rPr>
              <a:t>Programs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effectLst/>
              </a:rPr>
              <a:t>Sabrina Zink</a:t>
            </a:r>
          </a:p>
          <a:p>
            <a:pPr algn="ctr">
              <a:defRPr/>
            </a:pPr>
            <a:r>
              <a:rPr lang="en-US" sz="1600" i="1" dirty="0" smtClean="0">
                <a:solidFill>
                  <a:schemeClr val="tx2"/>
                </a:solidFill>
                <a:effectLst/>
              </a:rPr>
              <a:t>EH&amp;S Specialist</a:t>
            </a:r>
            <a:endParaRPr lang="en-US" sz="1600" i="1" dirty="0">
              <a:solidFill>
                <a:schemeClr val="tx2"/>
              </a:solidFill>
              <a:effectLst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r="1319"/>
          <a:stretch>
            <a:fillRect/>
          </a:stretch>
        </p:blipFill>
        <p:spPr>
          <a:xfrm>
            <a:off x="1524000" y="5334000"/>
            <a:ext cx="1275773" cy="12954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97" y="304800"/>
            <a:ext cx="8183563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Why the Fuss? It’s just rain…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830762" cy="4661338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endParaRPr lang="en-US" sz="2000" b="1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>
              <a:defRPr/>
            </a:pPr>
            <a:endParaRPr lang="en-US" sz="2000" b="1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Secondly-HSU has a permit that requires: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Best Management Practices for all activities that could potentially result in Storm Water pollution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Education and outreach to all campus community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To ensure that Humboldt State reduces it’s threat to water quality to the “Maximum Extent Practicable</a:t>
            </a:r>
            <a:r>
              <a:rPr lang="en-US" sz="1600" dirty="0" smtClean="0">
                <a:solidFill>
                  <a:schemeClr val="bg1">
                    <a:lumMod val="40000"/>
                    <a:lumOff val="60000"/>
                  </a:schemeClr>
                </a:solidFill>
                <a:effectLst/>
              </a:rPr>
              <a:t>”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3600" b="1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020" y="2057400"/>
            <a:ext cx="309094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334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As a Potential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ontributor or General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teward </a:t>
            </a:r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ou Should…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Report anything other than rain water going into a storm drain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Even potable water(sprinkler run-off) should not go to storm drains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Neither should rain water carrying trash or excess sheen from oil residue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Making sure if you do any work outdoors you use best practices to reduce any impact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Use a carwash with catchment instead of hosing it off into the street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Don’t wash tool or equipment outside or dump anything into a drain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Clean up any outdoors spills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Don’t litter or drop cigarette butts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Pick up poop or educate animal owners who don’t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Don't drive leaking vehicles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Store items under awnings or indoors to keep rain from carrying pollutants off that material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1"/>
                </a:solidFill>
              </a:rPr>
              <a:t>Drums, Tires, Metal Scrap, Green waste </a:t>
            </a:r>
            <a:r>
              <a:rPr lang="en-US" sz="1800" dirty="0" err="1" smtClean="0">
                <a:solidFill>
                  <a:schemeClr val="bg1"/>
                </a:solidFill>
              </a:rPr>
              <a:t>etc</a:t>
            </a:r>
            <a:r>
              <a:rPr lang="en-US" sz="1800" dirty="0" smtClean="0">
                <a:solidFill>
                  <a:schemeClr val="bg1"/>
                </a:solidFill>
              </a:rPr>
              <a:t>…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184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76201"/>
            <a:ext cx="9086850" cy="67817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4">
                    <a:lumMod val="90000"/>
                  </a:schemeClr>
                </a:solidFill>
              </a:rPr>
              <a:t>Waste Water</a:t>
            </a:r>
            <a:endParaRPr lang="en-US" sz="4800" b="1" dirty="0">
              <a:solidFill>
                <a:schemeClr val="accent4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628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Might I Impact the Waste Water Program?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Sewer overflows can be caused by flushing inappropriate things or improperly handling grease and oils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These overflows threaten public health and open HSU up to liability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Dumping chemicals down sinks at HSU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Is a violation of HSU’s pre-treatment permit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Can affect the treatment capacity of the city (which uses wetland treatment) would allow pass through of pollutants back to surface water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051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5557"/>
            <a:ext cx="9296400" cy="70751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00"/>
                  </a:outerShdw>
                </a:effectLst>
              </a:rPr>
              <a:t>Waste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FFFF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3969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Hazardous Materials</a:t>
            </a:r>
          </a:p>
          <a:p>
            <a:pPr marL="0" indent="0" algn="ctr">
              <a:buNone/>
            </a:pPr>
            <a:endParaRPr lang="en-US" sz="4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569"/>
            <a:ext cx="8711880" cy="65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935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That Means….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55379"/>
            <a:ext cx="6359035" cy="49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222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Might I Impact the Waste Program?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If you work with chemicals on campus: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You will likely generate some sort of hazardous waste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Otherwise, you likely generate universal waste  or e-waste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Mercury containing wastes;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thermostats, switches, thermometers, pressure/vacuum gauges, rubber gym floors, etc.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Lamps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Fluorescent, sodium vapor &amp; HID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Non-empty aerosol cans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CRT’s (TV’s and monitors)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waste (PC’s, LCD displays, disk drives, etc.)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Anything that has a printed circuit board!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Batteries (next slide)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386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If you generate waste you must: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Label 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With specific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Store it securely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In specific(approved) locations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Dispose of it a timely manner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EH&amp;S will pickup your waste upon request and store in the storage facility until it's final disposal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Sustainability will pick up your e-waste and some universal waste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 not put any hazardous, electronic or universal waste in the trash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There are e-cyclers on campus for your convenience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857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Environmental Health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644869"/>
            <a:ext cx="82296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Applies to programs, policies and procedures for the protection of the environment 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Air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Pollution control from emission sources such as heavy equipment, cars, power generation </a:t>
            </a:r>
            <a:r>
              <a:rPr lang="en-US" dirty="0" err="1" smtClean="0">
                <a:solidFill>
                  <a:schemeClr val="bg1"/>
                </a:solidFill>
              </a:rPr>
              <a:t>etc</a:t>
            </a:r>
            <a:r>
              <a:rPr lang="en-US" dirty="0" smtClean="0">
                <a:solidFill>
                  <a:schemeClr val="bg1"/>
                </a:solidFill>
              </a:rPr>
              <a:t>…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Land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Proper storage and disposal of waste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Water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Waste Water and Storm Water pollution control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714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985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If You </a:t>
            </a:r>
            <a:r>
              <a:rPr lang="en-US" sz="4000" dirty="0">
                <a:solidFill>
                  <a:schemeClr val="bg1"/>
                </a:solidFill>
              </a:rPr>
              <a:t>W</a:t>
            </a:r>
            <a:r>
              <a:rPr lang="en-US" sz="4000" dirty="0" smtClean="0">
                <a:solidFill>
                  <a:schemeClr val="bg1"/>
                </a:solidFill>
              </a:rPr>
              <a:t>ork </a:t>
            </a:r>
            <a:r>
              <a:rPr lang="en-US" sz="4000" dirty="0">
                <a:solidFill>
                  <a:schemeClr val="bg1"/>
                </a:solidFill>
              </a:rPr>
              <a:t>W</a:t>
            </a:r>
            <a:r>
              <a:rPr lang="en-US" sz="4000" dirty="0" smtClean="0">
                <a:solidFill>
                  <a:schemeClr val="bg1"/>
                </a:solidFill>
              </a:rPr>
              <a:t>ith Hazardous Materials(some OSHA overlap)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You must follow safety guidelines for your material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In some instances you must receive approval from EH&amp;S for use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You must know what to do if it spills or there is an exposure or other release.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Make sure you are working in an appropriate facility with the appropriate engineering controls and safety equipment prior to beginning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You must ensure it is accurately accounted for in an inventory system and reported appropriately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You must make sure it is labeled properly and stored safely and securely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You must make sure anyone working with or around it receives proper training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086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747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Food Safety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Policy does </a:t>
            </a:r>
            <a:r>
              <a:rPr lang="en-US" dirty="0" smtClean="0">
                <a:solidFill>
                  <a:schemeClr val="bg1"/>
                </a:solidFill>
              </a:rPr>
              <a:t>not apply to potlucks or other closed events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Like today’s meeting!  Cheers!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If you sell(or otherwise distribute) food to the campus community, you are required to apply for a food permit through EH&amp;S.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To ensure safe food handling and compliance with health and safety code.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This applies to clubs, athletics concessions, and other on campus events.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Exception: using Dining Services to cater your event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562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6699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smtClean="0"/>
              <a:t>ENVIRONMENTAL STEWARDSHIP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FF00"/>
                </a:solidFill>
              </a:rPr>
              <a:t>YOU </a:t>
            </a:r>
            <a:r>
              <a:rPr lang="en-US" sz="2400" dirty="0">
                <a:solidFill>
                  <a:srgbClr val="FFFF00"/>
                </a:solidFill>
              </a:rPr>
              <a:t>MATTER!!</a:t>
            </a:r>
            <a:br>
              <a:rPr lang="en-US" sz="2400" dirty="0">
                <a:solidFill>
                  <a:srgbClr val="FFFF00"/>
                </a:solidFill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7010400" cy="5562600"/>
          </a:xfrm>
        </p:spPr>
        <p:txBody>
          <a:bodyPr>
            <a:normAutofit fontScale="62500" lnSpcReduction="20000"/>
          </a:bodyPr>
          <a:lstStyle/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Everything you do both positive and negative adds up-</a:t>
            </a:r>
          </a:p>
          <a:p>
            <a:pPr algn="ctr">
              <a:buClr>
                <a:schemeClr val="bg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 Please help HSU reduce overall impact by becoming a steward! </a:t>
            </a:r>
          </a:p>
          <a:p>
            <a:pPr lvl="1">
              <a:buClr>
                <a:schemeClr val="bg1">
                  <a:lumMod val="75000"/>
                  <a:lumOff val="25000"/>
                </a:schemeClr>
              </a:buClr>
              <a:buFont typeface="Tahoma" panose="020B0604030504040204" pitchFamily="34" charset="0"/>
              <a:buNone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8" name="Content Placeholder 9" descr="two-thumbs-up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014248"/>
            <a:ext cx="4119454" cy="4278499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Everything is connected….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299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1" y="530101"/>
            <a:ext cx="8888738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785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4" y="304800"/>
            <a:ext cx="8229600" cy="13843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</a:t>
            </a: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oes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his Affect Humboldt State?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Humboldt State conducts activities or has potential for environment impacts that are regulated by various regulatory agencies.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These agencies issue permits with various requirements that must be met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These requirements are overseen by the Department of Risk Management and Safety’s EH&amp;S Specialist</a:t>
            </a:r>
          </a:p>
          <a:p>
            <a:pPr lvl="3"/>
            <a:r>
              <a:rPr lang="en-US" sz="1800" dirty="0" smtClean="0">
                <a:solidFill>
                  <a:schemeClr val="bg1"/>
                </a:solidFill>
              </a:rPr>
              <a:t>Many of these requirements impact day to day activities of HSU students and employees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897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 Types of Permits/Programs Are There?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Storm Water Permit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Main Campus and Marine Lab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Waste Water Permit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Pre-treatment and sanitary sewer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Waste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Includes electronic, hazardous and universal waste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Hazardous Materials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Including biological, medical, and radiological materials.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Food Safety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For any sale or distribution of food on campus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304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What is Your Role in All of These?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274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contrast="-17000"/>
          </a:blip>
          <a:srcRect/>
          <a:stretch>
            <a:fillRect/>
          </a:stretch>
        </p:blipFill>
        <p:spPr bwMode="auto">
          <a:xfrm>
            <a:off x="-228600" y="0"/>
            <a:ext cx="9601200" cy="693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736975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  <a:bevelB w="38100" h="38100"/>
            </a:sp3d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lum bright="-8000" contrast="41000"/>
          </a:blip>
          <a:stretch>
            <a:fillRect/>
          </a:stretch>
        </p:blipFill>
        <p:spPr bwMode="auto">
          <a:xfrm>
            <a:off x="5334000" y="533400"/>
            <a:ext cx="34290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981200" y="5105400"/>
            <a:ext cx="5562600" cy="1600200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12000" b="1" dirty="0" smtClean="0">
                <a:solidFill>
                  <a:srgbClr val="0070C0"/>
                </a:solidFill>
              </a:rPr>
              <a:t> Storm Water</a:t>
            </a:r>
            <a:endParaRPr lang="en-US" sz="1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:\Storm and Sewer Water Program Files\Pictures\surf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5" r="6667"/>
          <a:stretch>
            <a:fillRect/>
          </a:stretch>
        </p:blipFill>
        <p:spPr bwMode="auto">
          <a:xfrm>
            <a:off x="5486400" y="1524000"/>
            <a:ext cx="3505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97" y="304800"/>
            <a:ext cx="8183563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Why the Fuss? It’s just rain…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830762" cy="4661338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2000" b="1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  <a:defRPr/>
            </a:pPr>
            <a:endParaRPr lang="en-US" sz="2000" b="1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  <a:defRPr/>
            </a:pPr>
            <a:endParaRPr lang="en-US" sz="2000" b="1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Water is everyone’s concern: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Pollutants are picked up in the rain and carried to surface water</a:t>
            </a:r>
            <a:endParaRPr lang="en-US" sz="1600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This water is not treated and will remain in the water cycle forever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endParaRPr lang="en-US" sz="3600" b="1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3768</TotalTime>
  <Words>805</Words>
  <Application>Microsoft Office PowerPoint</Application>
  <PresentationFormat>On-screen Show (4:3)</PresentationFormat>
  <Paragraphs>151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Ocean</vt:lpstr>
      <vt:lpstr> Risk Management and Safety Services </vt:lpstr>
      <vt:lpstr>Environmental Health</vt:lpstr>
      <vt:lpstr>PowerPoint Presentation</vt:lpstr>
      <vt:lpstr>PowerPoint Presentation</vt:lpstr>
      <vt:lpstr>How Does This Affect Humboldt State? </vt:lpstr>
      <vt:lpstr>What Types of Permits/Programs Are There?</vt:lpstr>
      <vt:lpstr>PowerPoint Presentation</vt:lpstr>
      <vt:lpstr>                      </vt:lpstr>
      <vt:lpstr>Why the Fuss? It’s just rain…</vt:lpstr>
      <vt:lpstr>PowerPoint Presentation</vt:lpstr>
      <vt:lpstr>Why the Fuss? It’s just rain…</vt:lpstr>
      <vt:lpstr>As a Potential Contributor or General Steward You Should… </vt:lpstr>
      <vt:lpstr>PowerPoint Presentation</vt:lpstr>
      <vt:lpstr>How Might I Impact the Waste Water Program? </vt:lpstr>
      <vt:lpstr>PowerPoint Presentation</vt:lpstr>
      <vt:lpstr>PowerPoint Presentation</vt:lpstr>
      <vt:lpstr>That Means….</vt:lpstr>
      <vt:lpstr>How Might I Impact the Waste Program? </vt:lpstr>
      <vt:lpstr>If you generate waste you must:</vt:lpstr>
      <vt:lpstr>If You Work With Hazardous Materials(some OSHA overlap)</vt:lpstr>
      <vt:lpstr>Food Safety</vt:lpstr>
      <vt:lpstr>ENVIRONMENTAL STEWARDSHIP YOU MATTER!! </vt:lpstr>
    </vt:vector>
  </TitlesOfParts>
  <Company>CSUSM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</dc:title>
  <dc:creator>IITS</dc:creator>
  <cp:lastModifiedBy>pzv1</cp:lastModifiedBy>
  <cp:revision>193</cp:revision>
  <dcterms:created xsi:type="dcterms:W3CDTF">2003-06-24T17:58:59Z</dcterms:created>
  <dcterms:modified xsi:type="dcterms:W3CDTF">2016-12-06T17:15:18Z</dcterms:modified>
</cp:coreProperties>
</file>