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5"/>
  </p:notesMasterIdLst>
  <p:handoutMasterIdLst>
    <p:handoutMasterId r:id="rId16"/>
  </p:handoutMasterIdLst>
  <p:sldIdLst>
    <p:sldId id="256" r:id="rId2"/>
    <p:sldId id="257" r:id="rId3"/>
    <p:sldId id="262" r:id="rId4"/>
    <p:sldId id="273" r:id="rId5"/>
    <p:sldId id="258" r:id="rId6"/>
    <p:sldId id="263" r:id="rId7"/>
    <p:sldId id="264" r:id="rId8"/>
    <p:sldId id="265" r:id="rId9"/>
    <p:sldId id="270" r:id="rId10"/>
    <p:sldId id="272" r:id="rId11"/>
    <p:sldId id="274" r:id="rId12"/>
    <p:sldId id="261" r:id="rId13"/>
    <p:sldId id="259"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79118" autoAdjust="0"/>
  </p:normalViewPr>
  <p:slideViewPr>
    <p:cSldViewPr snapToGrid="0">
      <p:cViewPr varScale="1">
        <p:scale>
          <a:sx n="72" d="100"/>
          <a:sy n="72" d="100"/>
        </p:scale>
        <p:origin x="76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1BD488E8-322D-409A-B25C-3CD780473122}" type="datetimeFigureOut">
              <a:rPr lang="en-US" smtClean="0"/>
              <a:t>11/8/2016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88BA2E89-E80D-401E-A6A4-40B3B18B1415}" type="slidenum">
              <a:rPr lang="en-US" smtClean="0"/>
              <a:t>‹#›</a:t>
            </a:fld>
            <a:endParaRPr lang="en-US"/>
          </a:p>
        </p:txBody>
      </p:sp>
    </p:spTree>
    <p:extLst>
      <p:ext uri="{BB962C8B-B14F-4D97-AF65-F5344CB8AC3E}">
        <p14:creationId xmlns:p14="http://schemas.microsoft.com/office/powerpoint/2010/main" val="40765015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0D59CC2-D696-41D3-9000-1E39561DE63C}" type="datetimeFigureOut">
              <a:rPr lang="en-US" smtClean="0"/>
              <a:t>11/8/2016</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75920D6-1859-4A8E-91F6-D8738AA1B687}" type="slidenum">
              <a:rPr lang="en-US" smtClean="0"/>
              <a:t>‹#›</a:t>
            </a:fld>
            <a:endParaRPr lang="en-US"/>
          </a:p>
        </p:txBody>
      </p:sp>
    </p:spTree>
    <p:extLst>
      <p:ext uri="{BB962C8B-B14F-4D97-AF65-F5344CB8AC3E}">
        <p14:creationId xmlns:p14="http://schemas.microsoft.com/office/powerpoint/2010/main" val="3071180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api.fdsys.gov/link?collection=uscode&amp;title=29&amp;year=mostrecent&amp;section=666&amp;type=usc&amp;link-type=html"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is OHS important to an organization – international</a:t>
            </a:r>
            <a:r>
              <a:rPr lang="en-US" baseline="0" dirty="0" smtClean="0"/>
              <a:t> standards and studies have been done and proven that have a fully integrated health and safety program increases productivity and morale while reducing workers’ compensation costs</a:t>
            </a:r>
            <a:r>
              <a:rPr lang="en-US" baseline="0" dirty="0" smtClean="0"/>
              <a:t>.</a:t>
            </a:r>
          </a:p>
          <a:p>
            <a:endParaRPr lang="en-US" baseline="0" dirty="0" smtClean="0"/>
          </a:p>
          <a:p>
            <a:r>
              <a:rPr lang="en-US" baseline="0" dirty="0" smtClean="0"/>
              <a:t>Other programs – Compressed cylinders SOP, Lighting &amp; material handling, Office safety, Construction, Tool Safety, Fire Safety, First Aid &amp; AED.</a:t>
            </a:r>
            <a:endParaRPr lang="en-US" dirty="0"/>
          </a:p>
        </p:txBody>
      </p:sp>
      <p:sp>
        <p:nvSpPr>
          <p:cNvPr id="4" name="Slide Number Placeholder 3"/>
          <p:cNvSpPr>
            <a:spLocks noGrp="1"/>
          </p:cNvSpPr>
          <p:nvPr>
            <p:ph type="sldNum" sz="quarter" idx="10"/>
          </p:nvPr>
        </p:nvSpPr>
        <p:spPr/>
        <p:txBody>
          <a:bodyPr/>
          <a:lstStyle/>
          <a:p>
            <a:fld id="{675920D6-1859-4A8E-91F6-D8738AA1B687}" type="slidenum">
              <a:rPr lang="en-US" smtClean="0"/>
              <a:t>2</a:t>
            </a:fld>
            <a:endParaRPr lang="en-US"/>
          </a:p>
        </p:txBody>
      </p:sp>
    </p:spTree>
    <p:extLst>
      <p:ext uri="{BB962C8B-B14F-4D97-AF65-F5344CB8AC3E}">
        <p14:creationId xmlns:p14="http://schemas.microsoft.com/office/powerpoint/2010/main" val="2174315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Osha was enacted by Nixon in 1970 to provide each and every man and woman a safe and healthy workplace.</a:t>
            </a:r>
          </a:p>
          <a:p>
            <a:r>
              <a:rPr lang="en-US" dirty="0" smtClean="0"/>
              <a:t>Labor Department.</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t>
            </a:r>
            <a:r>
              <a:rPr lang="en-US" sz="1200" b="1" i="0" kern="1200" dirty="0" smtClean="0">
                <a:solidFill>
                  <a:schemeClr val="tx1"/>
                </a:solidFill>
                <a:effectLst/>
                <a:latin typeface="+mn-lt"/>
                <a:ea typeface="+mn-ea"/>
                <a:cs typeface="+mn-cs"/>
              </a:rPr>
              <a:t>At the same time, U.S. employment has nearly doubled from 56 million workers at 3.5 million worksites to 115 million workers at nearly 7 million sites.</a:t>
            </a:r>
            <a:endParaRPr lang="en-US" sz="1200" b="0" i="0" kern="1200" dirty="0" smtClean="0">
              <a:solidFill>
                <a:schemeClr val="tx1"/>
              </a:solidFill>
              <a:effectLst/>
              <a:latin typeface="+mn-lt"/>
              <a:ea typeface="+mn-ea"/>
              <a:cs typeface="+mn-cs"/>
            </a:endParaRPr>
          </a:p>
          <a:p>
            <a:endParaRPr lang="en-US" dirty="0" smtClean="0"/>
          </a:p>
          <a:p>
            <a:r>
              <a:rPr lang="en-US" dirty="0" smtClean="0"/>
              <a:t>71 – STANDARDS ADOPTED FOR BASELINE</a:t>
            </a:r>
          </a:p>
          <a:p>
            <a:r>
              <a:rPr lang="en-US" dirty="0" smtClean="0"/>
              <a:t>72 – OSHA TRAINING INSTITUE ESTABLISHED TO ISNTURCT PUBLIC AND INSPECTORS</a:t>
            </a:r>
          </a:p>
          <a:p>
            <a:r>
              <a:rPr lang="en-US" dirty="0" smtClean="0"/>
              <a:t>78 – COTTON DUST “BROWN LUNG” STANDARD</a:t>
            </a:r>
          </a:p>
          <a:p>
            <a:r>
              <a:rPr lang="en-US" dirty="0" smtClean="0"/>
              <a:t>95 – WEBPAGE FOR</a:t>
            </a:r>
            <a:r>
              <a:rPr lang="en-US" baseline="0" dirty="0" smtClean="0"/>
              <a:t> ASSISTANCE</a:t>
            </a:r>
          </a:p>
          <a:p>
            <a:endParaRPr lang="en-US" baseline="0" dirty="0" smtClean="0"/>
          </a:p>
          <a:p>
            <a:r>
              <a:rPr lang="en-US" baseline="0" dirty="0" smtClean="0"/>
              <a:t>OSHA APPLIES TO US ALL. Life’s not fair, we do not have equal responsibilities and abilities. </a:t>
            </a:r>
            <a:endParaRPr lang="en-US" dirty="0"/>
          </a:p>
        </p:txBody>
      </p:sp>
      <p:sp>
        <p:nvSpPr>
          <p:cNvPr id="4" name="Slide Number Placeholder 3"/>
          <p:cNvSpPr>
            <a:spLocks noGrp="1"/>
          </p:cNvSpPr>
          <p:nvPr>
            <p:ph type="sldNum" sz="quarter" idx="10"/>
          </p:nvPr>
        </p:nvSpPr>
        <p:spPr/>
        <p:txBody>
          <a:bodyPr/>
          <a:lstStyle/>
          <a:p>
            <a:fld id="{675920D6-1859-4A8E-91F6-D8738AA1B687}" type="slidenum">
              <a:rPr lang="en-US" smtClean="0"/>
              <a:t>3</a:t>
            </a:fld>
            <a:endParaRPr lang="en-US"/>
          </a:p>
        </p:txBody>
      </p:sp>
    </p:spTree>
    <p:extLst>
      <p:ext uri="{BB962C8B-B14F-4D97-AF65-F5344CB8AC3E}">
        <p14:creationId xmlns:p14="http://schemas.microsoft.com/office/powerpoint/2010/main" val="1464971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fontAlgn="base">
              <a:defRPr/>
            </a:pPr>
            <a:r>
              <a:rPr lang="en-US" b="1" dirty="0"/>
              <a:t>Department of Labor Federal Civil Penalties Inflation Adjustment Act Catch-Up Adjustments</a:t>
            </a:r>
          </a:p>
          <a:p>
            <a:pPr fontAlgn="base"/>
            <a:endParaRPr lang="en-US" b="1" cap="all" dirty="0"/>
          </a:p>
          <a:p>
            <a:pPr fontAlgn="base"/>
            <a:endParaRPr lang="en-US" b="1" cap="all" dirty="0"/>
          </a:p>
          <a:p>
            <a:pPr fontAlgn="base"/>
            <a:r>
              <a:rPr lang="en-US" b="1" cap="all" dirty="0"/>
              <a:t>I. WILLFUL OR REPEATED VIOLATION OF THE OSH ACT, </a:t>
            </a:r>
            <a:r>
              <a:rPr lang="en-US" b="1" cap="all" dirty="0">
                <a:hlinkClick r:id="rId3"/>
              </a:rPr>
              <a:t>29 U.S.C 666</a:t>
            </a:r>
            <a:r>
              <a:rPr lang="en-US" b="1" cap="all" dirty="0"/>
              <a:t>(A)</a:t>
            </a:r>
          </a:p>
          <a:p>
            <a:pPr fontAlgn="base"/>
            <a:r>
              <a:rPr lang="en-US" dirty="0"/>
              <a:t>Section 17(a) of the OSH Act, </a:t>
            </a:r>
            <a:r>
              <a:rPr lang="en-US" dirty="0">
                <a:hlinkClick r:id="rId3"/>
              </a:rPr>
              <a:t>29 U.S.C 666</a:t>
            </a:r>
            <a:r>
              <a:rPr lang="en-US" dirty="0"/>
              <a:t>(a), provides that employers who willfully or repeatedly violate the requirements of section 5 of the OSH Act, any standards, rules or orders promulgated under section 6 of the OSH Act, or applicable regulations may be assessed a civil penalty of not more than $70,000 for each violation, but not less than $5,000 for each willful violation. No minimum penalty is set forth in the OSH Act for repeated violations. To adjust the existing civil money penalty for this paragraph, the Department multiplied the penalty amounts by the inflation adjustment factor for 1990 of 1.78156, which resulted in a maximum penalty of $124,709 for willful and repeated violations, and a minimum penalty of $8,908 for willful violations. The updated civil monetary penalties for willful and repeated violations are set out in § 1903.15(d)(1) and (2).</a:t>
            </a:r>
          </a:p>
          <a:p>
            <a:endParaRPr lang="en-US" dirty="0"/>
          </a:p>
        </p:txBody>
      </p:sp>
      <p:sp>
        <p:nvSpPr>
          <p:cNvPr id="4" name="Slide Number Placeholder 3"/>
          <p:cNvSpPr>
            <a:spLocks noGrp="1"/>
          </p:cNvSpPr>
          <p:nvPr>
            <p:ph type="sldNum" sz="quarter" idx="10"/>
          </p:nvPr>
        </p:nvSpPr>
        <p:spPr/>
        <p:txBody>
          <a:bodyPr/>
          <a:lstStyle/>
          <a:p>
            <a:fld id="{675920D6-1859-4A8E-91F6-D8738AA1B687}" type="slidenum">
              <a:rPr lang="en-US" smtClean="0"/>
              <a:t>5</a:t>
            </a:fld>
            <a:endParaRPr lang="en-US"/>
          </a:p>
        </p:txBody>
      </p:sp>
    </p:spTree>
    <p:extLst>
      <p:ext uri="{BB962C8B-B14F-4D97-AF65-F5344CB8AC3E}">
        <p14:creationId xmlns:p14="http://schemas.microsoft.com/office/powerpoint/2010/main" val="1479142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smtClean="0">
                <a:solidFill>
                  <a:schemeClr val="tx1"/>
                </a:solidFill>
                <a:effectLst/>
                <a:latin typeface="+mn-lt"/>
                <a:ea typeface="+mn-ea"/>
                <a:cs typeface="+mn-cs"/>
              </a:rPr>
              <a:t>You can prevent exposure to a hazardous substance by:</a:t>
            </a:r>
          </a:p>
          <a:p>
            <a:pPr fontAlgn="base"/>
            <a:r>
              <a:rPr lang="en-US" sz="1200" b="0" i="0" kern="1200" dirty="0" smtClean="0">
                <a:solidFill>
                  <a:schemeClr val="tx1"/>
                </a:solidFill>
                <a:effectLst/>
                <a:latin typeface="+mn-lt"/>
                <a:ea typeface="+mn-ea"/>
                <a:cs typeface="+mn-cs"/>
              </a:rPr>
              <a:t>substituting it with another substance which presents less, or no risk;</a:t>
            </a:r>
          </a:p>
          <a:p>
            <a:pPr fontAlgn="base"/>
            <a:r>
              <a:rPr lang="en-US" sz="1200" b="0" i="0" kern="1200" dirty="0" smtClean="0">
                <a:solidFill>
                  <a:schemeClr val="tx1"/>
                </a:solidFill>
                <a:effectLst/>
                <a:latin typeface="+mn-lt"/>
                <a:ea typeface="+mn-ea"/>
                <a:cs typeface="+mn-cs"/>
              </a:rPr>
              <a:t>using another process which doesn't create a hazardous form of that substance.</a:t>
            </a:r>
          </a:p>
          <a:p>
            <a:pPr fontAlgn="base"/>
            <a:r>
              <a:rPr lang="en-US" sz="1200" b="0" i="0" kern="1200" dirty="0" smtClean="0">
                <a:solidFill>
                  <a:schemeClr val="tx1"/>
                </a:solidFill>
                <a:effectLst/>
                <a:latin typeface="+mn-lt"/>
                <a:ea typeface="+mn-ea"/>
                <a:cs typeface="+mn-cs"/>
              </a:rPr>
              <a:t>For example</a:t>
            </a:r>
          </a:p>
          <a:p>
            <a:pPr fontAlgn="base"/>
            <a:r>
              <a:rPr lang="en-US" sz="1200" b="0" i="0" kern="1200" dirty="0" smtClean="0">
                <a:solidFill>
                  <a:schemeClr val="tx1"/>
                </a:solidFill>
                <a:effectLst/>
                <a:latin typeface="+mn-lt"/>
                <a:ea typeface="+mn-ea"/>
                <a:cs typeface="+mn-cs"/>
              </a:rPr>
              <a:t>substituting a powder for a liquid;</a:t>
            </a:r>
          </a:p>
          <a:p>
            <a:pPr fontAlgn="base"/>
            <a:r>
              <a:rPr lang="en-US" sz="1200" b="0" i="0" kern="1200" dirty="0" smtClean="0">
                <a:solidFill>
                  <a:schemeClr val="tx1"/>
                </a:solidFill>
                <a:effectLst/>
                <a:latin typeface="+mn-lt"/>
                <a:ea typeface="+mn-ea"/>
                <a:cs typeface="+mn-cs"/>
              </a:rPr>
              <a:t>removing the need to weigh out powders by buying it pre-packed.</a:t>
            </a:r>
          </a:p>
          <a:p>
            <a:pPr fontAlgn="base"/>
            <a:r>
              <a:rPr lang="en-US" sz="1200" b="0" i="0" kern="1200" dirty="0" smtClean="0">
                <a:solidFill>
                  <a:schemeClr val="tx1"/>
                </a:solidFill>
                <a:effectLst/>
                <a:latin typeface="+mn-lt"/>
                <a:ea typeface="+mn-ea"/>
                <a:cs typeface="+mn-cs"/>
              </a:rPr>
              <a:t>There are seven steps to practical, well thought out decisions about substitution.</a:t>
            </a:r>
          </a:p>
          <a:p>
            <a:pPr fontAlgn="base"/>
            <a:r>
              <a:rPr lang="en-US" sz="1200" b="0" i="0" kern="1200" dirty="0" smtClean="0">
                <a:solidFill>
                  <a:schemeClr val="tx1"/>
                </a:solidFill>
                <a:effectLst/>
                <a:latin typeface="+mn-lt"/>
                <a:ea typeface="+mn-ea"/>
                <a:cs typeface="+mn-cs"/>
              </a:rPr>
              <a:t>Decide whether the substance or process is a hazard. Is there a significant risk involved in storing, using or disposing of a substance?</a:t>
            </a:r>
          </a:p>
          <a:p>
            <a:pPr fontAlgn="base"/>
            <a:r>
              <a:rPr lang="en-US" sz="1200" b="0" i="0" kern="1200" dirty="0" smtClean="0">
                <a:solidFill>
                  <a:schemeClr val="tx1"/>
                </a:solidFill>
                <a:effectLst/>
                <a:latin typeface="+mn-lt"/>
                <a:ea typeface="+mn-ea"/>
                <a:cs typeface="+mn-cs"/>
              </a:rPr>
              <a:t>Identify the alternatives.</a:t>
            </a:r>
          </a:p>
          <a:p>
            <a:pPr fontAlgn="base"/>
            <a:r>
              <a:rPr lang="en-US" sz="1200" b="0" i="0" kern="1200" dirty="0" smtClean="0">
                <a:solidFill>
                  <a:schemeClr val="tx1"/>
                </a:solidFill>
                <a:effectLst/>
                <a:latin typeface="+mn-lt"/>
                <a:ea typeface="+mn-ea"/>
                <a:cs typeface="+mn-cs"/>
              </a:rPr>
              <a:t>Think about what could happen if you use the alternatives.</a:t>
            </a:r>
          </a:p>
          <a:p>
            <a:pPr fontAlgn="base"/>
            <a:r>
              <a:rPr lang="en-US" sz="1200" b="0" i="0" kern="1200" dirty="0" smtClean="0">
                <a:solidFill>
                  <a:schemeClr val="tx1"/>
                </a:solidFill>
                <a:effectLst/>
                <a:latin typeface="+mn-lt"/>
                <a:ea typeface="+mn-ea"/>
                <a:cs typeface="+mn-cs"/>
              </a:rPr>
              <a:t>Compare the alternatives with each other and with the substance or process you are using at the moment.</a:t>
            </a:r>
          </a:p>
          <a:p>
            <a:pPr fontAlgn="base"/>
            <a:r>
              <a:rPr lang="en-US" sz="1200" b="0" i="0" kern="1200" dirty="0" smtClean="0">
                <a:solidFill>
                  <a:schemeClr val="tx1"/>
                </a:solidFill>
                <a:effectLst/>
                <a:latin typeface="+mn-lt"/>
                <a:ea typeface="+mn-ea"/>
                <a:cs typeface="+mn-cs"/>
              </a:rPr>
              <a:t>Decide whether to substitute.</a:t>
            </a:r>
          </a:p>
          <a:p>
            <a:pPr fontAlgn="base"/>
            <a:r>
              <a:rPr lang="en-US" sz="1200" b="0" i="0" kern="1200" dirty="0" smtClean="0">
                <a:solidFill>
                  <a:schemeClr val="tx1"/>
                </a:solidFill>
                <a:effectLst/>
                <a:latin typeface="+mn-lt"/>
                <a:ea typeface="+mn-ea"/>
                <a:cs typeface="+mn-cs"/>
              </a:rPr>
              <a:t>Introduce the substitute.</a:t>
            </a:r>
          </a:p>
          <a:p>
            <a:pPr fontAlgn="base"/>
            <a:r>
              <a:rPr lang="en-US" sz="1200" b="0" i="0" kern="1200" dirty="0" smtClean="0">
                <a:solidFill>
                  <a:schemeClr val="tx1"/>
                </a:solidFill>
                <a:effectLst/>
                <a:latin typeface="+mn-lt"/>
                <a:ea typeface="+mn-ea"/>
                <a:cs typeface="+mn-cs"/>
              </a:rPr>
              <a:t>Assess how it is working.</a:t>
            </a:r>
          </a:p>
          <a:p>
            <a:endParaRPr lang="en-US" dirty="0"/>
          </a:p>
        </p:txBody>
      </p:sp>
      <p:sp>
        <p:nvSpPr>
          <p:cNvPr id="4" name="Slide Number Placeholder 3"/>
          <p:cNvSpPr>
            <a:spLocks noGrp="1"/>
          </p:cNvSpPr>
          <p:nvPr>
            <p:ph type="sldNum" sz="quarter" idx="10"/>
          </p:nvPr>
        </p:nvSpPr>
        <p:spPr/>
        <p:txBody>
          <a:bodyPr/>
          <a:lstStyle/>
          <a:p>
            <a:fld id="{675920D6-1859-4A8E-91F6-D8738AA1B687}" type="slidenum">
              <a:rPr lang="en-US" smtClean="0"/>
              <a:t>7</a:t>
            </a:fld>
            <a:endParaRPr lang="en-US"/>
          </a:p>
        </p:txBody>
      </p:sp>
    </p:spTree>
    <p:extLst>
      <p:ext uri="{BB962C8B-B14F-4D97-AF65-F5344CB8AC3E}">
        <p14:creationId xmlns:p14="http://schemas.microsoft.com/office/powerpoint/2010/main" val="2985542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hazard elimination or substitution is not feasible, engineering controls should be considered next.</a:t>
            </a:r>
          </a:p>
          <a:p>
            <a:r>
              <a:rPr lang="en-US" dirty="0" smtClean="0"/>
              <a:t>Engineering controls are physical changes to the work area or process that effectively minimize a worker’s exposure to the hazard(s).</a:t>
            </a:r>
          </a:p>
          <a:p>
            <a:pPr marL="457200" indent="-457200">
              <a:buFont typeface="+mj-lt"/>
              <a:buAutoNum type="arabicPeriod"/>
            </a:pPr>
            <a:endParaRPr lang="en-US" sz="1200" dirty="0" smtClean="0"/>
          </a:p>
          <a:p>
            <a:pPr marL="457200" indent="-457200">
              <a:buFont typeface="+mj-lt"/>
              <a:buAutoNum type="arabicPeriod"/>
            </a:pPr>
            <a:r>
              <a:rPr lang="en-US" sz="1200" dirty="0" smtClean="0"/>
              <a:t>Enclosing the hazard (noise reduction)</a:t>
            </a:r>
          </a:p>
          <a:p>
            <a:pPr marL="457200" indent="-457200">
              <a:buFont typeface="+mj-lt"/>
              <a:buAutoNum type="arabicPeriod"/>
            </a:pPr>
            <a:r>
              <a:rPr lang="en-US" sz="1200" dirty="0" smtClean="0"/>
              <a:t>Isolating the hazard (machine guarding, interlocks, welding curtains, doors)</a:t>
            </a:r>
          </a:p>
          <a:p>
            <a:pPr marL="457200" indent="-457200">
              <a:buFont typeface="+mj-lt"/>
              <a:buAutoNum type="arabicPeriod"/>
            </a:pPr>
            <a:r>
              <a:rPr lang="en-US" sz="1200" dirty="0" smtClean="0"/>
              <a:t>Removal or reeducation of the hazard (think local and exhaust ventilation)</a:t>
            </a:r>
          </a:p>
          <a:p>
            <a:pPr marL="457200" indent="-457200">
              <a:buFont typeface="+mj-lt"/>
              <a:buAutoNum type="arabicPeriod"/>
            </a:pPr>
            <a:r>
              <a:rPr lang="en-US" sz="1200" dirty="0" smtClean="0"/>
              <a:t>Redesign workplace (to minimize ergonomic injuries)</a:t>
            </a:r>
          </a:p>
          <a:p>
            <a:endParaRPr lang="en-US" dirty="0" smtClean="0"/>
          </a:p>
          <a:p>
            <a:r>
              <a:rPr lang="en-US" sz="3200" dirty="0" smtClean="0"/>
              <a:t>Administrative controls</a:t>
            </a:r>
          </a:p>
          <a:p>
            <a:pPr lvl="1"/>
            <a:r>
              <a:rPr lang="en-US" sz="2800" dirty="0" smtClean="0"/>
              <a:t>No physical changes</a:t>
            </a:r>
          </a:p>
          <a:p>
            <a:pPr lvl="1"/>
            <a:r>
              <a:rPr lang="en-US" sz="2800" dirty="0" smtClean="0"/>
              <a:t>Documentation &amp; safe work practices</a:t>
            </a:r>
          </a:p>
          <a:p>
            <a:r>
              <a:rPr lang="en-US" sz="2800" dirty="0" smtClean="0"/>
              <a:t>Examples include:</a:t>
            </a:r>
          </a:p>
          <a:p>
            <a:pPr lvl="1"/>
            <a:r>
              <a:rPr lang="en-US" sz="2800" dirty="0" smtClean="0"/>
              <a:t>Limited time of exposure to hazards</a:t>
            </a:r>
          </a:p>
          <a:p>
            <a:pPr lvl="1"/>
            <a:r>
              <a:rPr lang="en-US" sz="2800" dirty="0" smtClean="0"/>
              <a:t>Written procedures (SOP)</a:t>
            </a:r>
          </a:p>
          <a:p>
            <a:pPr lvl="1"/>
            <a:r>
              <a:rPr lang="en-US" sz="2800" dirty="0" smtClean="0"/>
              <a:t>Work practices, and</a:t>
            </a:r>
          </a:p>
          <a:p>
            <a:pPr lvl="1"/>
            <a:r>
              <a:rPr lang="en-US" sz="2800" dirty="0" smtClean="0"/>
              <a:t>Health and safety rules</a:t>
            </a:r>
          </a:p>
          <a:p>
            <a:r>
              <a:rPr lang="en-US" sz="1200" dirty="0" smtClean="0"/>
              <a:t>Alarms, signs and warnings</a:t>
            </a:r>
          </a:p>
          <a:p>
            <a:r>
              <a:rPr lang="en-US" sz="1200" dirty="0" smtClean="0"/>
              <a:t>Working together, not working alone</a:t>
            </a:r>
          </a:p>
          <a:p>
            <a:r>
              <a:rPr lang="en-US" sz="1200" dirty="0" smtClean="0"/>
              <a:t>Training</a:t>
            </a:r>
          </a:p>
          <a:p>
            <a:r>
              <a:rPr lang="en-US" sz="1200" dirty="0" smtClean="0"/>
              <a:t>Stretching exercises</a:t>
            </a:r>
          </a:p>
          <a:p>
            <a:endParaRPr lang="en-US" dirty="0" smtClean="0"/>
          </a:p>
          <a:p>
            <a:r>
              <a:rPr lang="en-US" sz="4000" dirty="0" smtClean="0"/>
              <a:t>Personal Protective Equipment</a:t>
            </a:r>
          </a:p>
          <a:p>
            <a:pPr lvl="1"/>
            <a:r>
              <a:rPr lang="en-US" sz="3600" dirty="0" smtClean="0"/>
              <a:t>Used when hazards cannot be eliminate through engineering or administrative controls.</a:t>
            </a:r>
          </a:p>
          <a:p>
            <a:pPr lvl="1"/>
            <a:r>
              <a:rPr lang="en-US" sz="3600" dirty="0" smtClean="0"/>
              <a:t>Must consider the right personal protective equipment (PPE) for appropriate employee protection.</a:t>
            </a:r>
          </a:p>
          <a:p>
            <a:endParaRPr lang="en-US" dirty="0"/>
          </a:p>
        </p:txBody>
      </p:sp>
      <p:sp>
        <p:nvSpPr>
          <p:cNvPr id="4" name="Slide Number Placeholder 3"/>
          <p:cNvSpPr>
            <a:spLocks noGrp="1"/>
          </p:cNvSpPr>
          <p:nvPr>
            <p:ph type="sldNum" sz="quarter" idx="10"/>
          </p:nvPr>
        </p:nvSpPr>
        <p:spPr/>
        <p:txBody>
          <a:bodyPr/>
          <a:lstStyle/>
          <a:p>
            <a:fld id="{675920D6-1859-4A8E-91F6-D8738AA1B687}" type="slidenum">
              <a:rPr lang="en-US" smtClean="0"/>
              <a:t>8</a:t>
            </a:fld>
            <a:endParaRPr lang="en-US"/>
          </a:p>
        </p:txBody>
      </p:sp>
    </p:spTree>
    <p:extLst>
      <p:ext uri="{BB962C8B-B14F-4D97-AF65-F5344CB8AC3E}">
        <p14:creationId xmlns:p14="http://schemas.microsoft.com/office/powerpoint/2010/main" val="3998010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Section 330 – definitions of Cal/OSHA </a:t>
            </a:r>
            <a:r>
              <a:rPr lang="en-US" dirty="0"/>
              <a:t>(h) "Serious injury or illness" means any injury or illness occurring in a place of employment or in connection with any employment which requires inpatient hospitalization for a period in excess of 24 hours for other than medical observation or in which an employee suffers a loss of any member of the body or suffers any serious degree of permanent disfigurement, but does not include any injury or illness or death caused by the commission of a Penal Code violation, except the violation of Section 385 of the Penal Code, or an accident on a public street or highway.</a:t>
            </a:r>
            <a:endParaRPr lang="en-US" dirty="0" smtClean="0"/>
          </a:p>
          <a:p>
            <a:endParaRPr lang="en-US" dirty="0" smtClean="0"/>
          </a:p>
          <a:p>
            <a:r>
              <a:rPr lang="en-US" dirty="0" smtClean="0"/>
              <a:t>Moving Targets and Living Programs --- Never ending, constant maintenance for</a:t>
            </a:r>
            <a:r>
              <a:rPr lang="en-US" baseline="0" dirty="0" smtClean="0"/>
              <a:t> health and safety. Constantly changing and growing. Unexpected stuff can happen at any time.</a:t>
            </a:r>
            <a:endParaRPr lang="en-US" dirty="0" smtClean="0"/>
          </a:p>
          <a:p>
            <a:endParaRPr lang="en-US" dirty="0" smtClean="0"/>
          </a:p>
          <a:p>
            <a:r>
              <a:rPr lang="en-US" dirty="0" smtClean="0"/>
              <a:t>Trained to </a:t>
            </a:r>
            <a:r>
              <a:rPr lang="en-US" dirty="0" err="1" smtClean="0"/>
              <a:t>haz</a:t>
            </a:r>
            <a:r>
              <a:rPr lang="en-US" dirty="0" smtClean="0"/>
              <a:t> activity versus: Carpenter</a:t>
            </a:r>
            <a:r>
              <a:rPr lang="en-US" baseline="0" dirty="0" smtClean="0"/>
              <a:t> – shop, first aid, respirator (asbestos), PPE, forklift, fall protection, confined space</a:t>
            </a:r>
          </a:p>
          <a:p>
            <a:endParaRPr lang="en-US" baseline="0" dirty="0" smtClean="0"/>
          </a:p>
          <a:p>
            <a:r>
              <a:rPr lang="en-US" baseline="0" dirty="0" smtClean="0"/>
              <a:t>Dean of Art – Accident reporting, supervisor training, general IIPP, ergonomics, chemical mgmt., fall protection, hazardous materials (silica), welding, theatre.</a:t>
            </a:r>
          </a:p>
          <a:p>
            <a:endParaRPr lang="en-US" baseline="0" dirty="0" smtClean="0"/>
          </a:p>
          <a:p>
            <a:r>
              <a:rPr lang="en-US" baseline="0" dirty="0" smtClean="0"/>
              <a:t>Clinical lab scientist – PPE general </a:t>
            </a:r>
            <a:r>
              <a:rPr lang="en-US" baseline="0" dirty="0" err="1" smtClean="0"/>
              <a:t>iipp</a:t>
            </a:r>
            <a:r>
              <a:rPr lang="en-US" baseline="0" dirty="0" smtClean="0"/>
              <a:t>, health code standards, BBP, HIPPA, transporting hazardous materials, waste, sharps, workplace violence.</a:t>
            </a:r>
            <a:endParaRPr lang="en-US" dirty="0"/>
          </a:p>
        </p:txBody>
      </p:sp>
      <p:sp>
        <p:nvSpPr>
          <p:cNvPr id="4" name="Slide Number Placeholder 3"/>
          <p:cNvSpPr>
            <a:spLocks noGrp="1"/>
          </p:cNvSpPr>
          <p:nvPr>
            <p:ph type="sldNum" sz="quarter" idx="10"/>
          </p:nvPr>
        </p:nvSpPr>
        <p:spPr/>
        <p:txBody>
          <a:bodyPr/>
          <a:lstStyle/>
          <a:p>
            <a:fld id="{675920D6-1859-4A8E-91F6-D8738AA1B687}" type="slidenum">
              <a:rPr lang="en-US" smtClean="0"/>
              <a:t>12</a:t>
            </a:fld>
            <a:endParaRPr lang="en-US"/>
          </a:p>
        </p:txBody>
      </p:sp>
    </p:spTree>
    <p:extLst>
      <p:ext uri="{BB962C8B-B14F-4D97-AF65-F5344CB8AC3E}">
        <p14:creationId xmlns:p14="http://schemas.microsoft.com/office/powerpoint/2010/main" val="4206911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dirty="0" smtClean="0"/>
              <a:t>Daily cleaning &amp; maintenance – </a:t>
            </a:r>
            <a:r>
              <a:rPr lang="en-US" dirty="0" smtClean="0"/>
              <a:t>one of the largest causes</a:t>
            </a:r>
            <a:r>
              <a:rPr lang="en-US" baseline="0" dirty="0" smtClean="0"/>
              <a:t> of work-related injury is slips &amp; falls. Monitor spills and unsafe obstacles are cleaned up and fixed in appropriate timely fashion. People get into a rush. “Leaving office drawers open --- spills --- hurrying to go home or finish a job --- lunch break --- not using proper foot paths”</a:t>
            </a:r>
          </a:p>
          <a:p>
            <a:pPr algn="l"/>
            <a:endParaRPr lang="en-US" baseline="0" dirty="0" smtClean="0"/>
          </a:p>
          <a:p>
            <a:pPr algn="l"/>
            <a:r>
              <a:rPr lang="en-US" b="1" baseline="0" dirty="0" smtClean="0"/>
              <a:t>Securing your workplace- </a:t>
            </a:r>
            <a:r>
              <a:rPr lang="en-US" baseline="0" dirty="0" smtClean="0"/>
              <a:t>unauthorized individuals in areas where they should not be &amp; peace of mind. “Culture in Humboldt county, shops and laboratories, theft, liability”</a:t>
            </a:r>
          </a:p>
          <a:p>
            <a:pPr algn="l"/>
            <a:endParaRPr lang="en-US" b="1" baseline="0" dirty="0" smtClean="0"/>
          </a:p>
          <a:p>
            <a:pPr algn="l"/>
            <a:r>
              <a:rPr lang="en-US" b="1" baseline="0" dirty="0" smtClean="0"/>
              <a:t>Preparing for emergencies- </a:t>
            </a:r>
            <a:r>
              <a:rPr lang="en-US" baseline="0" dirty="0" smtClean="0"/>
              <a:t>knowing what to do if an individual has a heart attack* (90% of heart attack victims die on the way to the hospital before they get there- believe it or not) earthquakes &amp; walkways, exit paths.</a:t>
            </a:r>
          </a:p>
          <a:p>
            <a:pPr algn="l"/>
            <a:endParaRPr lang="en-US" baseline="0" dirty="0" smtClean="0"/>
          </a:p>
          <a:p>
            <a:pPr algn="l"/>
            <a:r>
              <a:rPr lang="en-US" b="1" baseline="0" dirty="0" smtClean="0"/>
              <a:t>Getting informed</a:t>
            </a:r>
            <a:r>
              <a:rPr lang="en-US" baseline="0" dirty="0" smtClean="0"/>
              <a:t>– understanding the standards associated with your daily activities and the activities which are controlled in your area.</a:t>
            </a:r>
          </a:p>
          <a:p>
            <a:pPr algn="l"/>
            <a:endParaRPr lang="en-US" baseline="0" dirty="0" smtClean="0"/>
          </a:p>
          <a:p>
            <a:pPr algn="l"/>
            <a:r>
              <a:rPr lang="en-US" b="1" baseline="0" dirty="0" smtClean="0"/>
              <a:t>Staying equipped- </a:t>
            </a:r>
            <a:r>
              <a:rPr lang="en-US" b="0" baseline="0" dirty="0" smtClean="0"/>
              <a:t> maintaining PPE, providing PPE, storing and maintenance. “gloves – providing the appropriate gloves for the tasks or activities” “eye protection – glasses, goggles, shields” “cartridges and respirators”</a:t>
            </a:r>
          </a:p>
          <a:p>
            <a:pPr algn="l"/>
            <a:endParaRPr lang="en-US" b="0" baseline="0" dirty="0" smtClean="0"/>
          </a:p>
          <a:p>
            <a:pPr algn="l"/>
            <a:r>
              <a:rPr lang="en-US" b="1" baseline="0" dirty="0" smtClean="0"/>
              <a:t>Attitude- </a:t>
            </a:r>
            <a:r>
              <a:rPr lang="en-US" b="0" baseline="0" dirty="0" smtClean="0"/>
              <a:t>wrong attitudes about safety can be infectious. Using your influence to emphasize the importance for everyone to go home safe and happy at the end of every day. Following up with injuries and checking in with employees. Friendly peer checks – approach or heads up. We want to do the right thing.</a:t>
            </a:r>
          </a:p>
          <a:p>
            <a:pPr algn="l"/>
            <a:endParaRPr lang="en-US" b="0" baseline="0" dirty="0" smtClean="0"/>
          </a:p>
          <a:p>
            <a:pPr algn="l"/>
            <a:r>
              <a:rPr lang="en-US" b="1" baseline="0" dirty="0" smtClean="0"/>
              <a:t>Be the example - </a:t>
            </a:r>
            <a:r>
              <a:rPr lang="en-US" b="0" baseline="0" dirty="0" smtClean="0"/>
              <a:t> practicing what you preach. Lesson for us all.</a:t>
            </a:r>
          </a:p>
          <a:p>
            <a:pPr algn="l"/>
            <a:endParaRPr lang="en-US" b="0" baseline="0" dirty="0" smtClean="0"/>
          </a:p>
          <a:p>
            <a:pPr algn="l"/>
            <a:r>
              <a:rPr lang="en-US" b="1" baseline="0" dirty="0" smtClean="0"/>
              <a:t>Brother’s keeper- </a:t>
            </a:r>
            <a:r>
              <a:rPr lang="en-US" b="0" baseline="0" dirty="0" smtClean="0"/>
              <a:t> if you see someone struggling or fooling around doing something hazardous to themselves or others, reach out to them for assistance or direction. Even if you catch slack for this, at the end of the day you will both be happy about it.</a:t>
            </a:r>
          </a:p>
          <a:p>
            <a:pPr algn="l"/>
            <a:endParaRPr lang="en-US" b="0" baseline="0" dirty="0" smtClean="0"/>
          </a:p>
          <a:p>
            <a:pPr algn="l"/>
            <a:r>
              <a:rPr lang="en-US" b="1" baseline="0" dirty="0" smtClean="0"/>
              <a:t>Participation for training and time- </a:t>
            </a:r>
            <a:r>
              <a:rPr lang="en-US" b="0" baseline="0" dirty="0" smtClean="0"/>
              <a:t> this is retroactive of about 20 years and will take more than 2-3 individuals to get us to where we need to be. We need to invest and make time. First Aid/CPR training available.</a:t>
            </a:r>
            <a:endParaRPr lang="en-US" b="1" baseline="0" dirty="0" smtClean="0"/>
          </a:p>
          <a:p>
            <a:pPr algn="r"/>
            <a:endParaRPr lang="en-US" baseline="0" dirty="0" smtClean="0"/>
          </a:p>
          <a:p>
            <a:pPr algn="r"/>
            <a:endParaRPr lang="en-US" dirty="0"/>
          </a:p>
        </p:txBody>
      </p:sp>
      <p:sp>
        <p:nvSpPr>
          <p:cNvPr id="4" name="Slide Number Placeholder 3"/>
          <p:cNvSpPr>
            <a:spLocks noGrp="1"/>
          </p:cNvSpPr>
          <p:nvPr>
            <p:ph type="sldNum" sz="quarter" idx="10"/>
          </p:nvPr>
        </p:nvSpPr>
        <p:spPr/>
        <p:txBody>
          <a:bodyPr/>
          <a:lstStyle/>
          <a:p>
            <a:fld id="{675920D6-1859-4A8E-91F6-D8738AA1B687}" type="slidenum">
              <a:rPr lang="en-US" smtClean="0"/>
              <a:t>13</a:t>
            </a:fld>
            <a:endParaRPr lang="en-US"/>
          </a:p>
        </p:txBody>
      </p:sp>
    </p:spTree>
    <p:extLst>
      <p:ext uri="{BB962C8B-B14F-4D97-AF65-F5344CB8AC3E}">
        <p14:creationId xmlns:p14="http://schemas.microsoft.com/office/powerpoint/2010/main" val="104583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C204C26D-7A6F-4DFB-800F-DB2AC2B7745A}" type="datetimeFigureOut">
              <a:rPr lang="en-US" smtClean="0"/>
              <a:t>11/8/2016</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E830CF5-A446-4017-BACB-BD15BB6BE18E}"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2912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04C26D-7A6F-4DFB-800F-DB2AC2B7745A}"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30CF5-A446-4017-BACB-BD15BB6BE18E}" type="slidenum">
              <a:rPr lang="en-US" smtClean="0"/>
              <a:t>‹#›</a:t>
            </a:fld>
            <a:endParaRPr lang="en-US"/>
          </a:p>
        </p:txBody>
      </p:sp>
    </p:spTree>
    <p:extLst>
      <p:ext uri="{BB962C8B-B14F-4D97-AF65-F5344CB8AC3E}">
        <p14:creationId xmlns:p14="http://schemas.microsoft.com/office/powerpoint/2010/main" val="1305153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04C26D-7A6F-4DFB-800F-DB2AC2B7745A}"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30CF5-A446-4017-BACB-BD15BB6BE18E}" type="slidenum">
              <a:rPr lang="en-US" smtClean="0"/>
              <a:t>‹#›</a:t>
            </a:fld>
            <a:endParaRPr lang="en-US"/>
          </a:p>
        </p:txBody>
      </p:sp>
    </p:spTree>
    <p:extLst>
      <p:ext uri="{BB962C8B-B14F-4D97-AF65-F5344CB8AC3E}">
        <p14:creationId xmlns:p14="http://schemas.microsoft.com/office/powerpoint/2010/main" val="458559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04C26D-7A6F-4DFB-800F-DB2AC2B7745A}"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30CF5-A446-4017-BACB-BD15BB6BE18E}" type="slidenum">
              <a:rPr lang="en-US" smtClean="0"/>
              <a:t>‹#›</a:t>
            </a:fld>
            <a:endParaRPr lang="en-US"/>
          </a:p>
        </p:txBody>
      </p:sp>
    </p:spTree>
    <p:extLst>
      <p:ext uri="{BB962C8B-B14F-4D97-AF65-F5344CB8AC3E}">
        <p14:creationId xmlns:p14="http://schemas.microsoft.com/office/powerpoint/2010/main" val="1872081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204C26D-7A6F-4DFB-800F-DB2AC2B7745A}" type="datetimeFigureOut">
              <a:rPr lang="en-US" smtClean="0"/>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30CF5-A446-4017-BACB-BD15BB6BE18E}"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3727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204C26D-7A6F-4DFB-800F-DB2AC2B7745A}" type="datetimeFigureOut">
              <a:rPr lang="en-US" smtClean="0"/>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30CF5-A446-4017-BACB-BD15BB6BE18E}" type="slidenum">
              <a:rPr lang="en-US" smtClean="0"/>
              <a:t>‹#›</a:t>
            </a:fld>
            <a:endParaRPr lang="en-US"/>
          </a:p>
        </p:txBody>
      </p:sp>
    </p:spTree>
    <p:extLst>
      <p:ext uri="{BB962C8B-B14F-4D97-AF65-F5344CB8AC3E}">
        <p14:creationId xmlns:p14="http://schemas.microsoft.com/office/powerpoint/2010/main" val="3492577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204C26D-7A6F-4DFB-800F-DB2AC2B7745A}" type="datetimeFigureOut">
              <a:rPr lang="en-US" smtClean="0"/>
              <a:t>11/8/2016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830CF5-A446-4017-BACB-BD15BB6BE18E}" type="slidenum">
              <a:rPr lang="en-US" smtClean="0"/>
              <a:t>‹#›</a:t>
            </a:fld>
            <a:endParaRPr lang="en-US"/>
          </a:p>
        </p:txBody>
      </p:sp>
    </p:spTree>
    <p:extLst>
      <p:ext uri="{BB962C8B-B14F-4D97-AF65-F5344CB8AC3E}">
        <p14:creationId xmlns:p14="http://schemas.microsoft.com/office/powerpoint/2010/main" val="852718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204C26D-7A6F-4DFB-800F-DB2AC2B7745A}" type="datetimeFigureOut">
              <a:rPr lang="en-US" smtClean="0"/>
              <a:t>11/8/2016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830CF5-A446-4017-BACB-BD15BB6BE18E}" type="slidenum">
              <a:rPr lang="en-US" smtClean="0"/>
              <a:t>‹#›</a:t>
            </a:fld>
            <a:endParaRPr lang="en-US"/>
          </a:p>
        </p:txBody>
      </p:sp>
    </p:spTree>
    <p:extLst>
      <p:ext uri="{BB962C8B-B14F-4D97-AF65-F5344CB8AC3E}">
        <p14:creationId xmlns:p14="http://schemas.microsoft.com/office/powerpoint/2010/main" val="1643298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04C26D-7A6F-4DFB-800F-DB2AC2B7745A}" type="datetimeFigureOut">
              <a:rPr lang="en-US" smtClean="0"/>
              <a:t>11/8/2016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830CF5-A446-4017-BACB-BD15BB6BE18E}" type="slidenum">
              <a:rPr lang="en-US" smtClean="0"/>
              <a:t>‹#›</a:t>
            </a:fld>
            <a:endParaRPr lang="en-US"/>
          </a:p>
        </p:txBody>
      </p:sp>
    </p:spTree>
    <p:extLst>
      <p:ext uri="{BB962C8B-B14F-4D97-AF65-F5344CB8AC3E}">
        <p14:creationId xmlns:p14="http://schemas.microsoft.com/office/powerpoint/2010/main" val="1894877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204C26D-7A6F-4DFB-800F-DB2AC2B7745A}" type="datetimeFigureOut">
              <a:rPr lang="en-US" smtClean="0"/>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30CF5-A446-4017-BACB-BD15BB6BE18E}" type="slidenum">
              <a:rPr lang="en-US" smtClean="0"/>
              <a:t>‹#›</a:t>
            </a:fld>
            <a:endParaRPr lang="en-US"/>
          </a:p>
        </p:txBody>
      </p:sp>
    </p:spTree>
    <p:extLst>
      <p:ext uri="{BB962C8B-B14F-4D97-AF65-F5344CB8AC3E}">
        <p14:creationId xmlns:p14="http://schemas.microsoft.com/office/powerpoint/2010/main" val="4107191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204C26D-7A6F-4DFB-800F-DB2AC2B7745A}" type="datetimeFigureOut">
              <a:rPr lang="en-US" smtClean="0"/>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30CF5-A446-4017-BACB-BD15BB6BE18E}" type="slidenum">
              <a:rPr lang="en-US" smtClean="0"/>
              <a:t>‹#›</a:t>
            </a:fld>
            <a:endParaRPr lang="en-US"/>
          </a:p>
        </p:txBody>
      </p:sp>
    </p:spTree>
    <p:extLst>
      <p:ext uri="{BB962C8B-B14F-4D97-AF65-F5344CB8AC3E}">
        <p14:creationId xmlns:p14="http://schemas.microsoft.com/office/powerpoint/2010/main" val="1969971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C204C26D-7A6F-4DFB-800F-DB2AC2B7745A}" type="datetimeFigureOut">
              <a:rPr lang="en-US" smtClean="0"/>
              <a:t>11/8/2016</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5E830CF5-A446-4017-BACB-BD15BB6BE18E}" type="slidenum">
              <a:rPr lang="en-US" smtClean="0"/>
              <a:t>‹#›</a:t>
            </a:fld>
            <a:endParaRPr lang="en-US"/>
          </a:p>
        </p:txBody>
      </p:sp>
    </p:spTree>
    <p:extLst>
      <p:ext uri="{BB962C8B-B14F-4D97-AF65-F5344CB8AC3E}">
        <p14:creationId xmlns:p14="http://schemas.microsoft.com/office/powerpoint/2010/main" val="347264860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dir.ca.gov/title8/342.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www2.humboldt.edu/canvas/faculty-self-service-resources" TargetMode="External"/><Relationship Id="rId4" Type="http://schemas.openxmlformats.org/officeDocument/2006/relationships/hyperlink" Target="https://training.humboldt.edu/"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www.calstate.edu/eo/EO-1039.html" TargetMode="External"/><Relationship Id="rId3" Type="http://schemas.openxmlformats.org/officeDocument/2006/relationships/hyperlink" Target="http://www.dir.ca.gov/dosh/" TargetMode="External"/><Relationship Id="rId7" Type="http://schemas.openxmlformats.org/officeDocument/2006/relationships/hyperlink" Target="https://www.osha.gov/"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osha.gov/penalties/" TargetMode="External"/><Relationship Id="rId5" Type="http://schemas.openxmlformats.org/officeDocument/2006/relationships/hyperlink" Target="https://www.dir.ca.gov/title8/3380.html" TargetMode="External"/><Relationship Id="rId4" Type="http://schemas.openxmlformats.org/officeDocument/2006/relationships/hyperlink" Target="https://www.dir.ca.gov/title8/3203.html" TargetMode="External"/><Relationship Id="rId9" Type="http://schemas.openxmlformats.org/officeDocument/2006/relationships/hyperlink" Target="http://www.calstate.edu/hr/employee-relations/bargaining-agreements/"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38549"/>
            <a:ext cx="9144000" cy="2387600"/>
          </a:xfrm>
        </p:spPr>
        <p:txBody>
          <a:bodyPr/>
          <a:lstStyle/>
          <a:p>
            <a:r>
              <a:rPr lang="en-US" dirty="0" smtClean="0"/>
              <a:t>Occupational Health &amp; Safety</a:t>
            </a:r>
            <a:endParaRPr lang="en-US" dirty="0"/>
          </a:p>
        </p:txBody>
      </p:sp>
      <p:sp>
        <p:nvSpPr>
          <p:cNvPr id="3" name="Subtitle 2"/>
          <p:cNvSpPr>
            <a:spLocks noGrp="1"/>
          </p:cNvSpPr>
          <p:nvPr>
            <p:ph type="subTitle" idx="1"/>
          </p:nvPr>
        </p:nvSpPr>
        <p:spPr>
          <a:xfrm>
            <a:off x="1524000" y="2981735"/>
            <a:ext cx="9144000" cy="1655762"/>
          </a:xfrm>
        </p:spPr>
        <p:txBody>
          <a:bodyPr/>
          <a:lstStyle/>
          <a:p>
            <a:r>
              <a:rPr lang="en-US" dirty="0" smtClean="0"/>
              <a:t>Risk Management &amp; Safety Services Department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4275" y="3931095"/>
            <a:ext cx="2583449" cy="2554009"/>
          </a:xfrm>
          <a:prstGeom prst="rect">
            <a:avLst/>
          </a:prstGeom>
        </p:spPr>
      </p:pic>
    </p:spTree>
    <p:extLst>
      <p:ext uri="{BB962C8B-B14F-4D97-AF65-F5344CB8AC3E}">
        <p14:creationId xmlns:p14="http://schemas.microsoft.com/office/powerpoint/2010/main" val="606645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ll patterns are written assuming that the reader has a basic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2961" y="620202"/>
            <a:ext cx="3258378" cy="3258378"/>
          </a:xfrm>
          <a:prstGeom prst="rect">
            <a:avLst/>
          </a:prstGeom>
        </p:spPr>
      </p:pic>
      <p:sp>
        <p:nvSpPr>
          <p:cNvPr id="2" name="Title 1"/>
          <p:cNvSpPr>
            <a:spLocks noGrp="1"/>
          </p:cNvSpPr>
          <p:nvPr>
            <p:ph type="title"/>
          </p:nvPr>
        </p:nvSpPr>
        <p:spPr/>
        <p:txBody>
          <a:bodyPr/>
          <a:lstStyle/>
          <a:p>
            <a:r>
              <a:rPr lang="en-US" dirty="0" smtClean="0"/>
              <a:t>Hazard Control</a:t>
            </a:r>
            <a:endParaRPr lang="en-US" dirty="0"/>
          </a:p>
        </p:txBody>
      </p:sp>
      <p:sp>
        <p:nvSpPr>
          <p:cNvPr id="3" name="Content Placeholder 2"/>
          <p:cNvSpPr>
            <a:spLocks noGrp="1"/>
          </p:cNvSpPr>
          <p:nvPr>
            <p:ph idx="1"/>
          </p:nvPr>
        </p:nvSpPr>
        <p:spPr>
          <a:xfrm>
            <a:off x="721579" y="1752600"/>
            <a:ext cx="9872871" cy="4038600"/>
          </a:xfrm>
        </p:spPr>
        <p:txBody>
          <a:bodyPr>
            <a:normAutofit/>
          </a:bodyPr>
          <a:lstStyle/>
          <a:p>
            <a:pPr marL="45720" indent="0">
              <a:buNone/>
            </a:pPr>
            <a:r>
              <a:rPr lang="en-US" sz="3600" dirty="0" smtClean="0">
                <a:solidFill>
                  <a:schemeClr val="accent1">
                    <a:lumMod val="50000"/>
                  </a:schemeClr>
                </a:solidFill>
              </a:rPr>
              <a:t>What is the most effective method </a:t>
            </a:r>
            <a:endParaRPr lang="en-US" sz="3600" dirty="0" smtClean="0">
              <a:solidFill>
                <a:schemeClr val="accent1">
                  <a:lumMod val="50000"/>
                </a:schemeClr>
              </a:solidFill>
            </a:endParaRPr>
          </a:p>
          <a:p>
            <a:pPr marL="45720" indent="0">
              <a:buNone/>
            </a:pPr>
            <a:r>
              <a:rPr lang="en-US" sz="3600" dirty="0" smtClean="0">
                <a:solidFill>
                  <a:schemeClr val="accent1">
                    <a:lumMod val="50000"/>
                  </a:schemeClr>
                </a:solidFill>
              </a:rPr>
              <a:t>to </a:t>
            </a:r>
            <a:r>
              <a:rPr lang="en-US" sz="3600" dirty="0" smtClean="0">
                <a:solidFill>
                  <a:schemeClr val="accent1">
                    <a:lumMod val="50000"/>
                  </a:schemeClr>
                </a:solidFill>
              </a:rPr>
              <a:t>control hazards?</a:t>
            </a:r>
            <a:endParaRPr lang="en-US" dirty="0">
              <a:solidFill>
                <a:schemeClr val="accent1">
                  <a:lumMod val="50000"/>
                </a:schemeClr>
              </a:solidFill>
            </a:endParaRPr>
          </a:p>
          <a:p>
            <a:pPr marL="45720" indent="0">
              <a:buNone/>
            </a:pPr>
            <a:endParaRPr lang="en-US" dirty="0">
              <a:solidFill>
                <a:schemeClr val="accent1">
                  <a:lumMod val="50000"/>
                </a:schemeClr>
              </a:solidFill>
            </a:endParaRPr>
          </a:p>
          <a:p>
            <a:pPr marL="742950" lvl="1" indent="-514350">
              <a:buFont typeface="+mj-lt"/>
              <a:buAutoNum type="arabicPeriod"/>
            </a:pPr>
            <a:r>
              <a:rPr lang="en-US" sz="2600" dirty="0" smtClean="0">
                <a:solidFill>
                  <a:schemeClr val="accent1">
                    <a:lumMod val="50000"/>
                  </a:schemeClr>
                </a:solidFill>
              </a:rPr>
              <a:t>Ventilation system to control dust in a shop</a:t>
            </a:r>
          </a:p>
          <a:p>
            <a:pPr marL="742950" lvl="1" indent="-514350">
              <a:buFont typeface="+mj-lt"/>
              <a:buAutoNum type="arabicPeriod"/>
            </a:pPr>
            <a:r>
              <a:rPr lang="en-US" sz="2600" dirty="0" smtClean="0">
                <a:solidFill>
                  <a:schemeClr val="accent1">
                    <a:lumMod val="50000"/>
                  </a:schemeClr>
                </a:solidFill>
              </a:rPr>
              <a:t>Employees are trained and signage is posted to warn of the hazards associated with the equipment.</a:t>
            </a:r>
          </a:p>
          <a:p>
            <a:pPr marL="742950" lvl="1" indent="-514350">
              <a:buFont typeface="+mj-lt"/>
              <a:buAutoNum type="arabicPeriod"/>
            </a:pPr>
            <a:r>
              <a:rPr lang="en-US" sz="2600" dirty="0" smtClean="0">
                <a:solidFill>
                  <a:schemeClr val="accent1">
                    <a:lumMod val="50000"/>
                  </a:schemeClr>
                </a:solidFill>
              </a:rPr>
              <a:t>Safety glasses and gloves are required for the activity and equipment.</a:t>
            </a:r>
          </a:p>
        </p:txBody>
      </p:sp>
    </p:spTree>
    <p:extLst>
      <p:ext uri="{BB962C8B-B14F-4D97-AF65-F5344CB8AC3E}">
        <p14:creationId xmlns:p14="http://schemas.microsoft.com/office/powerpoint/2010/main" val="40264435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635" y="0"/>
            <a:ext cx="9875520" cy="1356360"/>
          </a:xfrm>
        </p:spPr>
        <p:txBody>
          <a:bodyPr/>
          <a:lstStyle/>
          <a:p>
            <a:r>
              <a:rPr lang="en-US" dirty="0" smtClean="0"/>
              <a:t>Risk – Probability Matrix</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70958051"/>
              </p:ext>
            </p:extLst>
          </p:nvPr>
        </p:nvGraphicFramePr>
        <p:xfrm>
          <a:off x="639313" y="1136374"/>
          <a:ext cx="7010400" cy="2514600"/>
        </p:xfrm>
        <a:graphic>
          <a:graphicData uri="http://schemas.openxmlformats.org/drawingml/2006/table">
            <a:tbl>
              <a:tblPr/>
              <a:tblGrid>
                <a:gridCol w="467360">
                  <a:extLst>
                    <a:ext uri="{9D8B030D-6E8A-4147-A177-3AD203B41FA5}">
                      <a16:colId xmlns:a16="http://schemas.microsoft.com/office/drawing/2014/main" val="2469987867"/>
                    </a:ext>
                  </a:extLst>
                </a:gridCol>
                <a:gridCol w="1106403">
                  <a:extLst>
                    <a:ext uri="{9D8B030D-6E8A-4147-A177-3AD203B41FA5}">
                      <a16:colId xmlns:a16="http://schemas.microsoft.com/office/drawing/2014/main" val="517772509"/>
                    </a:ext>
                  </a:extLst>
                </a:gridCol>
                <a:gridCol w="1001486">
                  <a:extLst>
                    <a:ext uri="{9D8B030D-6E8A-4147-A177-3AD203B41FA5}">
                      <a16:colId xmlns:a16="http://schemas.microsoft.com/office/drawing/2014/main" val="3563230609"/>
                    </a:ext>
                  </a:extLst>
                </a:gridCol>
                <a:gridCol w="982410">
                  <a:extLst>
                    <a:ext uri="{9D8B030D-6E8A-4147-A177-3AD203B41FA5}">
                      <a16:colId xmlns:a16="http://schemas.microsoft.com/office/drawing/2014/main" val="2944410397"/>
                    </a:ext>
                  </a:extLst>
                </a:gridCol>
                <a:gridCol w="1106403">
                  <a:extLst>
                    <a:ext uri="{9D8B030D-6E8A-4147-A177-3AD203B41FA5}">
                      <a16:colId xmlns:a16="http://schemas.microsoft.com/office/drawing/2014/main" val="2107911546"/>
                    </a:ext>
                  </a:extLst>
                </a:gridCol>
                <a:gridCol w="1077789">
                  <a:extLst>
                    <a:ext uri="{9D8B030D-6E8A-4147-A177-3AD203B41FA5}">
                      <a16:colId xmlns:a16="http://schemas.microsoft.com/office/drawing/2014/main" val="1408499738"/>
                    </a:ext>
                  </a:extLst>
                </a:gridCol>
                <a:gridCol w="1268549">
                  <a:extLst>
                    <a:ext uri="{9D8B030D-6E8A-4147-A177-3AD203B41FA5}">
                      <a16:colId xmlns:a16="http://schemas.microsoft.com/office/drawing/2014/main" val="3315043870"/>
                    </a:ext>
                  </a:extLst>
                </a:gridCol>
              </a:tblGrid>
              <a:tr h="371475">
                <a:tc rowSpan="2" gridSpan="2">
                  <a:txBody>
                    <a:bodyPr/>
                    <a:lstStyle/>
                    <a:p>
                      <a:pPr algn="ctr" fontAlgn="ctr"/>
                      <a:r>
                        <a:rPr lang="en-US" sz="1600" b="0" i="0" u="none" strike="noStrike">
                          <a:solidFill>
                            <a:srgbClr val="000000"/>
                          </a:solidFill>
                          <a:effectLst/>
                          <a:latin typeface="Calibri Light" panose="020F03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en-US"/>
                    </a:p>
                  </a:txBody>
                  <a:tcPr/>
                </a:tc>
                <a:tc gridSpan="5">
                  <a:txBody>
                    <a:bodyPr/>
                    <a:lstStyle/>
                    <a:p>
                      <a:pPr algn="ctr" fontAlgn="ctr"/>
                      <a:r>
                        <a:rPr lang="en-US" sz="1600" b="1" i="0" u="none" strike="noStrike">
                          <a:solidFill>
                            <a:srgbClr val="000000"/>
                          </a:solidFill>
                          <a:effectLst/>
                          <a:latin typeface="Calibri Light" panose="020F0302020204030204" pitchFamily="34" charset="0"/>
                        </a:rPr>
                        <a:t>IMPACT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36546019"/>
                  </a:ext>
                </a:extLst>
              </a:tr>
              <a:tr h="304800">
                <a:tc gridSpan="2" vMerge="1">
                  <a:txBody>
                    <a:bodyPr/>
                    <a:lstStyle/>
                    <a:p>
                      <a:endParaRPr lang="en-US"/>
                    </a:p>
                  </a:txBody>
                  <a:tcPr/>
                </a:tc>
                <a:tc hMerge="1" vMerge="1">
                  <a:txBody>
                    <a:bodyPr/>
                    <a:lstStyle/>
                    <a:p>
                      <a:endParaRPr lang="en-US"/>
                    </a:p>
                  </a:txBody>
                  <a:tcPr/>
                </a:tc>
                <a:tc>
                  <a:txBody>
                    <a:bodyPr/>
                    <a:lstStyle/>
                    <a:p>
                      <a:pPr algn="ctr" fontAlgn="ctr"/>
                      <a:r>
                        <a:rPr lang="en-US" sz="1600" b="1" i="0" u="none" strike="noStrike" dirty="0">
                          <a:solidFill>
                            <a:srgbClr val="000000"/>
                          </a:solidFill>
                          <a:effectLst/>
                          <a:latin typeface="Calibri Light" panose="020F0302020204030204" pitchFamily="34" charset="0"/>
                        </a:rPr>
                        <a:t>Trivial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Light" panose="020F0302020204030204" pitchFamily="34" charset="0"/>
                        </a:rPr>
                        <a:t>Minor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Light" panose="020F0302020204030204" pitchFamily="34" charset="0"/>
                        </a:rPr>
                        <a:t>Serious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Light" panose="020F0302020204030204" pitchFamily="34" charset="0"/>
                        </a:rPr>
                        <a:t>Fatal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Light" panose="020F0302020204030204" pitchFamily="34" charset="0"/>
                        </a:rPr>
                        <a:t>Catastrophic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870197"/>
                  </a:ext>
                </a:extLst>
              </a:tr>
              <a:tr h="361950">
                <a:tc rowSpan="5">
                  <a:txBody>
                    <a:bodyPr/>
                    <a:lstStyle/>
                    <a:p>
                      <a:pPr algn="ctr" fontAlgn="ctr"/>
                      <a:r>
                        <a:rPr lang="en-US" sz="1600" b="1" i="0" u="none" strike="noStrike">
                          <a:solidFill>
                            <a:srgbClr val="000000"/>
                          </a:solidFill>
                          <a:effectLst/>
                          <a:latin typeface="Calibri Light" panose="020F0302020204030204" pitchFamily="34" charset="0"/>
                        </a:rPr>
                        <a:t>PROBABILTY</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Light" panose="020F0302020204030204" pitchFamily="34" charset="0"/>
                        </a:rPr>
                        <a:t>Rare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FFFFFF"/>
                          </a:solidFill>
                          <a:effectLst/>
                          <a:latin typeface="Calibri Light" panose="020F0302020204030204" pitchFamily="34" charset="0"/>
                        </a:rPr>
                        <a:t>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600" b="0" i="0" u="none" strike="noStrike">
                          <a:solidFill>
                            <a:srgbClr val="FFFFFF"/>
                          </a:solidFill>
                          <a:effectLst/>
                          <a:latin typeface="Calibri Light" panose="020F0302020204030204" pitchFamily="34" charset="0"/>
                        </a:rPr>
                        <a:t>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600" b="0" i="0" u="none" strike="noStrike">
                          <a:solidFill>
                            <a:srgbClr val="FFFFFF"/>
                          </a:solidFill>
                          <a:effectLst/>
                          <a:latin typeface="Calibri Light" panose="020F0302020204030204" pitchFamily="34" charset="0"/>
                        </a:rPr>
                        <a:t>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600" b="0" i="0" u="none" strike="noStrike">
                          <a:solidFill>
                            <a:srgbClr val="000000"/>
                          </a:solidFill>
                          <a:effectLst/>
                          <a:latin typeface="Calibri Light" panose="020F0302020204030204" pitchFamily="34" charset="0"/>
                        </a:rPr>
                        <a:t>Medium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600" b="0" i="0" u="none" strike="noStrike">
                          <a:solidFill>
                            <a:srgbClr val="000000"/>
                          </a:solidFill>
                          <a:effectLst/>
                          <a:latin typeface="Calibri Light" panose="020F0302020204030204" pitchFamily="34" charset="0"/>
                        </a:rPr>
                        <a:t>Medium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188555577"/>
                  </a:ext>
                </a:extLst>
              </a:tr>
              <a:tr h="361950">
                <a:tc vMerge="1">
                  <a:txBody>
                    <a:bodyPr/>
                    <a:lstStyle/>
                    <a:p>
                      <a:endParaRPr lang="en-US"/>
                    </a:p>
                  </a:txBody>
                  <a:tcPr/>
                </a:tc>
                <a:tc>
                  <a:txBody>
                    <a:bodyPr/>
                    <a:lstStyle/>
                    <a:p>
                      <a:pPr algn="ctr" fontAlgn="ctr"/>
                      <a:r>
                        <a:rPr lang="en-US" sz="1600" b="1" i="0" u="none" strike="noStrike">
                          <a:solidFill>
                            <a:srgbClr val="000000"/>
                          </a:solidFill>
                          <a:effectLst/>
                          <a:latin typeface="Calibri Light" panose="020F0302020204030204" pitchFamily="34" charset="0"/>
                        </a:rPr>
                        <a:t>Unlikely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FFFFFF"/>
                          </a:solidFill>
                          <a:effectLst/>
                          <a:latin typeface="Calibri Light" panose="020F0302020204030204" pitchFamily="34" charset="0"/>
                        </a:rPr>
                        <a:t>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600" b="0" i="0" u="none" strike="noStrike">
                          <a:solidFill>
                            <a:srgbClr val="FFFFFF"/>
                          </a:solidFill>
                          <a:effectLst/>
                          <a:latin typeface="Calibri Light" panose="020F0302020204030204" pitchFamily="34" charset="0"/>
                        </a:rPr>
                        <a:t>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600" b="0" i="0" u="none" strike="noStrike">
                          <a:solidFill>
                            <a:srgbClr val="000000"/>
                          </a:solidFill>
                          <a:effectLst/>
                          <a:latin typeface="Calibri Light" panose="020F0302020204030204" pitchFamily="34" charset="0"/>
                        </a:rPr>
                        <a:t>Medium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600" b="0" i="0" u="none" strike="noStrike">
                          <a:solidFill>
                            <a:srgbClr val="000000"/>
                          </a:solidFill>
                          <a:effectLst/>
                          <a:latin typeface="Calibri Light" panose="020F0302020204030204" pitchFamily="34" charset="0"/>
                        </a:rPr>
                        <a:t>Medium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600" b="0" i="0" u="none" strike="noStrike">
                          <a:solidFill>
                            <a:srgbClr val="000000"/>
                          </a:solidFill>
                          <a:effectLst/>
                          <a:latin typeface="Calibri Light" panose="020F0302020204030204" pitchFamily="34" charset="0"/>
                        </a:rPr>
                        <a:t>Medium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624335250"/>
                  </a:ext>
                </a:extLst>
              </a:tr>
              <a:tr h="361950">
                <a:tc vMerge="1">
                  <a:txBody>
                    <a:bodyPr/>
                    <a:lstStyle/>
                    <a:p>
                      <a:endParaRPr lang="en-US"/>
                    </a:p>
                  </a:txBody>
                  <a:tcPr/>
                </a:tc>
                <a:tc>
                  <a:txBody>
                    <a:bodyPr/>
                    <a:lstStyle/>
                    <a:p>
                      <a:pPr algn="ctr" fontAlgn="ctr"/>
                      <a:r>
                        <a:rPr lang="en-US" sz="1600" b="1" i="0" u="none" strike="noStrike">
                          <a:solidFill>
                            <a:srgbClr val="000000"/>
                          </a:solidFill>
                          <a:effectLst/>
                          <a:latin typeface="Calibri Light" panose="020F0302020204030204" pitchFamily="34" charset="0"/>
                        </a:rPr>
                        <a:t>Moderate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FFFFFF"/>
                          </a:solidFill>
                          <a:effectLst/>
                          <a:latin typeface="Calibri Light" panose="020F0302020204030204" pitchFamily="34" charset="0"/>
                        </a:rPr>
                        <a:t>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600" b="0" i="0" u="none" strike="noStrike">
                          <a:solidFill>
                            <a:srgbClr val="000000"/>
                          </a:solidFill>
                          <a:effectLst/>
                          <a:latin typeface="Calibri Light" panose="020F0302020204030204" pitchFamily="34" charset="0"/>
                        </a:rPr>
                        <a:t>Medium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600" b="0" i="0" u="none" strike="noStrike" dirty="0">
                          <a:solidFill>
                            <a:srgbClr val="000000"/>
                          </a:solidFill>
                          <a:effectLst/>
                          <a:latin typeface="Calibri Light" panose="020F0302020204030204" pitchFamily="34" charset="0"/>
                        </a:rPr>
                        <a:t>Medium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600" b="0" i="0" u="none" strike="noStrike">
                          <a:solidFill>
                            <a:srgbClr val="000000"/>
                          </a:solidFill>
                          <a:effectLst/>
                          <a:latin typeface="Calibri Light" panose="020F0302020204030204" pitchFamily="34" charset="0"/>
                        </a:rPr>
                        <a:t>Medium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600" b="0" i="0" u="none" strike="noStrike">
                          <a:solidFill>
                            <a:srgbClr val="FFFFFF"/>
                          </a:solidFill>
                          <a:effectLst/>
                          <a:latin typeface="Calibri Light" panose="020F0302020204030204" pitchFamily="34" charset="0"/>
                        </a:rPr>
                        <a:t>High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778592912"/>
                  </a:ext>
                </a:extLst>
              </a:tr>
              <a:tr h="381000">
                <a:tc vMerge="1">
                  <a:txBody>
                    <a:bodyPr/>
                    <a:lstStyle/>
                    <a:p>
                      <a:endParaRPr lang="en-US"/>
                    </a:p>
                  </a:txBody>
                  <a:tcPr/>
                </a:tc>
                <a:tc>
                  <a:txBody>
                    <a:bodyPr/>
                    <a:lstStyle/>
                    <a:p>
                      <a:pPr algn="ctr" fontAlgn="ctr"/>
                      <a:r>
                        <a:rPr lang="en-US" sz="1600" b="1" i="0" u="none" strike="noStrike">
                          <a:solidFill>
                            <a:srgbClr val="000000"/>
                          </a:solidFill>
                          <a:effectLst/>
                          <a:latin typeface="Calibri Light" panose="020F0302020204030204" pitchFamily="34" charset="0"/>
                        </a:rPr>
                        <a:t>Likely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Light" panose="020F0302020204030204" pitchFamily="34" charset="0"/>
                        </a:rPr>
                        <a:t>Medium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600" b="0" i="0" u="none" strike="noStrike">
                          <a:solidFill>
                            <a:srgbClr val="000000"/>
                          </a:solidFill>
                          <a:effectLst/>
                          <a:latin typeface="Calibri Light" panose="020F0302020204030204" pitchFamily="34" charset="0"/>
                        </a:rPr>
                        <a:t>Medium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600" b="0" i="0" u="none" strike="noStrike">
                          <a:solidFill>
                            <a:srgbClr val="000000"/>
                          </a:solidFill>
                          <a:effectLst/>
                          <a:latin typeface="Calibri Light" panose="020F0302020204030204" pitchFamily="34" charset="0"/>
                        </a:rPr>
                        <a:t>Medium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600" b="0" i="0" u="none" strike="noStrike">
                          <a:solidFill>
                            <a:srgbClr val="FFFFFF"/>
                          </a:solidFill>
                          <a:effectLst/>
                          <a:latin typeface="Calibri Light" panose="020F0302020204030204" pitchFamily="34" charset="0"/>
                        </a:rPr>
                        <a:t>High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600" b="0" i="0" u="none" strike="noStrike">
                          <a:solidFill>
                            <a:srgbClr val="FFFFFF"/>
                          </a:solidFill>
                          <a:effectLst/>
                          <a:latin typeface="Calibri Light" panose="020F0302020204030204" pitchFamily="34" charset="0"/>
                        </a:rPr>
                        <a:t>High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613524998"/>
                  </a:ext>
                </a:extLst>
              </a:tr>
              <a:tr h="371475">
                <a:tc vMerge="1">
                  <a:txBody>
                    <a:bodyPr/>
                    <a:lstStyle/>
                    <a:p>
                      <a:endParaRPr lang="en-US"/>
                    </a:p>
                  </a:txBody>
                  <a:tcPr/>
                </a:tc>
                <a:tc>
                  <a:txBody>
                    <a:bodyPr/>
                    <a:lstStyle/>
                    <a:p>
                      <a:pPr algn="ctr" fontAlgn="ctr"/>
                      <a:r>
                        <a:rPr lang="en-US" sz="1600" b="1" i="0" u="none" strike="noStrike">
                          <a:solidFill>
                            <a:srgbClr val="000000"/>
                          </a:solidFill>
                          <a:effectLst/>
                          <a:latin typeface="Calibri Light" panose="020F0302020204030204" pitchFamily="34" charset="0"/>
                        </a:rPr>
                        <a:t>Very Likely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Light" panose="020F0302020204030204" pitchFamily="34" charset="0"/>
                        </a:rPr>
                        <a:t>Medium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600" b="0" i="0" u="none" strike="noStrike">
                          <a:solidFill>
                            <a:srgbClr val="000000"/>
                          </a:solidFill>
                          <a:effectLst/>
                          <a:latin typeface="Calibri Light" panose="020F0302020204030204" pitchFamily="34" charset="0"/>
                        </a:rPr>
                        <a:t>Medium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600" b="0" i="0" u="none" strike="noStrike">
                          <a:solidFill>
                            <a:srgbClr val="FFFFFF"/>
                          </a:solidFill>
                          <a:effectLst/>
                          <a:latin typeface="Calibri Light" panose="020F0302020204030204" pitchFamily="34" charset="0"/>
                        </a:rPr>
                        <a:t>High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600" b="0" i="0" u="none" strike="noStrike">
                          <a:solidFill>
                            <a:srgbClr val="FFFFFF"/>
                          </a:solidFill>
                          <a:effectLst/>
                          <a:latin typeface="Calibri Light" panose="020F0302020204030204" pitchFamily="34" charset="0"/>
                        </a:rPr>
                        <a:t>High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600" b="0" i="0" u="none" strike="noStrike" dirty="0">
                          <a:solidFill>
                            <a:srgbClr val="FFFFFF"/>
                          </a:solidFill>
                          <a:effectLst/>
                          <a:latin typeface="Calibri Light" panose="020F0302020204030204" pitchFamily="34" charset="0"/>
                        </a:rPr>
                        <a:t>High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562659906"/>
                  </a:ext>
                </a:extLst>
              </a:tr>
            </a:tbl>
          </a:graphicData>
        </a:graphic>
      </p:graphicFrame>
      <p:sp>
        <p:nvSpPr>
          <p:cNvPr id="5" name="TextBox 2"/>
          <p:cNvSpPr txBox="1"/>
          <p:nvPr/>
        </p:nvSpPr>
        <p:spPr>
          <a:xfrm>
            <a:off x="6073462" y="3650974"/>
            <a:ext cx="5076825" cy="2967161"/>
          </a:xfrm>
          <a:prstGeom prst="rect">
            <a:avLst/>
          </a:prstGeom>
          <a:solidFill>
            <a:sysClr val="window" lastClr="FFFFFF"/>
          </a:solidFill>
          <a:ln w="9525" cmpd="sng">
            <a:solidFill>
              <a:sysClr val="window" lastClr="FFFFFF">
                <a:shade val="50000"/>
              </a:sysClr>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Definitions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100" b="1" i="0" u="none" strike="noStrike" kern="0" cap="none" spc="0" normalizeH="0" baseline="0" noProof="0" dirty="0">
              <a:ln>
                <a:noFill/>
              </a:ln>
              <a:solidFill>
                <a:sysClr val="windowText" lastClr="000000"/>
              </a:solidFill>
              <a:effectLst/>
              <a:uLnTx/>
              <a:uFillTx/>
              <a:latin typeface="Calibri Light" panose="020F0302020204030204"/>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Impact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Trivial: </a:t>
            </a:r>
            <a:r>
              <a:rPr kumimoji="0" lang="en-US" sz="1100" b="0"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Minor abrasions, bruises, cuts, first aid type injuries.</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Minor: </a:t>
            </a:r>
            <a:r>
              <a:rPr kumimoji="0" lang="en-US" sz="1100" b="0"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Disabling injury, but not permanent.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Serious: </a:t>
            </a:r>
            <a:r>
              <a:rPr kumimoji="0" lang="en-US" sz="1100" b="0"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Non-fatal injury, permanent disability.</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Fatal: </a:t>
            </a:r>
            <a:r>
              <a:rPr kumimoji="0" lang="en-US" sz="1100" b="0"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Approximately one fatality or major property damage.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Catastrophic: </a:t>
            </a:r>
            <a:r>
              <a:rPr kumimoji="0" lang="en-US" sz="1100" b="0"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Numerous fatalities, irrecoverable property damage and productivity.</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ysClr val="windowText" lastClr="000000"/>
              </a:solidFill>
              <a:effectLst/>
              <a:uLnTx/>
              <a:uFillTx/>
              <a:latin typeface="Calibri Light" panose="020F0302020204030204"/>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Probability</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Rare: </a:t>
            </a:r>
            <a:r>
              <a:rPr kumimoji="0" lang="en-US" sz="1100" b="0"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Is practically impossible and has never occurred.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Unlikely: </a:t>
            </a:r>
            <a:r>
              <a:rPr kumimoji="0" lang="en-US" sz="1100" b="0"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Has not been known to occur for many years.</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Moderate: </a:t>
            </a:r>
            <a:r>
              <a:rPr kumimoji="0" lang="en-US" sz="1100" b="0"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Might occur sometime in the future.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Likely: </a:t>
            </a:r>
            <a:r>
              <a:rPr kumimoji="0" lang="en-US" sz="1100" b="0"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Has a good chance of occurring and is not unusual.</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Very Likely: </a:t>
            </a:r>
            <a:r>
              <a:rPr kumimoji="0" lang="en-US" sz="1100" b="0" i="0" u="none" strike="noStrike" kern="0" cap="none" spc="0" normalizeH="0" baseline="0" noProof="0" dirty="0">
                <a:ln>
                  <a:noFill/>
                </a:ln>
                <a:solidFill>
                  <a:sysClr val="windowText" lastClr="000000"/>
                </a:solidFill>
                <a:effectLst/>
                <a:uLnTx/>
                <a:uFillTx/>
                <a:latin typeface="Calibri Light" panose="020F0302020204030204"/>
                <a:ea typeface="+mn-ea"/>
                <a:cs typeface="+mn-cs"/>
              </a:rPr>
              <a:t>The most likely result of the hazard/event being realized.</a:t>
            </a:r>
          </a:p>
        </p:txBody>
      </p:sp>
    </p:spTree>
    <p:extLst>
      <p:ext uri="{BB962C8B-B14F-4D97-AF65-F5344CB8AC3E}">
        <p14:creationId xmlns:p14="http://schemas.microsoft.com/office/powerpoint/2010/main" val="17897227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information to know</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chemeClr val="accent1">
                    <a:lumMod val="50000"/>
                  </a:schemeClr>
                </a:solidFill>
              </a:rPr>
              <a:t>Reporting injuries immediately – serious injuries reported with 8 hours to </a:t>
            </a:r>
            <a:r>
              <a:rPr lang="en-US" dirty="0" smtClean="0">
                <a:solidFill>
                  <a:schemeClr val="accent1">
                    <a:lumMod val="50000"/>
                  </a:schemeClr>
                </a:solidFill>
                <a:hlinkClick r:id="rId3"/>
              </a:rPr>
              <a:t>Cal/OSHA</a:t>
            </a:r>
            <a:r>
              <a:rPr lang="en-US" dirty="0" smtClean="0">
                <a:solidFill>
                  <a:schemeClr val="accent1">
                    <a:lumMod val="50000"/>
                  </a:schemeClr>
                </a:solidFill>
              </a:rPr>
              <a:t> or we will be fined by citation. Call EHS or WC.</a:t>
            </a:r>
          </a:p>
          <a:p>
            <a:r>
              <a:rPr lang="en-US" dirty="0" smtClean="0">
                <a:solidFill>
                  <a:schemeClr val="accent1">
                    <a:lumMod val="50000"/>
                  </a:schemeClr>
                </a:solidFill>
              </a:rPr>
              <a:t>What do we need to be </a:t>
            </a:r>
            <a:r>
              <a:rPr lang="en-US" dirty="0" smtClean="0">
                <a:solidFill>
                  <a:schemeClr val="accent1">
                    <a:lumMod val="50000"/>
                  </a:schemeClr>
                </a:solidFill>
              </a:rPr>
              <a:t>trained &amp; educated for?</a:t>
            </a:r>
            <a:endParaRPr lang="en-US" dirty="0" smtClean="0">
              <a:solidFill>
                <a:schemeClr val="accent1">
                  <a:lumMod val="50000"/>
                </a:schemeClr>
              </a:solidFill>
            </a:endParaRPr>
          </a:p>
          <a:p>
            <a:pPr lvl="1"/>
            <a:r>
              <a:rPr lang="en-US" dirty="0" smtClean="0">
                <a:solidFill>
                  <a:schemeClr val="accent1">
                    <a:lumMod val="50000"/>
                  </a:schemeClr>
                </a:solidFill>
              </a:rPr>
              <a:t>Training may differed from position to position</a:t>
            </a:r>
          </a:p>
          <a:p>
            <a:pPr lvl="1"/>
            <a:r>
              <a:rPr lang="en-US" dirty="0" smtClean="0">
                <a:solidFill>
                  <a:schemeClr val="accent1">
                    <a:lumMod val="50000"/>
                  </a:schemeClr>
                </a:solidFill>
              </a:rPr>
              <a:t>Trained to hazardous activities that they are LIKELY to encounter throughout their work day including; tasks, equipment, and environment.</a:t>
            </a:r>
          </a:p>
          <a:p>
            <a:pPr lvl="2"/>
            <a:r>
              <a:rPr lang="en-US" dirty="0" smtClean="0">
                <a:solidFill>
                  <a:schemeClr val="accent1">
                    <a:lumMod val="50000"/>
                  </a:schemeClr>
                </a:solidFill>
              </a:rPr>
              <a:t>Carpenter vs. Dean of Art vs. Clinical Laboratory Scientist</a:t>
            </a:r>
          </a:p>
          <a:p>
            <a:pPr lvl="1"/>
            <a:r>
              <a:rPr lang="en-US" dirty="0" smtClean="0">
                <a:solidFill>
                  <a:schemeClr val="accent1">
                    <a:lumMod val="50000"/>
                  </a:schemeClr>
                </a:solidFill>
              </a:rPr>
              <a:t>How do I get trained and what if we do not have the training available now?</a:t>
            </a:r>
          </a:p>
          <a:p>
            <a:pPr lvl="1"/>
            <a:r>
              <a:rPr lang="en-US" dirty="0" smtClean="0">
                <a:solidFill>
                  <a:schemeClr val="accent1">
                    <a:lumMod val="50000"/>
                  </a:schemeClr>
                </a:solidFill>
              </a:rPr>
              <a:t>Frequency of training</a:t>
            </a:r>
          </a:p>
          <a:p>
            <a:r>
              <a:rPr lang="en-US" dirty="0" smtClean="0">
                <a:solidFill>
                  <a:schemeClr val="accent1">
                    <a:lumMod val="50000"/>
                  </a:schemeClr>
                </a:solidFill>
                <a:hlinkClick r:id="rId4"/>
              </a:rPr>
              <a:t>SkillPort</a:t>
            </a:r>
            <a:r>
              <a:rPr lang="en-US" dirty="0" smtClean="0">
                <a:solidFill>
                  <a:schemeClr val="accent1">
                    <a:lumMod val="50000"/>
                  </a:schemeClr>
                </a:solidFill>
              </a:rPr>
              <a:t> &amp; </a:t>
            </a:r>
            <a:r>
              <a:rPr lang="en-US" dirty="0" smtClean="0">
                <a:solidFill>
                  <a:schemeClr val="accent1">
                    <a:lumMod val="50000"/>
                  </a:schemeClr>
                </a:solidFill>
                <a:hlinkClick r:id="rId5"/>
              </a:rPr>
              <a:t>Canvas</a:t>
            </a:r>
            <a:r>
              <a:rPr lang="en-US" dirty="0" smtClean="0">
                <a:solidFill>
                  <a:schemeClr val="accent1">
                    <a:lumMod val="50000"/>
                  </a:schemeClr>
                </a:solidFill>
              </a:rPr>
              <a:t> are on-line based modules for training purposes</a:t>
            </a:r>
          </a:p>
          <a:p>
            <a:r>
              <a:rPr lang="en-US" dirty="0" smtClean="0">
                <a:solidFill>
                  <a:schemeClr val="accent1">
                    <a:lumMod val="50000"/>
                  </a:schemeClr>
                </a:solidFill>
              </a:rPr>
              <a:t>Classroom and practical training</a:t>
            </a:r>
            <a:endParaRPr lang="en-US" dirty="0">
              <a:solidFill>
                <a:schemeClr val="accent1">
                  <a:lumMod val="50000"/>
                </a:schemeClr>
              </a:solidFill>
            </a:endParaRPr>
          </a:p>
        </p:txBody>
      </p:sp>
    </p:spTree>
    <p:extLst>
      <p:ext uri="{BB962C8B-B14F-4D97-AF65-F5344CB8AC3E}">
        <p14:creationId xmlns:p14="http://schemas.microsoft.com/office/powerpoint/2010/main" val="3561769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some ways to start promoting safety in my area?</a:t>
            </a:r>
            <a:endParaRPr lang="en-US" dirty="0"/>
          </a:p>
        </p:txBody>
      </p:sp>
      <p:sp>
        <p:nvSpPr>
          <p:cNvPr id="4" name="TextBox 3"/>
          <p:cNvSpPr txBox="1"/>
          <p:nvPr/>
        </p:nvSpPr>
        <p:spPr>
          <a:xfrm>
            <a:off x="691375" y="2129883"/>
            <a:ext cx="10392937" cy="5078313"/>
          </a:xfrm>
          <a:prstGeom prst="rect">
            <a:avLst/>
          </a:prstGeom>
          <a:noFill/>
        </p:spPr>
        <p:txBody>
          <a:bodyPr wrap="square" numCol="2" rtlCol="0">
            <a:spAutoFit/>
          </a:bodyPr>
          <a:lstStyle/>
          <a:p>
            <a:pPr marL="342900" indent="-342900">
              <a:buFont typeface="Wingdings" panose="05000000000000000000" pitchFamily="2" charset="2"/>
              <a:buChar char="q"/>
            </a:pPr>
            <a:r>
              <a:rPr lang="en-US" sz="3600" dirty="0" smtClean="0"/>
              <a:t>Daily cleaning and maintenance</a:t>
            </a:r>
          </a:p>
          <a:p>
            <a:pPr marL="342900" indent="-342900">
              <a:buFont typeface="Wingdings" panose="05000000000000000000" pitchFamily="2" charset="2"/>
              <a:buChar char="q"/>
            </a:pPr>
            <a:r>
              <a:rPr lang="en-US" sz="3600" dirty="0" smtClean="0"/>
              <a:t>Securing your workplace</a:t>
            </a:r>
          </a:p>
          <a:p>
            <a:pPr marL="342900" indent="-342900">
              <a:buFont typeface="Wingdings" panose="05000000000000000000" pitchFamily="2" charset="2"/>
              <a:buChar char="q"/>
            </a:pPr>
            <a:r>
              <a:rPr lang="en-US" sz="3600" dirty="0"/>
              <a:t>P</a:t>
            </a:r>
            <a:r>
              <a:rPr lang="en-US" sz="3600" dirty="0" smtClean="0"/>
              <a:t>repared for emergencies</a:t>
            </a:r>
          </a:p>
          <a:p>
            <a:pPr marL="342900" indent="-342900">
              <a:buFont typeface="Wingdings" panose="05000000000000000000" pitchFamily="2" charset="2"/>
              <a:buChar char="q"/>
            </a:pPr>
            <a:r>
              <a:rPr lang="en-US" sz="3600" dirty="0" smtClean="0"/>
              <a:t>Getting informed</a:t>
            </a:r>
          </a:p>
          <a:p>
            <a:pPr marL="342900" indent="-342900">
              <a:buFont typeface="Wingdings" panose="05000000000000000000" pitchFamily="2" charset="2"/>
              <a:buChar char="q"/>
            </a:pPr>
            <a:r>
              <a:rPr lang="en-US" sz="3600" dirty="0" smtClean="0"/>
              <a:t>Staying equipped</a:t>
            </a:r>
          </a:p>
          <a:p>
            <a:pPr marL="342900" indent="-342900">
              <a:buFont typeface="Wingdings" panose="05000000000000000000" pitchFamily="2" charset="2"/>
              <a:buChar char="q"/>
            </a:pPr>
            <a:endParaRPr lang="en-US" sz="3600" dirty="0"/>
          </a:p>
          <a:p>
            <a:endParaRPr lang="en-US" sz="3600" dirty="0" smtClean="0"/>
          </a:p>
          <a:p>
            <a:pPr marL="342900" indent="-342900">
              <a:buFont typeface="Wingdings" panose="05000000000000000000" pitchFamily="2" charset="2"/>
              <a:buChar char="q"/>
            </a:pPr>
            <a:r>
              <a:rPr lang="en-US" sz="3600" dirty="0" smtClean="0"/>
              <a:t>Attitude for the culture change</a:t>
            </a:r>
          </a:p>
          <a:p>
            <a:pPr marL="342900" indent="-342900">
              <a:buFont typeface="Wingdings" panose="05000000000000000000" pitchFamily="2" charset="2"/>
              <a:buChar char="q"/>
            </a:pPr>
            <a:r>
              <a:rPr lang="en-US" sz="3600" dirty="0" smtClean="0"/>
              <a:t>Be the example</a:t>
            </a:r>
          </a:p>
          <a:p>
            <a:pPr marL="342900" indent="-342900">
              <a:buFont typeface="Wingdings" panose="05000000000000000000" pitchFamily="2" charset="2"/>
              <a:buChar char="q"/>
            </a:pPr>
            <a:r>
              <a:rPr lang="en-US" sz="3600" dirty="0" smtClean="0"/>
              <a:t>Brother’s keeper</a:t>
            </a:r>
          </a:p>
          <a:p>
            <a:pPr marL="342900" indent="-342900">
              <a:buFont typeface="Wingdings" panose="05000000000000000000" pitchFamily="2" charset="2"/>
              <a:buChar char="q"/>
            </a:pPr>
            <a:r>
              <a:rPr lang="en-US" sz="3600" dirty="0" smtClean="0"/>
              <a:t>Participation for training and time</a:t>
            </a:r>
            <a:endParaRPr lang="en-US" sz="3600" dirty="0"/>
          </a:p>
        </p:txBody>
      </p:sp>
    </p:spTree>
    <p:extLst>
      <p:ext uri="{BB962C8B-B14F-4D97-AF65-F5344CB8AC3E}">
        <p14:creationId xmlns:p14="http://schemas.microsoft.com/office/powerpoint/2010/main" val="19640955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7839" y="259108"/>
            <a:ext cx="10515600" cy="1325563"/>
          </a:xfrm>
        </p:spPr>
        <p:txBody>
          <a:bodyPr/>
          <a:lstStyle/>
          <a:p>
            <a:r>
              <a:rPr lang="en-US" dirty="0" smtClean="0">
                <a:solidFill>
                  <a:schemeClr val="accent1">
                    <a:lumMod val="50000"/>
                  </a:schemeClr>
                </a:solidFill>
              </a:rPr>
              <a:t>What is OHS and what do we do?</a:t>
            </a:r>
            <a:endParaRPr lang="en-US" dirty="0">
              <a:solidFill>
                <a:schemeClr val="accent1">
                  <a:lumMod val="50000"/>
                </a:schemeClr>
              </a:solidFill>
            </a:endParaRPr>
          </a:p>
        </p:txBody>
      </p:sp>
      <p:sp>
        <p:nvSpPr>
          <p:cNvPr id="3" name="Content Placeholder 2"/>
          <p:cNvSpPr>
            <a:spLocks noGrp="1"/>
          </p:cNvSpPr>
          <p:nvPr>
            <p:ph idx="1"/>
          </p:nvPr>
        </p:nvSpPr>
        <p:spPr>
          <a:xfrm>
            <a:off x="737839" y="1690688"/>
            <a:ext cx="10515600" cy="4966588"/>
          </a:xfrm>
        </p:spPr>
        <p:txBody>
          <a:bodyPr>
            <a:normAutofit/>
          </a:bodyPr>
          <a:lstStyle/>
          <a:p>
            <a:r>
              <a:rPr lang="en-US" dirty="0" smtClean="0">
                <a:solidFill>
                  <a:schemeClr val="accent1">
                    <a:lumMod val="50000"/>
                  </a:schemeClr>
                </a:solidFill>
              </a:rPr>
              <a:t>To ensure a healthy and safe working environment for all employees.</a:t>
            </a:r>
          </a:p>
          <a:p>
            <a:r>
              <a:rPr lang="en-US" dirty="0" smtClean="0">
                <a:solidFill>
                  <a:schemeClr val="accent1">
                    <a:lumMod val="50000"/>
                  </a:schemeClr>
                </a:solidFill>
              </a:rPr>
              <a:t>Prevention, elimination &amp; mitigation of hazards </a:t>
            </a:r>
            <a:r>
              <a:rPr lang="en-US" dirty="0" smtClean="0">
                <a:solidFill>
                  <a:schemeClr val="accent1">
                    <a:lumMod val="50000"/>
                  </a:schemeClr>
                </a:solidFill>
              </a:rPr>
              <a:t>throughout campus </a:t>
            </a:r>
            <a:r>
              <a:rPr lang="en-US" dirty="0" smtClean="0">
                <a:solidFill>
                  <a:schemeClr val="accent1">
                    <a:lumMod val="50000"/>
                  </a:schemeClr>
                </a:solidFill>
              </a:rPr>
              <a:t>community which could result in injury or harm. </a:t>
            </a:r>
            <a:endParaRPr lang="en-US" dirty="0" smtClean="0">
              <a:solidFill>
                <a:schemeClr val="accent1">
                  <a:lumMod val="50000"/>
                </a:schemeClr>
              </a:solidFill>
            </a:endParaRPr>
          </a:p>
          <a:p>
            <a:r>
              <a:rPr lang="en-US" dirty="0" smtClean="0">
                <a:solidFill>
                  <a:schemeClr val="accent1">
                    <a:lumMod val="50000"/>
                  </a:schemeClr>
                </a:solidFill>
              </a:rPr>
              <a:t>Interpretation and delivery of documents, programs and training of state and federal regulation for HSU to provide a safe and healthy workplace for all employees.</a:t>
            </a:r>
          </a:p>
          <a:p>
            <a:r>
              <a:rPr lang="en-US" dirty="0" smtClean="0">
                <a:solidFill>
                  <a:schemeClr val="accent1">
                    <a:lumMod val="50000"/>
                  </a:schemeClr>
                </a:solidFill>
              </a:rPr>
              <a:t>Programs </a:t>
            </a:r>
            <a:r>
              <a:rPr lang="en-US" dirty="0" smtClean="0">
                <a:solidFill>
                  <a:schemeClr val="accent1">
                    <a:lumMod val="50000"/>
                  </a:schemeClr>
                </a:solidFill>
              </a:rPr>
              <a:t>– this is not a comprehensive list:</a:t>
            </a:r>
            <a:endParaRPr lang="en-US" dirty="0" smtClean="0">
              <a:solidFill>
                <a:schemeClr val="accent1">
                  <a:lumMod val="50000"/>
                </a:scheme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49119302"/>
              </p:ext>
            </p:extLst>
          </p:nvPr>
        </p:nvGraphicFramePr>
        <p:xfrm>
          <a:off x="1441604" y="4173982"/>
          <a:ext cx="9108069" cy="2115221"/>
        </p:xfrm>
        <a:graphic>
          <a:graphicData uri="http://schemas.openxmlformats.org/drawingml/2006/table">
            <a:tbl>
              <a:tblPr firstRow="1" bandRow="1">
                <a:tableStyleId>{5C22544A-7EE6-4342-B048-85BDC9FD1C3A}</a:tableStyleId>
              </a:tblPr>
              <a:tblGrid>
                <a:gridCol w="3036023">
                  <a:extLst>
                    <a:ext uri="{9D8B030D-6E8A-4147-A177-3AD203B41FA5}">
                      <a16:colId xmlns:a16="http://schemas.microsoft.com/office/drawing/2014/main" val="328792082"/>
                    </a:ext>
                  </a:extLst>
                </a:gridCol>
                <a:gridCol w="3036023">
                  <a:extLst>
                    <a:ext uri="{9D8B030D-6E8A-4147-A177-3AD203B41FA5}">
                      <a16:colId xmlns:a16="http://schemas.microsoft.com/office/drawing/2014/main" val="1077615867"/>
                    </a:ext>
                  </a:extLst>
                </a:gridCol>
                <a:gridCol w="3036023">
                  <a:extLst>
                    <a:ext uri="{9D8B030D-6E8A-4147-A177-3AD203B41FA5}">
                      <a16:colId xmlns:a16="http://schemas.microsoft.com/office/drawing/2014/main" val="112879410"/>
                    </a:ext>
                  </a:extLst>
                </a:gridCol>
              </a:tblGrid>
              <a:tr h="698605">
                <a:tc>
                  <a:txBody>
                    <a:bodyPr/>
                    <a:lstStyle/>
                    <a:p>
                      <a:pPr algn="ctr"/>
                      <a:r>
                        <a:rPr lang="en-US" b="1" dirty="0" smtClean="0">
                          <a:solidFill>
                            <a:schemeClr val="tx1"/>
                          </a:solidFill>
                        </a:rPr>
                        <a:t>Incident Investigation</a:t>
                      </a:r>
                      <a:endParaRPr lang="en-US" b="1" dirty="0">
                        <a:solidFill>
                          <a:schemeClr val="tx1"/>
                        </a:solidFill>
                      </a:endParaRPr>
                    </a:p>
                  </a:txBody>
                  <a:tcPr anchor="ctr">
                    <a:solidFill>
                      <a:srgbClr val="FFC000"/>
                    </a:solidFill>
                  </a:tcPr>
                </a:tc>
                <a:tc>
                  <a:txBody>
                    <a:bodyPr/>
                    <a:lstStyle/>
                    <a:p>
                      <a:pPr algn="ctr"/>
                      <a:r>
                        <a:rPr lang="en-US" b="1" dirty="0" smtClean="0">
                          <a:solidFill>
                            <a:schemeClr val="tx1"/>
                          </a:solidFill>
                        </a:rPr>
                        <a:t>Ergonomics</a:t>
                      </a:r>
                      <a:endParaRPr lang="en-US" b="1" dirty="0">
                        <a:solidFill>
                          <a:schemeClr val="tx1"/>
                        </a:solidFill>
                      </a:endParaRPr>
                    </a:p>
                  </a:txBody>
                  <a:tcPr anchor="ctr">
                    <a:solidFill>
                      <a:srgbClr val="FFC000"/>
                    </a:solidFill>
                  </a:tcPr>
                </a:tc>
                <a:tc>
                  <a:txBody>
                    <a:bodyPr/>
                    <a:lstStyle/>
                    <a:p>
                      <a:pPr algn="ctr"/>
                      <a:r>
                        <a:rPr lang="en-US" b="1" dirty="0" smtClean="0">
                          <a:solidFill>
                            <a:schemeClr val="tx1"/>
                          </a:solidFill>
                        </a:rPr>
                        <a:t>Health and Safety Committees</a:t>
                      </a:r>
                      <a:endParaRPr lang="en-US" b="1" dirty="0">
                        <a:solidFill>
                          <a:schemeClr val="tx1"/>
                        </a:solidFill>
                      </a:endParaRPr>
                    </a:p>
                  </a:txBody>
                  <a:tcPr anchor="ctr">
                    <a:solidFill>
                      <a:srgbClr val="FFC000"/>
                    </a:solidFill>
                  </a:tcPr>
                </a:tc>
                <a:extLst>
                  <a:ext uri="{0D108BD9-81ED-4DB2-BD59-A6C34878D82A}">
                    <a16:rowId xmlns:a16="http://schemas.microsoft.com/office/drawing/2014/main" val="2863989506"/>
                  </a:ext>
                </a:extLst>
              </a:tr>
              <a:tr h="708308">
                <a:tc>
                  <a:txBody>
                    <a:bodyPr/>
                    <a:lstStyle/>
                    <a:p>
                      <a:pPr algn="ctr"/>
                      <a:r>
                        <a:rPr lang="en-US" b="1" dirty="0" smtClean="0">
                          <a:solidFill>
                            <a:schemeClr val="tx1"/>
                          </a:solidFill>
                        </a:rPr>
                        <a:t>Workplace Inspections</a:t>
                      </a:r>
                      <a:endParaRPr lang="en-US" b="1" dirty="0">
                        <a:solidFill>
                          <a:schemeClr val="tx1"/>
                        </a:solidFill>
                      </a:endParaRPr>
                    </a:p>
                  </a:txBody>
                  <a:tcPr anchor="ctr">
                    <a:solidFill>
                      <a:srgbClr val="FFC000"/>
                    </a:solidFill>
                  </a:tcPr>
                </a:tc>
                <a:tc>
                  <a:txBody>
                    <a:bodyPr/>
                    <a:lstStyle/>
                    <a:p>
                      <a:pPr algn="ctr"/>
                      <a:r>
                        <a:rPr lang="en-US" b="1" dirty="0" smtClean="0">
                          <a:solidFill>
                            <a:schemeClr val="tx1"/>
                          </a:solidFill>
                        </a:rPr>
                        <a:t>Lock out / Tag out</a:t>
                      </a:r>
                      <a:endParaRPr lang="en-US" b="1" dirty="0">
                        <a:solidFill>
                          <a:schemeClr val="tx1"/>
                        </a:solidFill>
                      </a:endParaRPr>
                    </a:p>
                  </a:txBody>
                  <a:tcPr anchor="ctr">
                    <a:solidFill>
                      <a:srgbClr val="FFC000"/>
                    </a:solidFill>
                  </a:tcPr>
                </a:tc>
                <a:tc>
                  <a:txBody>
                    <a:bodyPr/>
                    <a:lstStyle/>
                    <a:p>
                      <a:pPr algn="ctr"/>
                      <a:r>
                        <a:rPr lang="en-US" b="1" dirty="0" smtClean="0">
                          <a:solidFill>
                            <a:schemeClr val="tx1"/>
                          </a:solidFill>
                        </a:rPr>
                        <a:t>Fall Protection</a:t>
                      </a:r>
                      <a:endParaRPr lang="en-US" b="1" dirty="0">
                        <a:solidFill>
                          <a:schemeClr val="tx1"/>
                        </a:solidFill>
                      </a:endParaRPr>
                    </a:p>
                  </a:txBody>
                  <a:tcPr anchor="ctr">
                    <a:solidFill>
                      <a:srgbClr val="FFC000"/>
                    </a:solidFill>
                  </a:tcPr>
                </a:tc>
                <a:extLst>
                  <a:ext uri="{0D108BD9-81ED-4DB2-BD59-A6C34878D82A}">
                    <a16:rowId xmlns:a16="http://schemas.microsoft.com/office/drawing/2014/main" val="3799293179"/>
                  </a:ext>
                </a:extLst>
              </a:tr>
              <a:tr h="708308">
                <a:tc>
                  <a:txBody>
                    <a:bodyPr/>
                    <a:lstStyle/>
                    <a:p>
                      <a:pPr algn="ctr"/>
                      <a:r>
                        <a:rPr lang="en-US" b="1" dirty="0" smtClean="0">
                          <a:solidFill>
                            <a:schemeClr val="tx1"/>
                          </a:solidFill>
                        </a:rPr>
                        <a:t>Confined Spaces</a:t>
                      </a:r>
                      <a:endParaRPr lang="en-US" b="1" dirty="0">
                        <a:solidFill>
                          <a:schemeClr val="tx1"/>
                        </a:solidFill>
                      </a:endParaRPr>
                    </a:p>
                  </a:txBody>
                  <a:tcPr anchor="ctr">
                    <a:solidFill>
                      <a:srgbClr val="FFC000"/>
                    </a:solidFill>
                  </a:tcPr>
                </a:tc>
                <a:tc>
                  <a:txBody>
                    <a:bodyPr/>
                    <a:lstStyle/>
                    <a:p>
                      <a:pPr algn="ctr"/>
                      <a:r>
                        <a:rPr lang="en-US" b="1" dirty="0" smtClean="0">
                          <a:solidFill>
                            <a:schemeClr val="tx1"/>
                          </a:solidFill>
                        </a:rPr>
                        <a:t>Hazard</a:t>
                      </a:r>
                      <a:r>
                        <a:rPr lang="en-US" b="1" baseline="0" dirty="0" smtClean="0">
                          <a:solidFill>
                            <a:schemeClr val="tx1"/>
                          </a:solidFill>
                        </a:rPr>
                        <a:t> Analysis</a:t>
                      </a:r>
                      <a:endParaRPr lang="en-US" b="1" dirty="0">
                        <a:solidFill>
                          <a:schemeClr val="tx1"/>
                        </a:solidFill>
                      </a:endParaRPr>
                    </a:p>
                  </a:txBody>
                  <a:tcPr anchor="ctr">
                    <a:solidFill>
                      <a:srgbClr val="FFC000"/>
                    </a:solidFill>
                  </a:tcPr>
                </a:tc>
                <a:tc>
                  <a:txBody>
                    <a:bodyPr/>
                    <a:lstStyle/>
                    <a:p>
                      <a:pPr algn="ctr"/>
                      <a:r>
                        <a:rPr lang="en-US" b="1" dirty="0" smtClean="0">
                          <a:solidFill>
                            <a:schemeClr val="tx1"/>
                          </a:solidFill>
                        </a:rPr>
                        <a:t>Shop Safety</a:t>
                      </a:r>
                      <a:endParaRPr lang="en-US" b="1" dirty="0">
                        <a:solidFill>
                          <a:schemeClr val="tx1"/>
                        </a:solidFill>
                      </a:endParaRPr>
                    </a:p>
                  </a:txBody>
                  <a:tcPr anchor="ctr">
                    <a:solidFill>
                      <a:srgbClr val="FFC000"/>
                    </a:solidFill>
                  </a:tcPr>
                </a:tc>
                <a:extLst>
                  <a:ext uri="{0D108BD9-81ED-4DB2-BD59-A6C34878D82A}">
                    <a16:rowId xmlns:a16="http://schemas.microsoft.com/office/drawing/2014/main" val="1298282080"/>
                  </a:ext>
                </a:extLst>
              </a:tr>
            </a:tbl>
          </a:graphicData>
        </a:graphic>
      </p:graphicFrame>
    </p:spTree>
    <p:extLst>
      <p:ext uri="{BB962C8B-B14F-4D97-AF65-F5344CB8AC3E}">
        <p14:creationId xmlns:p14="http://schemas.microsoft.com/office/powerpoint/2010/main" val="39467758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The Rundown of OSHA</a:t>
            </a:r>
            <a:endParaRPr lang="en-US" dirty="0">
              <a:solidFill>
                <a:schemeClr val="accent1">
                  <a:lumMod val="50000"/>
                </a:schemeClr>
              </a:solidFill>
            </a:endParaRPr>
          </a:p>
        </p:txBody>
      </p:sp>
      <p:sp>
        <p:nvSpPr>
          <p:cNvPr id="3" name="Content Placeholder 2"/>
          <p:cNvSpPr>
            <a:spLocks noGrp="1"/>
          </p:cNvSpPr>
          <p:nvPr>
            <p:ph idx="1"/>
          </p:nvPr>
        </p:nvSpPr>
        <p:spPr>
          <a:xfrm>
            <a:off x="502920" y="1852130"/>
            <a:ext cx="10515600" cy="5304044"/>
          </a:xfrm>
        </p:spPr>
        <p:txBody>
          <a:bodyPr/>
          <a:lstStyle/>
          <a:p>
            <a:r>
              <a:rPr lang="en-US" dirty="0" smtClean="0">
                <a:solidFill>
                  <a:schemeClr val="accent1">
                    <a:lumMod val="50000"/>
                  </a:schemeClr>
                </a:solidFill>
              </a:rPr>
              <a:t>Occupational Safety and Health Act of 1970</a:t>
            </a:r>
          </a:p>
          <a:p>
            <a:pPr lvl="1"/>
            <a:r>
              <a:rPr lang="en-US" dirty="0" smtClean="0">
                <a:solidFill>
                  <a:schemeClr val="accent1">
                    <a:lumMod val="50000"/>
                  </a:schemeClr>
                </a:solidFill>
              </a:rPr>
              <a:t>Enacted by Congress to reduce accidents, injuries, medical illnesses and death.</a:t>
            </a:r>
          </a:p>
          <a:p>
            <a:r>
              <a:rPr lang="en-US" dirty="0" smtClean="0">
                <a:solidFill>
                  <a:schemeClr val="accent1">
                    <a:lumMod val="50000"/>
                  </a:schemeClr>
                </a:solidFill>
              </a:rPr>
              <a:t>Seems fairly important and easy to comprehend, but have you asked yourself “what and why is this important to me as a worker or supervisor?”</a:t>
            </a:r>
          </a:p>
          <a:p>
            <a:r>
              <a:rPr lang="en-US" dirty="0" smtClean="0">
                <a:solidFill>
                  <a:schemeClr val="accent1">
                    <a:lumMod val="50000"/>
                  </a:schemeClr>
                </a:solidFill>
              </a:rPr>
              <a:t>OSHA can be overwhelming, lots of information that is not easy to absorb.</a:t>
            </a:r>
          </a:p>
          <a:p>
            <a:r>
              <a:rPr lang="en-US" dirty="0" smtClean="0">
                <a:solidFill>
                  <a:schemeClr val="accent1">
                    <a:lumMod val="50000"/>
                  </a:schemeClr>
                </a:solidFill>
              </a:rPr>
              <a:t>Primary goal is foster and nourish a healthy and safe working environment for all individuals in the work field.</a:t>
            </a:r>
          </a:p>
          <a:p>
            <a:r>
              <a:rPr lang="en-US" dirty="0" smtClean="0">
                <a:solidFill>
                  <a:schemeClr val="accent1">
                    <a:lumMod val="50000"/>
                  </a:schemeClr>
                </a:solidFill>
              </a:rPr>
              <a:t>60% (deaths) &amp; 40% (injuries &amp; illnesses) reductions since creation of OSHA.</a:t>
            </a:r>
            <a:endParaRPr lang="en-US" dirty="0">
              <a:solidFill>
                <a:schemeClr val="accent1">
                  <a:lumMod val="50000"/>
                </a:schemeClr>
              </a:solidFill>
            </a:endParaRPr>
          </a:p>
        </p:txBody>
      </p:sp>
    </p:spTree>
    <p:extLst>
      <p:ext uri="{BB962C8B-B14F-4D97-AF65-F5344CB8AC3E}">
        <p14:creationId xmlns:p14="http://schemas.microsoft.com/office/powerpoint/2010/main" val="26093338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65431" y="336421"/>
            <a:ext cx="9601352" cy="6316170"/>
          </a:xfrm>
        </p:spPr>
      </p:pic>
    </p:spTree>
    <p:extLst>
      <p:ext uri="{BB962C8B-B14F-4D97-AF65-F5344CB8AC3E}">
        <p14:creationId xmlns:p14="http://schemas.microsoft.com/office/powerpoint/2010/main" val="29548322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Regulation &amp; </a:t>
            </a:r>
            <a:r>
              <a:rPr lang="en-US" dirty="0" smtClean="0">
                <a:solidFill>
                  <a:schemeClr val="accent1">
                    <a:lumMod val="50000"/>
                  </a:schemeClr>
                </a:solidFill>
              </a:rPr>
              <a:t>EO</a:t>
            </a:r>
            <a:endParaRPr lang="en-US" dirty="0">
              <a:solidFill>
                <a:schemeClr val="accent1">
                  <a:lumMod val="50000"/>
                </a:schemeClr>
              </a:solidFill>
            </a:endParaRPr>
          </a:p>
        </p:txBody>
      </p:sp>
      <p:sp>
        <p:nvSpPr>
          <p:cNvPr id="3" name="Content Placeholder 2"/>
          <p:cNvSpPr>
            <a:spLocks noGrp="1"/>
          </p:cNvSpPr>
          <p:nvPr>
            <p:ph idx="1"/>
          </p:nvPr>
        </p:nvSpPr>
        <p:spPr>
          <a:xfrm>
            <a:off x="838200" y="1825624"/>
            <a:ext cx="10515600" cy="5032375"/>
          </a:xfrm>
        </p:spPr>
        <p:txBody>
          <a:bodyPr>
            <a:normAutofit/>
          </a:bodyPr>
          <a:lstStyle/>
          <a:p>
            <a:r>
              <a:rPr lang="en-US" dirty="0" smtClean="0">
                <a:hlinkClick r:id="rId3"/>
              </a:rPr>
              <a:t>Cal/OSHA</a:t>
            </a:r>
            <a:endParaRPr lang="en-US" dirty="0" smtClean="0"/>
          </a:p>
          <a:p>
            <a:pPr lvl="1"/>
            <a:r>
              <a:rPr lang="en-US" dirty="0" smtClean="0">
                <a:hlinkClick r:id="rId4"/>
              </a:rPr>
              <a:t>Injury and Illness Prevention Program</a:t>
            </a:r>
            <a:endParaRPr lang="en-US" dirty="0" smtClean="0"/>
          </a:p>
          <a:p>
            <a:pPr lvl="1"/>
            <a:r>
              <a:rPr lang="en-US" dirty="0" smtClean="0">
                <a:hlinkClick r:id="rId5"/>
              </a:rPr>
              <a:t>PPE Program (JHA)</a:t>
            </a:r>
            <a:endParaRPr lang="en-US" dirty="0" smtClean="0"/>
          </a:p>
          <a:p>
            <a:pPr lvl="2"/>
            <a:r>
              <a:rPr lang="en-US" dirty="0">
                <a:solidFill>
                  <a:schemeClr val="accent1">
                    <a:lumMod val="50000"/>
                  </a:schemeClr>
                </a:solidFill>
              </a:rPr>
              <a:t>(2) The employer shall verify that the required workplace hazard assessment has been performed through a written certification that identifies the workplace evaluated; the person certifying that the evaluation has been performed; the date(s) of the hazard assessment; and, which identifies the document as a certification of hazard assessment.</a:t>
            </a:r>
            <a:endParaRPr lang="en-US" dirty="0" smtClean="0">
              <a:solidFill>
                <a:schemeClr val="accent1">
                  <a:lumMod val="50000"/>
                </a:schemeClr>
              </a:solidFill>
            </a:endParaRPr>
          </a:p>
          <a:p>
            <a:pPr lvl="1"/>
            <a:r>
              <a:rPr lang="en-US" dirty="0" smtClean="0">
                <a:hlinkClick r:id="rId6"/>
              </a:rPr>
              <a:t>OSHA Penalties</a:t>
            </a:r>
            <a:r>
              <a:rPr lang="en-US" dirty="0" smtClean="0"/>
              <a:t> </a:t>
            </a:r>
            <a:r>
              <a:rPr lang="en-US" dirty="0" smtClean="0">
                <a:solidFill>
                  <a:schemeClr val="accent1">
                    <a:lumMod val="50000"/>
                  </a:schemeClr>
                </a:solidFill>
              </a:rPr>
              <a:t>(State Plans)</a:t>
            </a:r>
          </a:p>
          <a:p>
            <a:r>
              <a:rPr lang="en-US" dirty="0" smtClean="0">
                <a:hlinkClick r:id="rId7"/>
              </a:rPr>
              <a:t>OSHA</a:t>
            </a:r>
            <a:endParaRPr lang="en-US" dirty="0" smtClean="0"/>
          </a:p>
          <a:p>
            <a:r>
              <a:rPr lang="en-US" dirty="0" smtClean="0">
                <a:hlinkClick r:id="rId8"/>
              </a:rPr>
              <a:t>CSU Executive Order 1039</a:t>
            </a:r>
            <a:endParaRPr lang="en-US" dirty="0" smtClean="0"/>
          </a:p>
          <a:p>
            <a:pPr lvl="1"/>
            <a:r>
              <a:rPr lang="en-US" dirty="0" smtClean="0">
                <a:hlinkClick r:id="rId9"/>
              </a:rPr>
              <a:t>Collective Bargain Agreements</a:t>
            </a:r>
            <a:endParaRPr lang="en-US" dirty="0" smtClean="0"/>
          </a:p>
        </p:txBody>
      </p:sp>
    </p:spTree>
    <p:extLst>
      <p:ext uri="{BB962C8B-B14F-4D97-AF65-F5344CB8AC3E}">
        <p14:creationId xmlns:p14="http://schemas.microsoft.com/office/powerpoint/2010/main" val="3423927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ok, over there... FRIDAY'S coming... | Garfield | Pinteres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66008" y="609600"/>
            <a:ext cx="3414028" cy="2770341"/>
          </a:xfrm>
          <a:prstGeom prst="rect">
            <a:avLst/>
          </a:prstGeom>
        </p:spPr>
      </p:pic>
      <p:sp>
        <p:nvSpPr>
          <p:cNvPr id="2" name="Title 1"/>
          <p:cNvSpPr>
            <a:spLocks noGrp="1"/>
          </p:cNvSpPr>
          <p:nvPr>
            <p:ph type="title"/>
          </p:nvPr>
        </p:nvSpPr>
        <p:spPr>
          <a:xfrm>
            <a:off x="1103243" y="1007165"/>
            <a:ext cx="9875520" cy="1356360"/>
          </a:xfrm>
        </p:spPr>
        <p:txBody>
          <a:bodyPr/>
          <a:lstStyle/>
          <a:p>
            <a:r>
              <a:rPr lang="en-US" dirty="0" smtClean="0"/>
              <a:t>Proactive Vs. Reactive</a:t>
            </a:r>
            <a:endParaRPr lang="en-US" dirty="0"/>
          </a:p>
        </p:txBody>
      </p:sp>
      <p:sp>
        <p:nvSpPr>
          <p:cNvPr id="3" name="Content Placeholder 2"/>
          <p:cNvSpPr>
            <a:spLocks noGrp="1"/>
          </p:cNvSpPr>
          <p:nvPr>
            <p:ph idx="1"/>
          </p:nvPr>
        </p:nvSpPr>
        <p:spPr>
          <a:xfrm>
            <a:off x="622852" y="2507309"/>
            <a:ext cx="9872871" cy="4038600"/>
          </a:xfrm>
        </p:spPr>
        <p:txBody>
          <a:bodyPr/>
          <a:lstStyle/>
          <a:p>
            <a:r>
              <a:rPr lang="en-US" dirty="0" smtClean="0">
                <a:solidFill>
                  <a:schemeClr val="accent1">
                    <a:lumMod val="50000"/>
                  </a:schemeClr>
                </a:solidFill>
              </a:rPr>
              <a:t>“Somebody is going to get hurt over there…”</a:t>
            </a:r>
          </a:p>
          <a:p>
            <a:r>
              <a:rPr lang="en-US" dirty="0" smtClean="0">
                <a:solidFill>
                  <a:schemeClr val="accent1">
                    <a:lumMod val="50000"/>
                  </a:schemeClr>
                </a:solidFill>
              </a:rPr>
              <a:t>“That’s an accident waiting to happen</a:t>
            </a:r>
            <a:r>
              <a:rPr lang="en-US" dirty="0" smtClean="0">
                <a:solidFill>
                  <a:schemeClr val="accent1">
                    <a:lumMod val="50000"/>
                  </a:schemeClr>
                </a:solidFill>
              </a:rPr>
              <a:t>”</a:t>
            </a:r>
          </a:p>
          <a:p>
            <a:r>
              <a:rPr lang="en-US" dirty="0" smtClean="0">
                <a:solidFill>
                  <a:schemeClr val="accent1">
                    <a:lumMod val="50000"/>
                  </a:schemeClr>
                </a:solidFill>
              </a:rPr>
              <a:t>“I’ll be fine, my knee hurts, but I can still do my job.”</a:t>
            </a:r>
            <a:endParaRPr lang="en-US" dirty="0" smtClean="0">
              <a:solidFill>
                <a:schemeClr val="accent1">
                  <a:lumMod val="50000"/>
                </a:schemeClr>
              </a:solidFill>
            </a:endParaRPr>
          </a:p>
          <a:p>
            <a:r>
              <a:rPr lang="en-US" dirty="0" smtClean="0">
                <a:solidFill>
                  <a:schemeClr val="accent1">
                    <a:lumMod val="50000"/>
                  </a:schemeClr>
                </a:solidFill>
              </a:rPr>
              <a:t>These situations could result in injuries or incidents to our </a:t>
            </a:r>
            <a:r>
              <a:rPr lang="en-US" dirty="0" smtClean="0">
                <a:solidFill>
                  <a:schemeClr val="accent1">
                    <a:lumMod val="50000"/>
                  </a:schemeClr>
                </a:solidFill>
              </a:rPr>
              <a:t>coworkers, students, members of the public or ourselves.</a:t>
            </a:r>
          </a:p>
          <a:p>
            <a:r>
              <a:rPr lang="en-US" dirty="0" smtClean="0">
                <a:solidFill>
                  <a:schemeClr val="accent1">
                    <a:lumMod val="50000"/>
                  </a:schemeClr>
                </a:solidFill>
              </a:rPr>
              <a:t>We want to capture </a:t>
            </a:r>
            <a:r>
              <a:rPr lang="en-US" dirty="0" smtClean="0">
                <a:solidFill>
                  <a:schemeClr val="accent1">
                    <a:lumMod val="50000"/>
                  </a:schemeClr>
                </a:solidFill>
              </a:rPr>
              <a:t>information </a:t>
            </a:r>
            <a:r>
              <a:rPr lang="en-US" dirty="0" smtClean="0">
                <a:solidFill>
                  <a:schemeClr val="accent1">
                    <a:lumMod val="50000"/>
                  </a:schemeClr>
                </a:solidFill>
              </a:rPr>
              <a:t>through </a:t>
            </a:r>
            <a:r>
              <a:rPr lang="en-US" dirty="0" smtClean="0">
                <a:solidFill>
                  <a:schemeClr val="accent1">
                    <a:lumMod val="50000"/>
                  </a:schemeClr>
                </a:solidFill>
              </a:rPr>
              <a:t>Hazard Identification and Reporting of </a:t>
            </a:r>
            <a:r>
              <a:rPr lang="en-US" dirty="0" smtClean="0">
                <a:solidFill>
                  <a:schemeClr val="accent1">
                    <a:lumMod val="50000"/>
                  </a:schemeClr>
                </a:solidFill>
              </a:rPr>
              <a:t>Deficiencies </a:t>
            </a:r>
            <a:r>
              <a:rPr lang="en-US" dirty="0">
                <a:solidFill>
                  <a:schemeClr val="accent1">
                    <a:lumMod val="50000"/>
                  </a:schemeClr>
                </a:solidFill>
              </a:rPr>
              <a:t>f</a:t>
            </a:r>
            <a:r>
              <a:rPr lang="en-US" dirty="0" smtClean="0">
                <a:solidFill>
                  <a:schemeClr val="accent1">
                    <a:lumMod val="50000"/>
                  </a:schemeClr>
                </a:solidFill>
              </a:rPr>
              <a:t>or prevention of future incidents.</a:t>
            </a:r>
            <a:endParaRPr lang="en-US" dirty="0" smtClean="0">
              <a:solidFill>
                <a:schemeClr val="accent1">
                  <a:lumMod val="50000"/>
                </a:schemeClr>
              </a:solidFill>
            </a:endParaRPr>
          </a:p>
          <a:p>
            <a:r>
              <a:rPr lang="en-US" dirty="0" smtClean="0">
                <a:solidFill>
                  <a:schemeClr val="accent1">
                    <a:lumMod val="50000"/>
                  </a:schemeClr>
                </a:solidFill>
              </a:rPr>
              <a:t>Providing controls to eliminate or mitigate the </a:t>
            </a:r>
            <a:r>
              <a:rPr lang="en-US" dirty="0" smtClean="0">
                <a:solidFill>
                  <a:schemeClr val="accent1">
                    <a:lumMod val="50000"/>
                  </a:schemeClr>
                </a:solidFill>
              </a:rPr>
              <a:t>hazards </a:t>
            </a:r>
            <a:r>
              <a:rPr lang="en-US" dirty="0" smtClean="0">
                <a:solidFill>
                  <a:schemeClr val="accent1">
                    <a:lumMod val="50000"/>
                  </a:schemeClr>
                </a:solidFill>
              </a:rPr>
              <a:t>in timely manner.</a:t>
            </a:r>
            <a:endParaRPr lang="en-US" dirty="0">
              <a:solidFill>
                <a:schemeClr val="accent1">
                  <a:lumMod val="50000"/>
                </a:schemeClr>
              </a:solidFill>
            </a:endParaRPr>
          </a:p>
        </p:txBody>
      </p:sp>
    </p:spTree>
    <p:extLst>
      <p:ext uri="{BB962C8B-B14F-4D97-AF65-F5344CB8AC3E}">
        <p14:creationId xmlns:p14="http://schemas.microsoft.com/office/powerpoint/2010/main" val="2763435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 Controls</a:t>
            </a:r>
            <a:endParaRPr lang="en-US" dirty="0"/>
          </a:p>
        </p:txBody>
      </p:sp>
      <p:sp>
        <p:nvSpPr>
          <p:cNvPr id="3" name="Content Placeholder 2"/>
          <p:cNvSpPr>
            <a:spLocks noGrp="1"/>
          </p:cNvSpPr>
          <p:nvPr>
            <p:ph idx="1"/>
          </p:nvPr>
        </p:nvSpPr>
        <p:spPr/>
        <p:txBody>
          <a:bodyPr/>
          <a:lstStyle/>
          <a:p>
            <a:r>
              <a:rPr lang="en-US" dirty="0" smtClean="0">
                <a:solidFill>
                  <a:schemeClr val="accent1">
                    <a:lumMod val="50000"/>
                  </a:schemeClr>
                </a:solidFill>
              </a:rPr>
              <a:t>Some control measures are more effective than others at reducing or eliminating hazards.</a:t>
            </a:r>
          </a:p>
          <a:p>
            <a:r>
              <a:rPr lang="en-US" dirty="0" smtClean="0">
                <a:solidFill>
                  <a:schemeClr val="accent1">
                    <a:lumMod val="50000"/>
                  </a:schemeClr>
                </a:solidFill>
              </a:rPr>
              <a:t>Different types of controls normally carry benefits and limitations.</a:t>
            </a:r>
          </a:p>
          <a:p>
            <a:r>
              <a:rPr lang="en-US" b="1" dirty="0" smtClean="0">
                <a:solidFill>
                  <a:schemeClr val="accent1">
                    <a:lumMod val="50000"/>
                  </a:schemeClr>
                </a:solidFill>
              </a:rPr>
              <a:t>First </a:t>
            </a:r>
            <a:r>
              <a:rPr lang="en-US" dirty="0" smtClean="0">
                <a:solidFill>
                  <a:schemeClr val="accent1">
                    <a:lumMod val="50000"/>
                  </a:schemeClr>
                </a:solidFill>
              </a:rPr>
              <a:t>consideration of hazard control is </a:t>
            </a:r>
            <a:r>
              <a:rPr lang="en-US" b="1" dirty="0" smtClean="0">
                <a:solidFill>
                  <a:schemeClr val="accent1">
                    <a:lumMod val="50000"/>
                  </a:schemeClr>
                </a:solidFill>
              </a:rPr>
              <a:t>eliminating</a:t>
            </a:r>
            <a:r>
              <a:rPr lang="en-US" dirty="0" smtClean="0">
                <a:solidFill>
                  <a:schemeClr val="accent1">
                    <a:lumMod val="50000"/>
                  </a:schemeClr>
                </a:solidFill>
              </a:rPr>
              <a:t> the hazard or </a:t>
            </a:r>
            <a:r>
              <a:rPr lang="en-US" b="1" dirty="0" smtClean="0">
                <a:solidFill>
                  <a:schemeClr val="accent1">
                    <a:lumMod val="50000"/>
                  </a:schemeClr>
                </a:solidFill>
              </a:rPr>
              <a:t>substitution </a:t>
            </a:r>
            <a:r>
              <a:rPr lang="en-US" dirty="0" smtClean="0">
                <a:solidFill>
                  <a:schemeClr val="accent1">
                    <a:lumMod val="50000"/>
                  </a:schemeClr>
                </a:solidFill>
              </a:rPr>
              <a:t>of a less hazardous activity, material or process.</a:t>
            </a:r>
          </a:p>
          <a:p>
            <a:pPr lvl="1"/>
            <a:r>
              <a:rPr lang="en-US" sz="2800" dirty="0" smtClean="0">
                <a:solidFill>
                  <a:schemeClr val="accent1">
                    <a:lumMod val="50000"/>
                  </a:schemeClr>
                </a:solidFill>
              </a:rPr>
              <a:t>An example: using water-based paint rather than solvent-based paint.</a:t>
            </a:r>
          </a:p>
          <a:p>
            <a:pPr lvl="1"/>
            <a:r>
              <a:rPr lang="en-US" sz="2800" dirty="0" smtClean="0">
                <a:solidFill>
                  <a:schemeClr val="accent1">
                    <a:lumMod val="50000"/>
                  </a:schemeClr>
                </a:solidFill>
              </a:rPr>
              <a:t>This will minimize the flammability and eliminates the health hazard for employees.</a:t>
            </a:r>
            <a:endParaRPr lang="en-US" sz="2800" dirty="0">
              <a:solidFill>
                <a:schemeClr val="accent1">
                  <a:lumMod val="50000"/>
                </a:schemeClr>
              </a:solidFill>
            </a:endParaRPr>
          </a:p>
        </p:txBody>
      </p:sp>
    </p:spTree>
    <p:extLst>
      <p:ext uri="{BB962C8B-B14F-4D97-AF65-F5344CB8AC3E}">
        <p14:creationId xmlns:p14="http://schemas.microsoft.com/office/powerpoint/2010/main" val="2739161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 Controls</a:t>
            </a:r>
            <a:endParaRPr lang="en-US" dirty="0"/>
          </a:p>
        </p:txBody>
      </p:sp>
      <p:sp>
        <p:nvSpPr>
          <p:cNvPr id="3" name="Content Placeholder 2"/>
          <p:cNvSpPr>
            <a:spLocks noGrp="1"/>
          </p:cNvSpPr>
          <p:nvPr>
            <p:ph idx="1"/>
          </p:nvPr>
        </p:nvSpPr>
        <p:spPr/>
        <p:txBody>
          <a:bodyPr>
            <a:normAutofit fontScale="92500" lnSpcReduction="10000"/>
          </a:bodyPr>
          <a:lstStyle/>
          <a:p>
            <a:r>
              <a:rPr lang="en-US" sz="3200" dirty="0" smtClean="0">
                <a:solidFill>
                  <a:schemeClr val="accent1">
                    <a:lumMod val="50000"/>
                  </a:schemeClr>
                </a:solidFill>
              </a:rPr>
              <a:t>When it is not possible to eliminate the hazard or substitute the </a:t>
            </a:r>
            <a:r>
              <a:rPr lang="en-US" sz="3200" dirty="0" smtClean="0">
                <a:solidFill>
                  <a:schemeClr val="accent1">
                    <a:lumMod val="50000"/>
                  </a:schemeClr>
                </a:solidFill>
              </a:rPr>
              <a:t>hazard:</a:t>
            </a:r>
          </a:p>
          <a:p>
            <a:pPr marL="1428750" lvl="2" indent="-514350">
              <a:buFont typeface="+mj-lt"/>
              <a:buAutoNum type="arabicPeriod"/>
            </a:pPr>
            <a:r>
              <a:rPr lang="en-US" sz="3200" b="1" dirty="0" smtClean="0">
                <a:solidFill>
                  <a:schemeClr val="accent1">
                    <a:lumMod val="50000"/>
                  </a:schemeClr>
                </a:solidFill>
              </a:rPr>
              <a:t>Engineering controls</a:t>
            </a:r>
          </a:p>
          <a:p>
            <a:pPr marL="1428750" lvl="2" indent="-514350">
              <a:buFont typeface="+mj-lt"/>
              <a:buAutoNum type="arabicPeriod"/>
            </a:pPr>
            <a:r>
              <a:rPr lang="en-US" sz="3200" b="1" dirty="0" smtClean="0">
                <a:solidFill>
                  <a:schemeClr val="accent1">
                    <a:lumMod val="50000"/>
                  </a:schemeClr>
                </a:solidFill>
              </a:rPr>
              <a:t>Administrative </a:t>
            </a:r>
            <a:r>
              <a:rPr lang="en-US" sz="3200" b="1" dirty="0">
                <a:solidFill>
                  <a:schemeClr val="accent1">
                    <a:lumMod val="50000"/>
                  </a:schemeClr>
                </a:solidFill>
              </a:rPr>
              <a:t>controls</a:t>
            </a:r>
          </a:p>
          <a:p>
            <a:pPr marL="1428750" lvl="2" indent="-514350">
              <a:buFont typeface="+mj-lt"/>
              <a:buAutoNum type="arabicPeriod"/>
            </a:pPr>
            <a:r>
              <a:rPr lang="en-US" sz="3200" b="1" dirty="0">
                <a:solidFill>
                  <a:schemeClr val="accent1">
                    <a:lumMod val="50000"/>
                  </a:schemeClr>
                </a:solidFill>
              </a:rPr>
              <a:t>Personal protective </a:t>
            </a:r>
            <a:r>
              <a:rPr lang="en-US" sz="3200" b="1" dirty="0" smtClean="0">
                <a:solidFill>
                  <a:schemeClr val="accent1">
                    <a:lumMod val="50000"/>
                  </a:schemeClr>
                </a:solidFill>
              </a:rPr>
              <a:t>equipment</a:t>
            </a:r>
          </a:p>
          <a:p>
            <a:pPr marL="914400" lvl="2" indent="0">
              <a:buNone/>
            </a:pPr>
            <a:endParaRPr lang="en-US" sz="2800" b="1" dirty="0" smtClean="0">
              <a:solidFill>
                <a:schemeClr val="accent1">
                  <a:lumMod val="50000"/>
                </a:schemeClr>
              </a:solidFill>
            </a:endParaRPr>
          </a:p>
          <a:p>
            <a:r>
              <a:rPr lang="en-US" sz="3200" dirty="0" smtClean="0">
                <a:solidFill>
                  <a:schemeClr val="accent1">
                    <a:lumMod val="50000"/>
                  </a:schemeClr>
                </a:solidFill>
              </a:rPr>
              <a:t>Applying this hierarchy is a systematic approach to identify the most effective method of reducing the risk. We want to select the highest level of feasible control!</a:t>
            </a:r>
          </a:p>
        </p:txBody>
      </p:sp>
    </p:spTree>
    <p:extLst>
      <p:ext uri="{BB962C8B-B14F-4D97-AF65-F5344CB8AC3E}">
        <p14:creationId xmlns:p14="http://schemas.microsoft.com/office/powerpoint/2010/main" val="4235050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 Poll Audience</a:t>
            </a:r>
            <a:endParaRPr lang="en-US" dirty="0"/>
          </a:p>
        </p:txBody>
      </p:sp>
      <p:sp>
        <p:nvSpPr>
          <p:cNvPr id="3" name="Content Placeholder 2"/>
          <p:cNvSpPr>
            <a:spLocks noGrp="1"/>
          </p:cNvSpPr>
          <p:nvPr>
            <p:ph idx="1"/>
          </p:nvPr>
        </p:nvSpPr>
        <p:spPr/>
        <p:txBody>
          <a:bodyPr/>
          <a:lstStyle/>
          <a:p>
            <a:r>
              <a:rPr lang="en-US" dirty="0" smtClean="0">
                <a:solidFill>
                  <a:schemeClr val="accent1">
                    <a:lumMod val="50000"/>
                  </a:schemeClr>
                </a:solidFill>
              </a:rPr>
              <a:t>PPE questions, when do you use or what activities require PPE use.</a:t>
            </a:r>
            <a:endParaRPr lang="en-US" dirty="0">
              <a:solidFill>
                <a:schemeClr val="accent1">
                  <a:lumMod val="50000"/>
                </a:schemeClr>
              </a:solidFill>
            </a:endParaRPr>
          </a:p>
        </p:txBody>
      </p:sp>
      <p:pic>
        <p:nvPicPr>
          <p:cNvPr id="4" name="Picture 3" descr="Passé composé ou imparfait là est la question - Intermédiaire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5765" y="2890354"/>
            <a:ext cx="5435600" cy="3568700"/>
          </a:xfrm>
          <a:prstGeom prst="rect">
            <a:avLst/>
          </a:prstGeom>
        </p:spPr>
      </p:pic>
    </p:spTree>
    <p:extLst>
      <p:ext uri="{BB962C8B-B14F-4D97-AF65-F5344CB8AC3E}">
        <p14:creationId xmlns:p14="http://schemas.microsoft.com/office/powerpoint/2010/main" val="342878736"/>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716</TotalTime>
  <Words>1978</Words>
  <Application>Microsoft Office PowerPoint</Application>
  <PresentationFormat>Widescreen</PresentationFormat>
  <Paragraphs>227</Paragraphs>
  <Slides>13</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Calibri</vt:lpstr>
      <vt:lpstr>Calibri Light</vt:lpstr>
      <vt:lpstr>Corbel</vt:lpstr>
      <vt:lpstr>Wingdings</vt:lpstr>
      <vt:lpstr>Basis</vt:lpstr>
      <vt:lpstr>Occupational Health &amp; Safety</vt:lpstr>
      <vt:lpstr>What is OHS and what do we do?</vt:lpstr>
      <vt:lpstr>The Rundown of OSHA</vt:lpstr>
      <vt:lpstr>PowerPoint Presentation</vt:lpstr>
      <vt:lpstr>Regulation &amp; EO</vt:lpstr>
      <vt:lpstr>Proactive Vs. Reactive</vt:lpstr>
      <vt:lpstr>Hazard Controls</vt:lpstr>
      <vt:lpstr>Hazard Controls</vt:lpstr>
      <vt:lpstr>Question – Poll Audience</vt:lpstr>
      <vt:lpstr>Hazard Control</vt:lpstr>
      <vt:lpstr>Risk – Probability Matrix</vt:lpstr>
      <vt:lpstr>Important information to know</vt:lpstr>
      <vt:lpstr>What are some ways to start promoting safety in my area?</vt:lpstr>
    </vt:vector>
  </TitlesOfParts>
  <Company>Humboldt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Occupational Health &amp; Safety</dc:title>
  <dc:creator>pzv1</dc:creator>
  <cp:lastModifiedBy>pzv1</cp:lastModifiedBy>
  <cp:revision>49</cp:revision>
  <cp:lastPrinted>2016-10-27T21:54:45Z</cp:lastPrinted>
  <dcterms:created xsi:type="dcterms:W3CDTF">2016-10-22T18:48:02Z</dcterms:created>
  <dcterms:modified xsi:type="dcterms:W3CDTF">2016-11-08T19:07:51Z</dcterms:modified>
</cp:coreProperties>
</file>