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6" d="100"/>
          <a:sy n="86" d="100"/>
        </p:scale>
        <p:origin x="114"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E54982-6E9B-4E7F-AA8B-2E751AAB62F8}"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259044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54982-6E9B-4E7F-AA8B-2E751AAB62F8}"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2658982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54982-6E9B-4E7F-AA8B-2E751AAB62F8}"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980515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E54982-6E9B-4E7F-AA8B-2E751AAB62F8}"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319935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E54982-6E9B-4E7F-AA8B-2E751AAB62F8}" type="datetimeFigureOut">
              <a:rPr lang="en-US" smtClean="0"/>
              <a:t>12/6/2016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115400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E54982-6E9B-4E7F-AA8B-2E751AAB62F8}"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340233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E54982-6E9B-4E7F-AA8B-2E751AAB62F8}" type="datetimeFigureOut">
              <a:rPr lang="en-US" smtClean="0"/>
              <a:t>12/6/2016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2438794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E54982-6E9B-4E7F-AA8B-2E751AAB62F8}" type="datetimeFigureOut">
              <a:rPr lang="en-US" smtClean="0"/>
              <a:t>12/6/2016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4260080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E54982-6E9B-4E7F-AA8B-2E751AAB62F8}" type="datetimeFigureOut">
              <a:rPr lang="en-US" smtClean="0"/>
              <a:t>12/6/2016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1590337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E54982-6E9B-4E7F-AA8B-2E751AAB62F8}"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3677409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E54982-6E9B-4E7F-AA8B-2E751AAB62F8}" type="datetimeFigureOut">
              <a:rPr lang="en-US" smtClean="0"/>
              <a:t>12/6/2016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EEEC-6E11-44B8-B7E1-7FFF457C04D8}" type="slidenum">
              <a:rPr lang="en-US" smtClean="0"/>
              <a:t>‹#›</a:t>
            </a:fld>
            <a:endParaRPr lang="en-US"/>
          </a:p>
        </p:txBody>
      </p:sp>
    </p:spTree>
    <p:extLst>
      <p:ext uri="{BB962C8B-B14F-4D97-AF65-F5344CB8AC3E}">
        <p14:creationId xmlns:p14="http://schemas.microsoft.com/office/powerpoint/2010/main" val="406246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54982-6E9B-4E7F-AA8B-2E751AAB62F8}" type="datetimeFigureOut">
              <a:rPr lang="en-US" smtClean="0"/>
              <a:t>12/6/2016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6EEEC-6E11-44B8-B7E1-7FFF457C04D8}" type="slidenum">
              <a:rPr lang="en-US" smtClean="0"/>
              <a:t>‹#›</a:t>
            </a:fld>
            <a:endParaRPr lang="en-US"/>
          </a:p>
        </p:txBody>
      </p:sp>
    </p:spTree>
    <p:extLst>
      <p:ext uri="{BB962C8B-B14F-4D97-AF65-F5344CB8AC3E}">
        <p14:creationId xmlns:p14="http://schemas.microsoft.com/office/powerpoint/2010/main" val="377289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5276" y="1803749"/>
            <a:ext cx="3473885" cy="50104"/>
          </a:xfrm>
        </p:spPr>
        <p:txBody>
          <a:bodyPr>
            <a:normAutofit fontScale="90000"/>
          </a:bodyPr>
          <a:lstStyle/>
          <a:p>
            <a:endParaRPr lang="en-US" dirty="0"/>
          </a:p>
        </p:txBody>
      </p:sp>
      <p:sp>
        <p:nvSpPr>
          <p:cNvPr id="3" name="Subtitle 2"/>
          <p:cNvSpPr>
            <a:spLocks noGrp="1"/>
          </p:cNvSpPr>
          <p:nvPr>
            <p:ph type="subTitle" idx="1"/>
          </p:nvPr>
        </p:nvSpPr>
        <p:spPr>
          <a:xfrm>
            <a:off x="2413348" y="2628456"/>
            <a:ext cx="9144000" cy="1655762"/>
          </a:xfrm>
        </p:spPr>
        <p:txBody>
          <a:bodyPr/>
          <a:lstStyle/>
          <a:p>
            <a:r>
              <a:rPr lang="en-US" dirty="0" smtClean="0"/>
              <a:t>Campus Wide Safety Committee</a:t>
            </a:r>
          </a:p>
          <a:p>
            <a:r>
              <a:rPr lang="en-US" dirty="0" smtClean="0"/>
              <a:t>Initial Meeting 11/9/16</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276" y="201265"/>
            <a:ext cx="3343275" cy="3305175"/>
          </a:xfrm>
          <a:prstGeom prst="rect">
            <a:avLst/>
          </a:prstGeom>
        </p:spPr>
      </p:pic>
    </p:spTree>
    <p:extLst>
      <p:ext uri="{BB962C8B-B14F-4D97-AF65-F5344CB8AC3E}">
        <p14:creationId xmlns:p14="http://schemas.microsoft.com/office/powerpoint/2010/main" val="2095829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Management</a:t>
            </a:r>
            <a:endParaRPr lang="en-US" dirty="0"/>
          </a:p>
        </p:txBody>
      </p:sp>
      <p:sp>
        <p:nvSpPr>
          <p:cNvPr id="3" name="Content Placeholder 2"/>
          <p:cNvSpPr>
            <a:spLocks noGrp="1"/>
          </p:cNvSpPr>
          <p:nvPr>
            <p:ph idx="1"/>
          </p:nvPr>
        </p:nvSpPr>
        <p:spPr/>
        <p:txBody>
          <a:bodyPr/>
          <a:lstStyle/>
          <a:p>
            <a:r>
              <a:rPr lang="en-US" dirty="0" smtClean="0"/>
              <a:t>Define</a:t>
            </a:r>
          </a:p>
          <a:p>
            <a:r>
              <a:rPr lang="en-US" dirty="0" smtClean="0"/>
              <a:t>Types of losses</a:t>
            </a:r>
          </a:p>
          <a:p>
            <a:r>
              <a:rPr lang="en-US" dirty="0" smtClean="0"/>
              <a:t>How to anticipate and identify risks</a:t>
            </a:r>
          </a:p>
          <a:p>
            <a:r>
              <a:rPr lang="en-US" dirty="0" smtClean="0"/>
              <a:t>How to evaluate</a:t>
            </a:r>
          </a:p>
          <a:p>
            <a:r>
              <a:rPr lang="en-US" dirty="0" smtClean="0"/>
              <a:t>How to implement control</a:t>
            </a:r>
          </a:p>
          <a:p>
            <a:r>
              <a:rPr lang="en-US" dirty="0" smtClean="0"/>
              <a:t>Control Techniques</a:t>
            </a:r>
          </a:p>
          <a:p>
            <a:r>
              <a:rPr lang="en-US" dirty="0" smtClean="0"/>
              <a:t>Risk Matrix</a:t>
            </a:r>
            <a:endParaRPr lang="en-US" dirty="0"/>
          </a:p>
        </p:txBody>
      </p:sp>
      <p:pic>
        <p:nvPicPr>
          <p:cNvPr id="4" name="Picture 3" descr="Meski lembaga keuangan syariah memiliki sistem bagi hasil yang by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3048000"/>
            <a:ext cx="5715000" cy="3810000"/>
          </a:xfrm>
          <a:prstGeom prst="rect">
            <a:avLst/>
          </a:prstGeom>
        </p:spPr>
      </p:pic>
    </p:spTree>
    <p:extLst>
      <p:ext uri="{BB962C8B-B14F-4D97-AF65-F5344CB8AC3E}">
        <p14:creationId xmlns:p14="http://schemas.microsoft.com/office/powerpoint/2010/main" val="3826191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0376" y="365124"/>
            <a:ext cx="4911247" cy="1325563"/>
          </a:xfrm>
        </p:spPr>
        <p:txBody>
          <a:bodyPr/>
          <a:lstStyle/>
          <a:p>
            <a:r>
              <a:rPr lang="en-US" dirty="0" smtClean="0"/>
              <a:t>Common Definition	</a:t>
            </a:r>
            <a:endParaRPr lang="en-US" dirty="0"/>
          </a:p>
        </p:txBody>
      </p:sp>
      <p:sp>
        <p:nvSpPr>
          <p:cNvPr id="3" name="Content Placeholder 2"/>
          <p:cNvSpPr>
            <a:spLocks noGrp="1"/>
          </p:cNvSpPr>
          <p:nvPr>
            <p:ph idx="1"/>
          </p:nvPr>
        </p:nvSpPr>
        <p:spPr>
          <a:xfrm>
            <a:off x="838200" y="2251510"/>
            <a:ext cx="10515600" cy="4351338"/>
          </a:xfrm>
        </p:spPr>
        <p:txBody>
          <a:bodyPr/>
          <a:lstStyle/>
          <a:p>
            <a:r>
              <a:rPr lang="en-US" dirty="0" smtClean="0"/>
              <a:t>The risk management practices of Humboldt State University are specifically designed to identify and assess all types of risk to the campus, and to implement appropriate risk management techniques in order to protect the university so it can carry out its mission.  It is the goal of Risk Management and Safety Services to aid in the identification and evaluation of risk, to facilitate the selection and application of the best risk management techniques to mitigate risks, and to monitor the results.</a:t>
            </a:r>
            <a:endParaRPr lang="en-US" dirty="0"/>
          </a:p>
        </p:txBody>
      </p:sp>
      <p:pic>
        <p:nvPicPr>
          <p:cNvPr id="6" name="Picture 5" descr="risk management Archives - Page 8 of 8 - A-Academ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781"/>
            <a:ext cx="3048000" cy="2000250"/>
          </a:xfrm>
          <a:prstGeom prst="rect">
            <a:avLst/>
          </a:prstGeom>
        </p:spPr>
      </p:pic>
    </p:spTree>
    <p:extLst>
      <p:ext uri="{BB962C8B-B14F-4D97-AF65-F5344CB8AC3E}">
        <p14:creationId xmlns:p14="http://schemas.microsoft.com/office/powerpoint/2010/main" val="3296150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losses</a:t>
            </a:r>
            <a:endParaRPr lang="en-US" dirty="0"/>
          </a:p>
        </p:txBody>
      </p:sp>
      <p:sp>
        <p:nvSpPr>
          <p:cNvPr id="3" name="Content Placeholder 2"/>
          <p:cNvSpPr>
            <a:spLocks noGrp="1"/>
          </p:cNvSpPr>
          <p:nvPr>
            <p:ph idx="1"/>
          </p:nvPr>
        </p:nvSpPr>
        <p:spPr/>
        <p:txBody>
          <a:bodyPr/>
          <a:lstStyle/>
          <a:p>
            <a:r>
              <a:rPr lang="en-US" dirty="0" smtClean="0"/>
              <a:t>Death, injury or inappropriate treatment of employees, students and guests</a:t>
            </a:r>
          </a:p>
          <a:p>
            <a:r>
              <a:rPr lang="en-US" dirty="0" smtClean="0"/>
              <a:t>Physical damage to university property</a:t>
            </a:r>
          </a:p>
          <a:p>
            <a:r>
              <a:rPr lang="en-US" dirty="0" smtClean="0"/>
              <a:t>Loss of campus revenues due to property damage</a:t>
            </a:r>
          </a:p>
          <a:p>
            <a:r>
              <a:rPr lang="en-US" dirty="0" smtClean="0"/>
              <a:t>Liability claims against the university due to damage to non-university property</a:t>
            </a:r>
          </a:p>
          <a:p>
            <a:r>
              <a:rPr lang="en-US" dirty="0" smtClean="0"/>
              <a:t>Losses resulting from fraud or criminal acts</a:t>
            </a:r>
            <a:endParaRPr lang="en-US" dirty="0"/>
          </a:p>
        </p:txBody>
      </p:sp>
      <p:pic>
        <p:nvPicPr>
          <p:cNvPr id="6" name="Picture 5" descr="Diet Justice: Stoopid H&amp;S...who is to blam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5635" y="4204048"/>
            <a:ext cx="3606365" cy="2680636"/>
          </a:xfrm>
          <a:prstGeom prst="rect">
            <a:avLst/>
          </a:prstGeom>
        </p:spPr>
      </p:pic>
    </p:spTree>
    <p:extLst>
      <p:ext uri="{BB962C8B-B14F-4D97-AF65-F5344CB8AC3E}">
        <p14:creationId xmlns:p14="http://schemas.microsoft.com/office/powerpoint/2010/main" val="992111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3202" y="953850"/>
            <a:ext cx="8130436" cy="787270"/>
          </a:xfrm>
        </p:spPr>
        <p:txBody>
          <a:bodyPr>
            <a:normAutofit fontScale="90000"/>
          </a:bodyPr>
          <a:lstStyle/>
          <a:p>
            <a:r>
              <a:rPr lang="en-US" dirty="0" smtClean="0"/>
              <a:t>How to anticipate and identify risks	</a:t>
            </a:r>
            <a:endParaRPr lang="en-US" dirty="0"/>
          </a:p>
        </p:txBody>
      </p:sp>
      <p:sp>
        <p:nvSpPr>
          <p:cNvPr id="3" name="Content Placeholder 2"/>
          <p:cNvSpPr>
            <a:spLocks noGrp="1"/>
          </p:cNvSpPr>
          <p:nvPr>
            <p:ph idx="1"/>
          </p:nvPr>
        </p:nvSpPr>
        <p:spPr>
          <a:xfrm>
            <a:off x="973202" y="2178388"/>
            <a:ext cx="10515600" cy="4351338"/>
          </a:xfrm>
        </p:spPr>
        <p:txBody>
          <a:bodyPr>
            <a:normAutofit lnSpcReduction="10000"/>
          </a:bodyPr>
          <a:lstStyle/>
          <a:p>
            <a:r>
              <a:rPr lang="en-US" dirty="0" smtClean="0"/>
              <a:t>Review and assess workers’ compensation claims and employer’s report of occupational injury or illness documents</a:t>
            </a:r>
          </a:p>
          <a:p>
            <a:r>
              <a:rPr lang="en-US" dirty="0" smtClean="0"/>
              <a:t>Campus safety inspections</a:t>
            </a:r>
          </a:p>
          <a:p>
            <a:r>
              <a:rPr lang="en-US" dirty="0" smtClean="0"/>
              <a:t>Investigate accidents and near misses</a:t>
            </a:r>
          </a:p>
          <a:p>
            <a:r>
              <a:rPr lang="en-US" dirty="0" smtClean="0"/>
              <a:t>Investigate and assess reported safety hazards</a:t>
            </a:r>
          </a:p>
          <a:p>
            <a:r>
              <a:rPr lang="en-US" dirty="0" smtClean="0"/>
              <a:t>Review allegations of inappropriate treatment of student, faculty, staff and visitors</a:t>
            </a:r>
          </a:p>
          <a:p>
            <a:r>
              <a:rPr lang="en-US" dirty="0" smtClean="0"/>
              <a:t>Review and evaluate, as appropriate, student activities including academic field trips, projects, high hazard experiments, travel abroad, sanctioned activities, etc.</a:t>
            </a:r>
            <a:endParaRPr lang="en-US" dirty="0"/>
          </a:p>
        </p:txBody>
      </p:sp>
      <p:pic>
        <p:nvPicPr>
          <p:cNvPr id="5" name="Picture 4" descr="crs_stat” obsoleto em 11gR2 e quais o substituíram | SQL&gt; Oracl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84266" y="276002"/>
            <a:ext cx="2301476" cy="1850837"/>
          </a:xfrm>
          <a:prstGeom prst="rect">
            <a:avLst/>
          </a:prstGeom>
        </p:spPr>
      </p:pic>
    </p:spTree>
    <p:extLst>
      <p:ext uri="{BB962C8B-B14F-4D97-AF65-F5344CB8AC3E}">
        <p14:creationId xmlns:p14="http://schemas.microsoft.com/office/powerpoint/2010/main" val="3283640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a:xfrm>
            <a:off x="838200" y="1587630"/>
            <a:ext cx="10515600" cy="4351338"/>
          </a:xfrm>
        </p:spPr>
        <p:txBody>
          <a:bodyPr/>
          <a:lstStyle/>
          <a:p>
            <a:r>
              <a:rPr lang="en-US" dirty="0" smtClean="0"/>
              <a:t>Identify risks which pose a potentially precedent-setting, broad or major impact to the university to be evaluated</a:t>
            </a:r>
          </a:p>
          <a:p>
            <a:r>
              <a:rPr lang="en-US" dirty="0" smtClean="0"/>
              <a:t>Criteria</a:t>
            </a:r>
          </a:p>
          <a:p>
            <a:pPr lvl="1"/>
            <a:r>
              <a:rPr lang="en-US" dirty="0" smtClean="0"/>
              <a:t>Severity – The amount of human harm or property loss that can occur</a:t>
            </a:r>
          </a:p>
          <a:p>
            <a:pPr lvl="1"/>
            <a:r>
              <a:rPr lang="en-US" dirty="0" smtClean="0"/>
              <a:t>Frequency of Exposure – How often the event or activity takes place</a:t>
            </a:r>
          </a:p>
          <a:p>
            <a:pPr lvl="1"/>
            <a:r>
              <a:rPr lang="en-US" dirty="0" smtClean="0"/>
              <a:t>Predictability – the ability to anticipate losses associated with specific activities or conditions</a:t>
            </a:r>
          </a:p>
          <a:p>
            <a:pPr lvl="1"/>
            <a:r>
              <a:rPr lang="en-US" dirty="0" smtClean="0"/>
              <a:t>Probability  The actuarial chance of a loss</a:t>
            </a:r>
            <a:endParaRPr lang="en-US" dirty="0"/>
          </a:p>
        </p:txBody>
      </p:sp>
      <p:pic>
        <p:nvPicPr>
          <p:cNvPr id="4" name="Picture 3" descr="Interior Design Blog | Interior and Exterior Design Ideas: Balanc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3893" y="4274105"/>
            <a:ext cx="3868107" cy="2583895"/>
          </a:xfrm>
          <a:prstGeom prst="rect">
            <a:avLst/>
          </a:prstGeom>
        </p:spPr>
      </p:pic>
    </p:spTree>
    <p:extLst>
      <p:ext uri="{BB962C8B-B14F-4D97-AF65-F5344CB8AC3E}">
        <p14:creationId xmlns:p14="http://schemas.microsoft.com/office/powerpoint/2010/main" val="1454423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0567" y="663389"/>
            <a:ext cx="7216036" cy="1325563"/>
          </a:xfrm>
        </p:spPr>
        <p:txBody>
          <a:bodyPr/>
          <a:lstStyle/>
          <a:p>
            <a:r>
              <a:rPr lang="en-US" dirty="0" smtClean="0"/>
              <a:t>Implement Control</a:t>
            </a:r>
            <a:endParaRPr lang="en-US" dirty="0"/>
          </a:p>
        </p:txBody>
      </p:sp>
      <p:sp>
        <p:nvSpPr>
          <p:cNvPr id="3" name="Content Placeholder 2"/>
          <p:cNvSpPr>
            <a:spLocks noGrp="1"/>
          </p:cNvSpPr>
          <p:nvPr>
            <p:ph idx="1"/>
          </p:nvPr>
        </p:nvSpPr>
        <p:spPr>
          <a:xfrm>
            <a:off x="1530785" y="2364244"/>
            <a:ext cx="10515600" cy="4351338"/>
          </a:xfrm>
        </p:spPr>
        <p:txBody>
          <a:bodyPr>
            <a:normAutofit lnSpcReduction="10000"/>
          </a:bodyPr>
          <a:lstStyle/>
          <a:p>
            <a:r>
              <a:rPr lang="en-US" dirty="0" smtClean="0"/>
              <a:t>The liability exposure the campus and the CSU faces for activities linked to the mission of the CSU can be mitigated in variety of ways:</a:t>
            </a:r>
          </a:p>
          <a:p>
            <a:pPr lvl="1"/>
            <a:r>
              <a:rPr lang="en-US" dirty="0" smtClean="0"/>
              <a:t>Transferring risk through third party waivers, hold harmless agreement, vendor contracting or by purchasing personal liability, health, travel and life insurance</a:t>
            </a:r>
          </a:p>
          <a:p>
            <a:pPr lvl="1"/>
            <a:r>
              <a:rPr lang="en-US" dirty="0" smtClean="0"/>
              <a:t>Reviewing and recommending specification for insurance purchases for the university</a:t>
            </a:r>
          </a:p>
          <a:p>
            <a:pPr lvl="1"/>
            <a:r>
              <a:rPr lang="en-US" dirty="0" smtClean="0"/>
              <a:t>Preventing/controlling risk through staff training and supervision</a:t>
            </a:r>
          </a:p>
          <a:p>
            <a:pPr lvl="1"/>
            <a:r>
              <a:rPr lang="en-US" dirty="0" smtClean="0"/>
              <a:t>Implementing internal controls</a:t>
            </a:r>
          </a:p>
          <a:p>
            <a:pPr lvl="1"/>
            <a:r>
              <a:rPr lang="en-US" dirty="0" smtClean="0"/>
              <a:t>Redesigning processes and systems</a:t>
            </a:r>
          </a:p>
          <a:p>
            <a:pPr lvl="1"/>
            <a:r>
              <a:rPr lang="en-US" dirty="0" smtClean="0"/>
              <a:t>Monitoring health and safety compliance</a:t>
            </a:r>
          </a:p>
          <a:p>
            <a:pPr lvl="1"/>
            <a:r>
              <a:rPr lang="en-US" dirty="0" smtClean="0"/>
              <a:t>Conducting internal audits</a:t>
            </a:r>
            <a:endParaRPr lang="en-US" dirty="0"/>
          </a:p>
        </p:txBody>
      </p:sp>
      <p:pic>
        <p:nvPicPr>
          <p:cNvPr id="4" name="Picture 3" descr="ZoToZ: Trading Risk Manage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1067" y="112733"/>
            <a:ext cx="2159435" cy="2159435"/>
          </a:xfrm>
          <a:prstGeom prst="rect">
            <a:avLst/>
          </a:prstGeom>
        </p:spPr>
      </p:pic>
    </p:spTree>
    <p:extLst>
      <p:ext uri="{BB962C8B-B14F-4D97-AF65-F5344CB8AC3E}">
        <p14:creationId xmlns:p14="http://schemas.microsoft.com/office/powerpoint/2010/main" val="342846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Techniques	</a:t>
            </a:r>
            <a:endParaRPr lang="en-US" dirty="0"/>
          </a:p>
        </p:txBody>
      </p:sp>
      <p:sp>
        <p:nvSpPr>
          <p:cNvPr id="3" name="Content Placeholder 2"/>
          <p:cNvSpPr>
            <a:spLocks noGrp="1"/>
          </p:cNvSpPr>
          <p:nvPr>
            <p:ph idx="1"/>
          </p:nvPr>
        </p:nvSpPr>
        <p:spPr/>
        <p:txBody>
          <a:bodyPr/>
          <a:lstStyle/>
          <a:p>
            <a:r>
              <a:rPr lang="en-US" dirty="0" smtClean="0"/>
              <a:t>Avoidance</a:t>
            </a:r>
          </a:p>
          <a:p>
            <a:r>
              <a:rPr lang="en-US" dirty="0" smtClean="0"/>
              <a:t>Loss prevention and reduction</a:t>
            </a:r>
          </a:p>
          <a:p>
            <a:r>
              <a:rPr lang="en-US" dirty="0" smtClean="0"/>
              <a:t>Risk transfer</a:t>
            </a:r>
            <a:endParaRPr lang="en-US" dirty="0"/>
          </a:p>
        </p:txBody>
      </p:sp>
      <p:pic>
        <p:nvPicPr>
          <p:cNvPr id="4" name="Picture 3" descr="risk-management-option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0970" y="3324356"/>
            <a:ext cx="9753600" cy="3390900"/>
          </a:xfrm>
          <a:prstGeom prst="rect">
            <a:avLst/>
          </a:prstGeom>
        </p:spPr>
      </p:pic>
    </p:spTree>
    <p:extLst>
      <p:ext uri="{BB962C8B-B14F-4D97-AF65-F5344CB8AC3E}">
        <p14:creationId xmlns:p14="http://schemas.microsoft.com/office/powerpoint/2010/main" val="2930633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835" y="2281607"/>
            <a:ext cx="2847583" cy="1325563"/>
          </a:xfrm>
        </p:spPr>
        <p:txBody>
          <a:bodyPr/>
          <a:lstStyle/>
          <a:p>
            <a:r>
              <a:rPr lang="en-US" dirty="0" smtClean="0"/>
              <a:t>Risk Matrix</a:t>
            </a:r>
            <a:endParaRPr lang="en-US" dirty="0"/>
          </a:p>
        </p:txBody>
      </p:sp>
      <p:pic>
        <p:nvPicPr>
          <p:cNvPr id="5" name="Picture 4" descr="CISO AppSec Guide: Reasons for Investing in Application Security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5783" y="365126"/>
            <a:ext cx="7992800" cy="5811838"/>
          </a:xfrm>
          <a:prstGeom prst="rect">
            <a:avLst/>
          </a:prstGeom>
        </p:spPr>
      </p:pic>
    </p:spTree>
    <p:extLst>
      <p:ext uri="{BB962C8B-B14F-4D97-AF65-F5344CB8AC3E}">
        <p14:creationId xmlns:p14="http://schemas.microsoft.com/office/powerpoint/2010/main" val="3220504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402</Words>
  <Application>Microsoft Office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Risk Management</vt:lpstr>
      <vt:lpstr>Common Definition </vt:lpstr>
      <vt:lpstr>Types of losses</vt:lpstr>
      <vt:lpstr>How to anticipate and identify risks </vt:lpstr>
      <vt:lpstr>Evaluation</vt:lpstr>
      <vt:lpstr>Implement Control</vt:lpstr>
      <vt:lpstr>Control Techniques </vt:lpstr>
      <vt:lpstr>Risk Matrix</vt:lpstr>
    </vt:vector>
  </TitlesOfParts>
  <Company>Humboldt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 and Safety Services</dc:title>
  <dc:creator>Kimberly D. Comet</dc:creator>
  <cp:lastModifiedBy>pzv1</cp:lastModifiedBy>
  <cp:revision>11</cp:revision>
  <dcterms:created xsi:type="dcterms:W3CDTF">2016-10-25T20:35:53Z</dcterms:created>
  <dcterms:modified xsi:type="dcterms:W3CDTF">2016-12-06T17:09:11Z</dcterms:modified>
</cp:coreProperties>
</file>