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3F7_A9CF7F83.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3F9_6331F427.xml" ContentType="application/vnd.ms-powerpoint.comments+xml"/>
  <Override PartName="/ppt/comments/modernComment_148_57212DC3.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modernComment_3FD_2D164690.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sldIdLst>
    <p:sldId id="257" r:id="rId5"/>
    <p:sldId id="1028" r:id="rId6"/>
    <p:sldId id="259" r:id="rId7"/>
    <p:sldId id="1024" r:id="rId8"/>
    <p:sldId id="1006" r:id="rId9"/>
    <p:sldId id="995" r:id="rId10"/>
    <p:sldId id="994" r:id="rId11"/>
    <p:sldId id="260" r:id="rId12"/>
    <p:sldId id="996" r:id="rId13"/>
    <p:sldId id="338" r:id="rId14"/>
    <p:sldId id="1007" r:id="rId15"/>
    <p:sldId id="266" r:id="rId16"/>
    <p:sldId id="268" r:id="rId17"/>
    <p:sldId id="1002" r:id="rId18"/>
    <p:sldId id="1003" r:id="rId19"/>
    <p:sldId id="1008" r:id="rId20"/>
    <p:sldId id="1014" r:id="rId21"/>
    <p:sldId id="997" r:id="rId22"/>
    <p:sldId id="998" r:id="rId23"/>
    <p:sldId id="1020" r:id="rId24"/>
    <p:sldId id="1025" r:id="rId25"/>
    <p:sldId id="999" r:id="rId26"/>
    <p:sldId id="1004" r:id="rId27"/>
    <p:sldId id="1018" r:id="rId28"/>
    <p:sldId id="1015" r:id="rId29"/>
    <p:sldId id="1026" r:id="rId30"/>
    <p:sldId id="1027" r:id="rId31"/>
    <p:sldId id="1009" r:id="rId32"/>
    <p:sldId id="1013" r:id="rId33"/>
    <p:sldId id="1016" r:id="rId34"/>
    <p:sldId id="1017" r:id="rId35"/>
    <p:sldId id="328" r:id="rId36"/>
    <p:sldId id="1021" r:id="rId37"/>
    <p:sldId id="101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01E646-A4E9-9110-3257-7965E12118FE}" name="Orozco, Cynthia" initials="OC" userId="S::c.orozco@gordian.com::297a2025-d516-430e-bc1f-004ea3a772a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omments/modernComment_148_57212DC3.xml><?xml version="1.0" encoding="utf-8"?>
<p188:cmLst xmlns:a="http://schemas.openxmlformats.org/drawingml/2006/main" xmlns:r="http://schemas.openxmlformats.org/officeDocument/2006/relationships" xmlns:p188="http://schemas.microsoft.com/office/powerpoint/2018/8/main">
  <p188:cm id="{0154F140-3FC8-42C1-BC67-E31DF7AB84D3}" authorId="{6901E646-A4E9-9110-3257-7965E12118FE}" created="2024-04-24T20:37:51.614">
    <pc:sldMkLst xmlns:pc="http://schemas.microsoft.com/office/powerpoint/2013/main/command">
      <pc:docMk/>
      <pc:sldMk cId="1461792195" sldId="328"/>
    </pc:sldMkLst>
    <p188:txBody>
      <a:bodyPr/>
      <a:lstStyle/>
      <a:p>
        <a:r>
          <a:rPr lang="en-US"/>
          <a:t>VERIFY ON INDIVIDUAL CAMPUS</a:t>
        </a:r>
      </a:p>
    </p188:txBody>
  </p188:cm>
</p188:cmLst>
</file>

<file path=ppt/comments/modernComment_3F7_A9CF7F83.xml><?xml version="1.0" encoding="utf-8"?>
<p188:cmLst xmlns:a="http://schemas.openxmlformats.org/drawingml/2006/main" xmlns:r="http://schemas.openxmlformats.org/officeDocument/2006/relationships" xmlns:p188="http://schemas.microsoft.com/office/powerpoint/2018/8/main">
  <p188:cm id="{E96A9403-71F1-4E2C-8331-95C69BCA02C8}" authorId="{6901E646-A4E9-9110-3257-7965E12118FE}" created="2024-04-24T20:34:19.750">
    <pc:sldMkLst xmlns:pc="http://schemas.microsoft.com/office/powerpoint/2013/main/command">
      <pc:docMk/>
      <pc:sldMk cId="2848948099" sldId="1015"/>
    </pc:sldMkLst>
    <p188:txBody>
      <a:bodyPr/>
      <a:lstStyle/>
      <a:p>
        <a:r>
          <a:rPr lang="en-US"/>
          <a:t>VERIFY WITH INDIVIDUAL CAMPUS</a:t>
        </a:r>
      </a:p>
    </p188:txBody>
  </p188:cm>
</p188:cmLst>
</file>

<file path=ppt/comments/modernComment_3F9_6331F427.xml><?xml version="1.0" encoding="utf-8"?>
<p188:cmLst xmlns:a="http://schemas.openxmlformats.org/drawingml/2006/main" xmlns:r="http://schemas.openxmlformats.org/officeDocument/2006/relationships" xmlns:p188="http://schemas.microsoft.com/office/powerpoint/2018/8/main">
  <p188:cm id="{15B0D2DD-60FE-4B0F-B9DE-419B1B0989D8}" authorId="{6901E646-A4E9-9110-3257-7965E12118FE}" created="2024-04-24T20:34:03.648">
    <pc:sldMkLst xmlns:pc="http://schemas.microsoft.com/office/powerpoint/2013/main/command">
      <pc:docMk/>
      <pc:sldMk cId="1664218151" sldId="1017"/>
    </pc:sldMkLst>
    <p188:txBody>
      <a:bodyPr/>
      <a:lstStyle/>
      <a:p>
        <a:r>
          <a:rPr lang="en-US"/>
          <a:t>VERIFY WITH INDIVIDUAL CAMPUS</a:t>
        </a:r>
      </a:p>
    </p188:txBody>
  </p188:cm>
</p188:cmLst>
</file>

<file path=ppt/comments/modernComment_3FD_2D164690.xml><?xml version="1.0" encoding="utf-8"?>
<p188:cmLst xmlns:a="http://schemas.openxmlformats.org/drawingml/2006/main" xmlns:r="http://schemas.openxmlformats.org/officeDocument/2006/relationships" xmlns:p188="http://schemas.microsoft.com/office/powerpoint/2018/8/main">
  <p188:cm id="{E2CB9E19-2A9D-4536-B772-181A8DDCEC05}" authorId="{6901E646-A4E9-9110-3257-7965E12118FE}" created="2024-04-24T20:38:17.977">
    <pc:sldMkLst xmlns:pc="http://schemas.microsoft.com/office/powerpoint/2013/main/command">
      <pc:docMk/>
      <pc:sldMk cId="756434576" sldId="1021"/>
    </pc:sldMkLst>
    <p188:txBody>
      <a:bodyPr/>
      <a:lstStyle/>
      <a:p>
        <a:r>
          <a:rPr lang="en-US"/>
          <a:t>UPDATE ON INDIVIDUAL CAMPUS</a:t>
        </a:r>
      </a:p>
    </p188:txBody>
  </p188:cm>
</p188:cmLst>
</file>

<file path=ppt/diagrams/_rels/data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4E3D63-71B3-4A88-B16B-AAD64E995F82}" type="doc">
      <dgm:prSet loTypeId="urn:microsoft.com/office/officeart/2005/8/layout/gear1" loCatId="cycle" qsTypeId="urn:microsoft.com/office/officeart/2005/8/quickstyle/simple5" qsCatId="simple" csTypeId="urn:microsoft.com/office/officeart/2005/8/colors/accent1_3" csCatId="accent1" phldr="1"/>
      <dgm:spPr/>
    </dgm:pt>
    <dgm:pt modelId="{C2B2ED70-C278-4203-A0F7-3C3532076794}">
      <dgm:prSet phldrT="[Text]" custT="1"/>
      <dgm:spPr/>
      <dgm:t>
        <a:bodyPr/>
        <a:lstStyle/>
        <a:p>
          <a:r>
            <a:rPr lang="en-US" sz="1000" b="1" dirty="0">
              <a:solidFill>
                <a:schemeClr val="bg1"/>
              </a:solidFill>
            </a:rPr>
            <a:t>- Bids out JOC contract</a:t>
          </a:r>
        </a:p>
        <a:p>
          <a:r>
            <a:rPr lang="en-US" sz="1000" b="1" dirty="0">
              <a:solidFill>
                <a:schemeClr val="bg1"/>
              </a:solidFill>
            </a:rPr>
            <a:t>- Attends JOC Training</a:t>
          </a:r>
        </a:p>
        <a:p>
          <a:r>
            <a:rPr lang="en-US" sz="1000" b="1" dirty="0">
              <a:solidFill>
                <a:schemeClr val="bg1"/>
              </a:solidFill>
            </a:rPr>
            <a:t>- Collaborates on scope                  - Provides price proposal               - Executes work based on agreed upon scope of work        </a:t>
          </a:r>
        </a:p>
      </dgm:t>
    </dgm:pt>
    <dgm:pt modelId="{D3CDFD0F-37DF-4A8C-9440-111914A96167}" type="parTrans" cxnId="{3D65FDCB-DEC8-4154-ADA2-21C325C1F835}">
      <dgm:prSet/>
      <dgm:spPr/>
      <dgm:t>
        <a:bodyPr/>
        <a:lstStyle/>
        <a:p>
          <a:endParaRPr lang="en-US"/>
        </a:p>
      </dgm:t>
    </dgm:pt>
    <dgm:pt modelId="{5BA0C840-86FB-437A-8D1F-1C9896D22518}" type="sibTrans" cxnId="{3D65FDCB-DEC8-4154-ADA2-21C325C1F835}">
      <dgm:prSet/>
      <dgm:spPr/>
      <dgm:t>
        <a:bodyPr/>
        <a:lstStyle/>
        <a:p>
          <a:endParaRPr lang="en-US"/>
        </a:p>
      </dgm:t>
    </dgm:pt>
    <dgm:pt modelId="{9971EEEB-AD5E-4CF8-9DE4-76936D6EFF97}">
      <dgm:prSet phldrT="[Text]" custT="1"/>
      <dgm:spPr/>
      <dgm:t>
        <a:bodyPr/>
        <a:lstStyle/>
        <a:p>
          <a:r>
            <a:rPr lang="en-US" sz="1000" b="1" dirty="0">
              <a:solidFill>
                <a:schemeClr val="bg1"/>
              </a:solidFill>
            </a:rPr>
            <a:t>- Furnish JOC procurement software</a:t>
          </a:r>
        </a:p>
        <a:p>
          <a:r>
            <a:rPr lang="en-US" sz="1000" b="1" dirty="0">
              <a:solidFill>
                <a:schemeClr val="bg1"/>
              </a:solidFill>
            </a:rPr>
            <a:t>- JOC training</a:t>
          </a:r>
        </a:p>
        <a:p>
          <a:r>
            <a:rPr lang="en-US" sz="1000" b="1" dirty="0">
              <a:solidFill>
                <a:schemeClr val="bg1"/>
              </a:solidFill>
            </a:rPr>
            <a:t>- Technical support</a:t>
          </a:r>
        </a:p>
        <a:p>
          <a:r>
            <a:rPr lang="en-US" sz="1000" b="1" dirty="0">
              <a:solidFill>
                <a:schemeClr val="bg1"/>
              </a:solidFill>
            </a:rPr>
            <a:t>- Operational support</a:t>
          </a:r>
        </a:p>
        <a:p>
          <a:r>
            <a:rPr lang="en-US" sz="1000" b="1" dirty="0">
              <a:solidFill>
                <a:schemeClr val="bg1"/>
              </a:solidFill>
            </a:rPr>
            <a:t>- Program oversight</a:t>
          </a:r>
        </a:p>
        <a:p>
          <a:r>
            <a:rPr lang="en-US" sz="1000" b="1" dirty="0">
              <a:solidFill>
                <a:schemeClr val="bg1"/>
              </a:solidFill>
            </a:rPr>
            <a:t>- Job Order process management (in some cases)</a:t>
          </a:r>
        </a:p>
      </dgm:t>
    </dgm:pt>
    <dgm:pt modelId="{7D5AE13B-ACDB-430D-B73F-E0AB7F3E9942}" type="parTrans" cxnId="{3D2075A3-4A75-4F4F-A18C-A0CC2D2ADA6E}">
      <dgm:prSet/>
      <dgm:spPr/>
      <dgm:t>
        <a:bodyPr/>
        <a:lstStyle/>
        <a:p>
          <a:endParaRPr lang="en-US"/>
        </a:p>
      </dgm:t>
    </dgm:pt>
    <dgm:pt modelId="{171F0D5F-0314-4E33-81EC-50E995E3D229}" type="sibTrans" cxnId="{3D2075A3-4A75-4F4F-A18C-A0CC2D2ADA6E}">
      <dgm:prSet/>
      <dgm:spPr>
        <a:scene3d>
          <a:camera prst="orthographicFront">
            <a:rot lat="0" lon="0" rev="0"/>
          </a:camera>
          <a:lightRig rig="threePt" dir="t"/>
        </a:scene3d>
      </dgm:spPr>
      <dgm:t>
        <a:bodyPr/>
        <a:lstStyle/>
        <a:p>
          <a:endParaRPr lang="en-US"/>
        </a:p>
      </dgm:t>
    </dgm:pt>
    <dgm:pt modelId="{27F332BE-7F45-40E2-93A9-6C07440823C7}">
      <dgm:prSet phldrT="[Text]" custT="1"/>
      <dgm:spPr/>
      <dgm:t>
        <a:bodyPr/>
        <a:lstStyle/>
        <a:p>
          <a:r>
            <a:rPr lang="en-US" sz="1000" b="1" dirty="0">
              <a:solidFill>
                <a:schemeClr val="tx1"/>
              </a:solidFill>
            </a:rPr>
            <a:t>- Administers and manages contracts</a:t>
          </a:r>
        </a:p>
        <a:p>
          <a:r>
            <a:rPr lang="en-US" sz="1000" b="1" dirty="0">
              <a:solidFill>
                <a:schemeClr val="tx1"/>
              </a:solidFill>
            </a:rPr>
            <a:t>- Identify projects </a:t>
          </a:r>
        </a:p>
        <a:p>
          <a:r>
            <a:rPr lang="en-US" sz="1000" b="1" dirty="0">
              <a:solidFill>
                <a:schemeClr val="tx1"/>
              </a:solidFill>
            </a:rPr>
            <a:t>- Adhere to contract general conditions</a:t>
          </a:r>
        </a:p>
        <a:p>
          <a:r>
            <a:rPr lang="en-US" sz="1000" b="1" dirty="0">
              <a:solidFill>
                <a:schemeClr val="tx1"/>
              </a:solidFill>
            </a:rPr>
            <a:t>- Provide scope of work</a:t>
          </a:r>
        </a:p>
        <a:p>
          <a:r>
            <a:rPr lang="en-US" sz="1000" b="1" dirty="0">
              <a:solidFill>
                <a:schemeClr val="tx1"/>
              </a:solidFill>
            </a:rPr>
            <a:t>- Provide direction and campus perspective on projects</a:t>
          </a:r>
        </a:p>
        <a:p>
          <a:endParaRPr lang="en-US" sz="900" b="1" dirty="0"/>
        </a:p>
      </dgm:t>
    </dgm:pt>
    <dgm:pt modelId="{C5947D77-DB73-4D05-BA74-20F5294FAC7D}" type="parTrans" cxnId="{D6D1F35C-3670-45E8-81E8-EF5F493C4146}">
      <dgm:prSet/>
      <dgm:spPr/>
      <dgm:t>
        <a:bodyPr/>
        <a:lstStyle/>
        <a:p>
          <a:endParaRPr lang="en-US"/>
        </a:p>
      </dgm:t>
    </dgm:pt>
    <dgm:pt modelId="{BD8C4E1B-A84A-49BD-B115-F3DC01B0BC60}" type="sibTrans" cxnId="{D6D1F35C-3670-45E8-81E8-EF5F493C4146}">
      <dgm:prSet/>
      <dgm:spPr/>
      <dgm:t>
        <a:bodyPr/>
        <a:lstStyle/>
        <a:p>
          <a:endParaRPr lang="en-US"/>
        </a:p>
      </dgm:t>
    </dgm:pt>
    <dgm:pt modelId="{4B567C0E-DB10-477C-9BA2-78F714B54D88}" type="pres">
      <dgm:prSet presAssocID="{474E3D63-71B3-4A88-B16B-AAD64E995F82}" presName="composite" presStyleCnt="0">
        <dgm:presLayoutVars>
          <dgm:chMax val="3"/>
          <dgm:animLvl val="lvl"/>
          <dgm:resizeHandles val="exact"/>
        </dgm:presLayoutVars>
      </dgm:prSet>
      <dgm:spPr/>
    </dgm:pt>
    <dgm:pt modelId="{5AA2046A-C91E-4C25-9D0F-C5CEA632C745}" type="pres">
      <dgm:prSet presAssocID="{C2B2ED70-C278-4203-A0F7-3C3532076794}" presName="gear1" presStyleLbl="node1" presStyleIdx="0" presStyleCnt="3" custScaleX="84974" custScaleY="71167" custLinFactNeighborX="1781" custLinFactNeighborY="-11337">
        <dgm:presLayoutVars>
          <dgm:chMax val="1"/>
          <dgm:bulletEnabled val="1"/>
        </dgm:presLayoutVars>
      </dgm:prSet>
      <dgm:spPr/>
    </dgm:pt>
    <dgm:pt modelId="{1964B642-192D-484E-9DC5-6D9F6437A23A}" type="pres">
      <dgm:prSet presAssocID="{C2B2ED70-C278-4203-A0F7-3C3532076794}" presName="gear1srcNode" presStyleLbl="node1" presStyleIdx="0" presStyleCnt="3"/>
      <dgm:spPr/>
    </dgm:pt>
    <dgm:pt modelId="{9121EEAD-0E3C-437E-85CD-11C1C6B62693}" type="pres">
      <dgm:prSet presAssocID="{C2B2ED70-C278-4203-A0F7-3C3532076794}" presName="gear1dstNode" presStyleLbl="node1" presStyleIdx="0" presStyleCnt="3"/>
      <dgm:spPr/>
    </dgm:pt>
    <dgm:pt modelId="{1A777906-01E9-4BC0-BA2F-B7FE0DC5FD0F}" type="pres">
      <dgm:prSet presAssocID="{9971EEEB-AD5E-4CF8-9DE4-76936D6EFF97}" presName="gear2" presStyleLbl="node1" presStyleIdx="1" presStyleCnt="3" custScaleX="98169" custScaleY="98169" custLinFactNeighborX="-17321" custLinFactNeighborY="-37446">
        <dgm:presLayoutVars>
          <dgm:chMax val="1"/>
          <dgm:bulletEnabled val="1"/>
        </dgm:presLayoutVars>
      </dgm:prSet>
      <dgm:spPr/>
    </dgm:pt>
    <dgm:pt modelId="{CB9C6BDE-CC9F-4540-9B8A-D92E72F03889}" type="pres">
      <dgm:prSet presAssocID="{9971EEEB-AD5E-4CF8-9DE4-76936D6EFF97}" presName="gear2srcNode" presStyleLbl="node1" presStyleIdx="1" presStyleCnt="3"/>
      <dgm:spPr/>
    </dgm:pt>
    <dgm:pt modelId="{A0A16A6B-3EA6-4155-A9B8-D4FC02C7FC29}" type="pres">
      <dgm:prSet presAssocID="{9971EEEB-AD5E-4CF8-9DE4-76936D6EFF97}" presName="gear2dstNode" presStyleLbl="node1" presStyleIdx="1" presStyleCnt="3"/>
      <dgm:spPr/>
    </dgm:pt>
    <dgm:pt modelId="{D0404164-4D88-4630-AD71-BEF2C01A591D}" type="pres">
      <dgm:prSet presAssocID="{27F332BE-7F45-40E2-93A9-6C07440823C7}" presName="gear3" presStyleLbl="node1" presStyleIdx="2" presStyleCnt="3" custScaleX="115304" custScaleY="112376" custLinFactX="1097" custLinFactNeighborX="100000" custLinFactNeighborY="12259"/>
      <dgm:spPr/>
    </dgm:pt>
    <dgm:pt modelId="{9E99ECCD-8267-4B21-997D-21459828A7B9}" type="pres">
      <dgm:prSet presAssocID="{27F332BE-7F45-40E2-93A9-6C07440823C7}" presName="gear3tx" presStyleLbl="node1" presStyleIdx="2" presStyleCnt="3">
        <dgm:presLayoutVars>
          <dgm:chMax val="1"/>
          <dgm:bulletEnabled val="1"/>
        </dgm:presLayoutVars>
      </dgm:prSet>
      <dgm:spPr/>
    </dgm:pt>
    <dgm:pt modelId="{FFCA5748-A42B-4D63-B785-B1CB95AD42A3}" type="pres">
      <dgm:prSet presAssocID="{27F332BE-7F45-40E2-93A9-6C07440823C7}" presName="gear3srcNode" presStyleLbl="node1" presStyleIdx="2" presStyleCnt="3"/>
      <dgm:spPr/>
    </dgm:pt>
    <dgm:pt modelId="{8DD0FDD6-185E-4073-A45E-BBBC73150A16}" type="pres">
      <dgm:prSet presAssocID="{27F332BE-7F45-40E2-93A9-6C07440823C7}" presName="gear3dstNode" presStyleLbl="node1" presStyleIdx="2" presStyleCnt="3"/>
      <dgm:spPr/>
    </dgm:pt>
    <dgm:pt modelId="{96538B91-4015-40B7-AFC7-B8AF0A584BE3}" type="pres">
      <dgm:prSet presAssocID="{5BA0C840-86FB-437A-8D1F-1C9896D22518}" presName="connector1" presStyleLbl="sibTrans2D1" presStyleIdx="0" presStyleCnt="3" custAng="6684312" custScaleX="77623" custScaleY="79143" custLinFactNeighborX="-10183" custLinFactNeighborY="-12279"/>
      <dgm:spPr/>
    </dgm:pt>
    <dgm:pt modelId="{81AFEA22-802F-44B1-AC95-BD404F40398E}" type="pres">
      <dgm:prSet presAssocID="{171F0D5F-0314-4E33-81EC-50E995E3D229}" presName="connector2" presStyleLbl="sibTrans2D1" presStyleIdx="1" presStyleCnt="3" custLinFactNeighborX="-14841" custLinFactNeighborY="-25622"/>
      <dgm:spPr/>
    </dgm:pt>
    <dgm:pt modelId="{580BA42D-D47B-485B-B4E4-CFC816F24610}" type="pres">
      <dgm:prSet presAssocID="{BD8C4E1B-A84A-49BD-B115-F3DC01B0BC60}" presName="connector3" presStyleLbl="sibTrans2D1" presStyleIdx="2" presStyleCnt="3" custAng="7386632" custLinFactNeighborX="96533" custLinFactNeighborY="15039"/>
      <dgm:spPr/>
    </dgm:pt>
  </dgm:ptLst>
  <dgm:cxnLst>
    <dgm:cxn modelId="{C350B605-E941-4AF7-A43A-5D640806478E}" type="presOf" srcId="{C2B2ED70-C278-4203-A0F7-3C3532076794}" destId="{1964B642-192D-484E-9DC5-6D9F6437A23A}" srcOrd="1" destOrd="0" presId="urn:microsoft.com/office/officeart/2005/8/layout/gear1"/>
    <dgm:cxn modelId="{B80CFF07-CAE6-4879-9D2A-3BAFA6EEE322}" type="presOf" srcId="{27F332BE-7F45-40E2-93A9-6C07440823C7}" destId="{8DD0FDD6-185E-4073-A45E-BBBC73150A16}" srcOrd="3" destOrd="0" presId="urn:microsoft.com/office/officeart/2005/8/layout/gear1"/>
    <dgm:cxn modelId="{A03D6016-A2F7-48C6-8DA1-3A07D6AAF789}" type="presOf" srcId="{5BA0C840-86FB-437A-8D1F-1C9896D22518}" destId="{96538B91-4015-40B7-AFC7-B8AF0A584BE3}" srcOrd="0" destOrd="0" presId="urn:microsoft.com/office/officeart/2005/8/layout/gear1"/>
    <dgm:cxn modelId="{53BB4B20-FC63-4D63-AA22-F03182EBAA85}" type="presOf" srcId="{C2B2ED70-C278-4203-A0F7-3C3532076794}" destId="{9121EEAD-0E3C-437E-85CD-11C1C6B62693}" srcOrd="2" destOrd="0" presId="urn:microsoft.com/office/officeart/2005/8/layout/gear1"/>
    <dgm:cxn modelId="{70990527-EE52-4441-B6AF-6393C37D672F}" type="presOf" srcId="{C2B2ED70-C278-4203-A0F7-3C3532076794}" destId="{5AA2046A-C91E-4C25-9D0F-C5CEA632C745}" srcOrd="0" destOrd="0" presId="urn:microsoft.com/office/officeart/2005/8/layout/gear1"/>
    <dgm:cxn modelId="{D6D1F35C-3670-45E8-81E8-EF5F493C4146}" srcId="{474E3D63-71B3-4A88-B16B-AAD64E995F82}" destId="{27F332BE-7F45-40E2-93A9-6C07440823C7}" srcOrd="2" destOrd="0" parTransId="{C5947D77-DB73-4D05-BA74-20F5294FAC7D}" sibTransId="{BD8C4E1B-A84A-49BD-B115-F3DC01B0BC60}"/>
    <dgm:cxn modelId="{87886341-E100-4604-88E0-CEA0EBD3B749}" type="presOf" srcId="{27F332BE-7F45-40E2-93A9-6C07440823C7}" destId="{FFCA5748-A42B-4D63-B785-B1CB95AD42A3}" srcOrd="2" destOrd="0" presId="urn:microsoft.com/office/officeart/2005/8/layout/gear1"/>
    <dgm:cxn modelId="{3D2075A3-4A75-4F4F-A18C-A0CC2D2ADA6E}" srcId="{474E3D63-71B3-4A88-B16B-AAD64E995F82}" destId="{9971EEEB-AD5E-4CF8-9DE4-76936D6EFF97}" srcOrd="1" destOrd="0" parTransId="{7D5AE13B-ACDB-430D-B73F-E0AB7F3E9942}" sibTransId="{171F0D5F-0314-4E33-81EC-50E995E3D229}"/>
    <dgm:cxn modelId="{D4DDAAAB-8B58-4C3E-83D4-31FF7FB29162}" type="presOf" srcId="{9971EEEB-AD5E-4CF8-9DE4-76936D6EFF97}" destId="{1A777906-01E9-4BC0-BA2F-B7FE0DC5FD0F}" srcOrd="0" destOrd="0" presId="urn:microsoft.com/office/officeart/2005/8/layout/gear1"/>
    <dgm:cxn modelId="{A539A9AC-A367-446E-81F2-E9E49D08FB29}" type="presOf" srcId="{BD8C4E1B-A84A-49BD-B115-F3DC01B0BC60}" destId="{580BA42D-D47B-485B-B4E4-CFC816F24610}" srcOrd="0" destOrd="0" presId="urn:microsoft.com/office/officeart/2005/8/layout/gear1"/>
    <dgm:cxn modelId="{AD8142B8-7F95-4E13-B87A-F0205FCE0C5E}" type="presOf" srcId="{27F332BE-7F45-40E2-93A9-6C07440823C7}" destId="{D0404164-4D88-4630-AD71-BEF2C01A591D}" srcOrd="0" destOrd="0" presId="urn:microsoft.com/office/officeart/2005/8/layout/gear1"/>
    <dgm:cxn modelId="{FE64B7C0-1CEF-46C9-8942-2402C57391EE}" type="presOf" srcId="{9971EEEB-AD5E-4CF8-9DE4-76936D6EFF97}" destId="{CB9C6BDE-CC9F-4540-9B8A-D92E72F03889}" srcOrd="1" destOrd="0" presId="urn:microsoft.com/office/officeart/2005/8/layout/gear1"/>
    <dgm:cxn modelId="{3D65FDCB-DEC8-4154-ADA2-21C325C1F835}" srcId="{474E3D63-71B3-4A88-B16B-AAD64E995F82}" destId="{C2B2ED70-C278-4203-A0F7-3C3532076794}" srcOrd="0" destOrd="0" parTransId="{D3CDFD0F-37DF-4A8C-9440-111914A96167}" sibTransId="{5BA0C840-86FB-437A-8D1F-1C9896D22518}"/>
    <dgm:cxn modelId="{238982D2-D35F-4520-8E51-71F7C548A4AD}" type="presOf" srcId="{171F0D5F-0314-4E33-81EC-50E995E3D229}" destId="{81AFEA22-802F-44B1-AC95-BD404F40398E}" srcOrd="0" destOrd="0" presId="urn:microsoft.com/office/officeart/2005/8/layout/gear1"/>
    <dgm:cxn modelId="{13FD7DD8-469A-40D6-9976-EF458582CF5D}" type="presOf" srcId="{27F332BE-7F45-40E2-93A9-6C07440823C7}" destId="{9E99ECCD-8267-4B21-997D-21459828A7B9}" srcOrd="1" destOrd="0" presId="urn:microsoft.com/office/officeart/2005/8/layout/gear1"/>
    <dgm:cxn modelId="{2FE6E6E1-9F00-4815-AF10-5BA61F6F9155}" type="presOf" srcId="{9971EEEB-AD5E-4CF8-9DE4-76936D6EFF97}" destId="{A0A16A6B-3EA6-4155-A9B8-D4FC02C7FC29}" srcOrd="2" destOrd="0" presId="urn:microsoft.com/office/officeart/2005/8/layout/gear1"/>
    <dgm:cxn modelId="{FCFFE5FC-9A6D-4916-A9DF-84EBD1DF9537}" type="presOf" srcId="{474E3D63-71B3-4A88-B16B-AAD64E995F82}" destId="{4B567C0E-DB10-477C-9BA2-78F714B54D88}" srcOrd="0" destOrd="0" presId="urn:microsoft.com/office/officeart/2005/8/layout/gear1"/>
    <dgm:cxn modelId="{5D1088CD-D8C2-4D5B-9138-2F7C568BEB50}" type="presParOf" srcId="{4B567C0E-DB10-477C-9BA2-78F714B54D88}" destId="{5AA2046A-C91E-4C25-9D0F-C5CEA632C745}" srcOrd="0" destOrd="0" presId="urn:microsoft.com/office/officeart/2005/8/layout/gear1"/>
    <dgm:cxn modelId="{52008182-8C15-4D56-8AA5-12D42B7B0B34}" type="presParOf" srcId="{4B567C0E-DB10-477C-9BA2-78F714B54D88}" destId="{1964B642-192D-484E-9DC5-6D9F6437A23A}" srcOrd="1" destOrd="0" presId="urn:microsoft.com/office/officeart/2005/8/layout/gear1"/>
    <dgm:cxn modelId="{29C86DD6-5AA5-40E8-9DEF-D3A7C17E31F0}" type="presParOf" srcId="{4B567C0E-DB10-477C-9BA2-78F714B54D88}" destId="{9121EEAD-0E3C-437E-85CD-11C1C6B62693}" srcOrd="2" destOrd="0" presId="urn:microsoft.com/office/officeart/2005/8/layout/gear1"/>
    <dgm:cxn modelId="{753AEDC7-BF17-4008-A095-CE15CC7E620D}" type="presParOf" srcId="{4B567C0E-DB10-477C-9BA2-78F714B54D88}" destId="{1A777906-01E9-4BC0-BA2F-B7FE0DC5FD0F}" srcOrd="3" destOrd="0" presId="urn:microsoft.com/office/officeart/2005/8/layout/gear1"/>
    <dgm:cxn modelId="{E73C2AA1-4F78-4C0F-AB11-053C8FAF04CA}" type="presParOf" srcId="{4B567C0E-DB10-477C-9BA2-78F714B54D88}" destId="{CB9C6BDE-CC9F-4540-9B8A-D92E72F03889}" srcOrd="4" destOrd="0" presId="urn:microsoft.com/office/officeart/2005/8/layout/gear1"/>
    <dgm:cxn modelId="{86915407-0B11-45B9-A73D-CC17E9AF39A1}" type="presParOf" srcId="{4B567C0E-DB10-477C-9BA2-78F714B54D88}" destId="{A0A16A6B-3EA6-4155-A9B8-D4FC02C7FC29}" srcOrd="5" destOrd="0" presId="urn:microsoft.com/office/officeart/2005/8/layout/gear1"/>
    <dgm:cxn modelId="{E08C3DE0-47EB-40E7-B718-EE147CBC0855}" type="presParOf" srcId="{4B567C0E-DB10-477C-9BA2-78F714B54D88}" destId="{D0404164-4D88-4630-AD71-BEF2C01A591D}" srcOrd="6" destOrd="0" presId="urn:microsoft.com/office/officeart/2005/8/layout/gear1"/>
    <dgm:cxn modelId="{FB87447C-24C8-496A-93CF-33DDC269266F}" type="presParOf" srcId="{4B567C0E-DB10-477C-9BA2-78F714B54D88}" destId="{9E99ECCD-8267-4B21-997D-21459828A7B9}" srcOrd="7" destOrd="0" presId="urn:microsoft.com/office/officeart/2005/8/layout/gear1"/>
    <dgm:cxn modelId="{A57853E8-3CE3-450A-AC11-5A37272DEED2}" type="presParOf" srcId="{4B567C0E-DB10-477C-9BA2-78F714B54D88}" destId="{FFCA5748-A42B-4D63-B785-B1CB95AD42A3}" srcOrd="8" destOrd="0" presId="urn:microsoft.com/office/officeart/2005/8/layout/gear1"/>
    <dgm:cxn modelId="{1FCC04EB-8A13-4D2B-B395-981133FCC480}" type="presParOf" srcId="{4B567C0E-DB10-477C-9BA2-78F714B54D88}" destId="{8DD0FDD6-185E-4073-A45E-BBBC73150A16}" srcOrd="9" destOrd="0" presId="urn:microsoft.com/office/officeart/2005/8/layout/gear1"/>
    <dgm:cxn modelId="{D00302C7-889D-43A9-83B4-143BC7581DE1}" type="presParOf" srcId="{4B567C0E-DB10-477C-9BA2-78F714B54D88}" destId="{96538B91-4015-40B7-AFC7-B8AF0A584BE3}" srcOrd="10" destOrd="0" presId="urn:microsoft.com/office/officeart/2005/8/layout/gear1"/>
    <dgm:cxn modelId="{273960F0-9813-491D-943F-3B7F164DFB56}" type="presParOf" srcId="{4B567C0E-DB10-477C-9BA2-78F714B54D88}" destId="{81AFEA22-802F-44B1-AC95-BD404F40398E}" srcOrd="11" destOrd="0" presId="urn:microsoft.com/office/officeart/2005/8/layout/gear1"/>
    <dgm:cxn modelId="{4600144E-9919-4C64-B38A-DF31681675CA}" type="presParOf" srcId="{4B567C0E-DB10-477C-9BA2-78F714B54D88}" destId="{580BA42D-D47B-485B-B4E4-CFC816F24610}" srcOrd="12" destOrd="0" presId="urn:microsoft.com/office/officeart/2005/8/layout/gear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002D8A-818F-4E37-8652-7A2B10597F9C}"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A3227565-1A2E-4D41-8865-60475F210625}">
      <dgm:prSet/>
      <dgm:spPr/>
      <dgm:t>
        <a:bodyPr/>
        <a:lstStyle/>
        <a:p>
          <a:r>
            <a:rPr lang="en-US"/>
            <a:t>Adjustment factors apply to all tasks in the CTC for the duration of the contract.</a:t>
          </a:r>
        </a:p>
      </dgm:t>
    </dgm:pt>
    <dgm:pt modelId="{518FE91F-914B-47E7-90AE-4B052AFC4318}" type="parTrans" cxnId="{EAAABDED-53B9-44FE-9B43-4AA9248605CC}">
      <dgm:prSet/>
      <dgm:spPr/>
      <dgm:t>
        <a:bodyPr/>
        <a:lstStyle/>
        <a:p>
          <a:endParaRPr lang="en-US"/>
        </a:p>
      </dgm:t>
    </dgm:pt>
    <dgm:pt modelId="{BE6BDB2F-134B-46C0-99C1-A7F2BD14F435}" type="sibTrans" cxnId="{EAAABDED-53B9-44FE-9B43-4AA9248605CC}">
      <dgm:prSet/>
      <dgm:spPr/>
      <dgm:t>
        <a:bodyPr/>
        <a:lstStyle/>
        <a:p>
          <a:endParaRPr lang="en-US"/>
        </a:p>
      </dgm:t>
    </dgm:pt>
    <dgm:pt modelId="{0374B0B3-EEC6-403C-B383-D4B1C7F85C8F}">
      <dgm:prSet/>
      <dgm:spPr/>
      <dgm:t>
        <a:bodyPr/>
        <a:lstStyle/>
        <a:p>
          <a:r>
            <a:rPr lang="en-US"/>
            <a:t>Each adjustment factor is weighted to create an award criteria.</a:t>
          </a:r>
        </a:p>
      </dgm:t>
    </dgm:pt>
    <dgm:pt modelId="{20C89A03-6893-478F-AE16-89754783C39E}" type="parTrans" cxnId="{55085462-287C-41B8-B069-13B18BEDCA0B}">
      <dgm:prSet/>
      <dgm:spPr/>
      <dgm:t>
        <a:bodyPr/>
        <a:lstStyle/>
        <a:p>
          <a:endParaRPr lang="en-US"/>
        </a:p>
      </dgm:t>
    </dgm:pt>
    <dgm:pt modelId="{03040EDB-408D-4A3E-8551-D89399E38E6E}" type="sibTrans" cxnId="{55085462-287C-41B8-B069-13B18BEDCA0B}">
      <dgm:prSet/>
      <dgm:spPr/>
      <dgm:t>
        <a:bodyPr/>
        <a:lstStyle/>
        <a:p>
          <a:endParaRPr lang="en-US"/>
        </a:p>
      </dgm:t>
    </dgm:pt>
    <dgm:pt modelId="{DC9731CD-8626-4554-9D18-A698FED0293E}">
      <dgm:prSet/>
      <dgm:spPr/>
      <dgm:t>
        <a:bodyPr/>
        <a:lstStyle/>
        <a:p>
          <a:r>
            <a:rPr lang="en-US" b="1"/>
            <a:t>Lowest composite score from a responsive, responsible bidder is determined to be the lowest bidder.</a:t>
          </a:r>
        </a:p>
      </dgm:t>
    </dgm:pt>
    <dgm:pt modelId="{EDD44B49-977A-414B-AC35-1EAEC3A40DC0}" type="parTrans" cxnId="{4646D1CF-E002-4E8D-931E-1892151820CD}">
      <dgm:prSet/>
      <dgm:spPr/>
      <dgm:t>
        <a:bodyPr/>
        <a:lstStyle/>
        <a:p>
          <a:endParaRPr lang="en-US"/>
        </a:p>
      </dgm:t>
    </dgm:pt>
    <dgm:pt modelId="{42FAAD34-17ED-44B1-B248-F0B3C24F03B1}" type="sibTrans" cxnId="{4646D1CF-E002-4E8D-931E-1892151820CD}">
      <dgm:prSet/>
      <dgm:spPr/>
      <dgm:t>
        <a:bodyPr/>
        <a:lstStyle/>
        <a:p>
          <a:endParaRPr lang="en-US"/>
        </a:p>
      </dgm:t>
    </dgm:pt>
    <dgm:pt modelId="{24C76650-8FC5-46C4-BA59-DF6C647E0296}" type="pres">
      <dgm:prSet presAssocID="{09002D8A-818F-4E37-8652-7A2B10597F9C}" presName="hierChild1" presStyleCnt="0">
        <dgm:presLayoutVars>
          <dgm:chPref val="1"/>
          <dgm:dir/>
          <dgm:animOne val="branch"/>
          <dgm:animLvl val="lvl"/>
          <dgm:resizeHandles/>
        </dgm:presLayoutVars>
      </dgm:prSet>
      <dgm:spPr/>
    </dgm:pt>
    <dgm:pt modelId="{83C2C072-7F25-4C32-A88F-52F57D4DFDC1}" type="pres">
      <dgm:prSet presAssocID="{A3227565-1A2E-4D41-8865-60475F210625}" presName="hierRoot1" presStyleCnt="0"/>
      <dgm:spPr/>
    </dgm:pt>
    <dgm:pt modelId="{55887970-3231-41F7-9531-EAD6EAE4BDAD}" type="pres">
      <dgm:prSet presAssocID="{A3227565-1A2E-4D41-8865-60475F210625}" presName="composite" presStyleCnt="0"/>
      <dgm:spPr/>
    </dgm:pt>
    <dgm:pt modelId="{285974B8-5792-4BF5-8AB1-9CC7095BB5AA}" type="pres">
      <dgm:prSet presAssocID="{A3227565-1A2E-4D41-8865-60475F210625}" presName="background" presStyleLbl="node0" presStyleIdx="0" presStyleCnt="3"/>
      <dgm:spPr/>
    </dgm:pt>
    <dgm:pt modelId="{200657C4-803E-4ACA-B693-01F735F80589}" type="pres">
      <dgm:prSet presAssocID="{A3227565-1A2E-4D41-8865-60475F210625}" presName="text" presStyleLbl="fgAcc0" presStyleIdx="0" presStyleCnt="3">
        <dgm:presLayoutVars>
          <dgm:chPref val="3"/>
        </dgm:presLayoutVars>
      </dgm:prSet>
      <dgm:spPr/>
    </dgm:pt>
    <dgm:pt modelId="{B546AF00-9223-4156-8994-9DCCB6DF067B}" type="pres">
      <dgm:prSet presAssocID="{A3227565-1A2E-4D41-8865-60475F210625}" presName="hierChild2" presStyleCnt="0"/>
      <dgm:spPr/>
    </dgm:pt>
    <dgm:pt modelId="{53ADB7A6-86A3-4B63-B0A3-0565B2705A9F}" type="pres">
      <dgm:prSet presAssocID="{0374B0B3-EEC6-403C-B383-D4B1C7F85C8F}" presName="hierRoot1" presStyleCnt="0"/>
      <dgm:spPr/>
    </dgm:pt>
    <dgm:pt modelId="{E983DDE6-9684-4464-8097-36AC3E3915B0}" type="pres">
      <dgm:prSet presAssocID="{0374B0B3-EEC6-403C-B383-D4B1C7F85C8F}" presName="composite" presStyleCnt="0"/>
      <dgm:spPr/>
    </dgm:pt>
    <dgm:pt modelId="{A9839334-33DD-4CF1-A921-225A5D0C21F3}" type="pres">
      <dgm:prSet presAssocID="{0374B0B3-EEC6-403C-B383-D4B1C7F85C8F}" presName="background" presStyleLbl="node0" presStyleIdx="1" presStyleCnt="3"/>
      <dgm:spPr/>
    </dgm:pt>
    <dgm:pt modelId="{557CB5C1-75FC-4773-AFBE-EF59750CAC74}" type="pres">
      <dgm:prSet presAssocID="{0374B0B3-EEC6-403C-B383-D4B1C7F85C8F}" presName="text" presStyleLbl="fgAcc0" presStyleIdx="1" presStyleCnt="3">
        <dgm:presLayoutVars>
          <dgm:chPref val="3"/>
        </dgm:presLayoutVars>
      </dgm:prSet>
      <dgm:spPr/>
    </dgm:pt>
    <dgm:pt modelId="{68D18847-BCEF-46E9-9582-044B80244ABD}" type="pres">
      <dgm:prSet presAssocID="{0374B0B3-EEC6-403C-B383-D4B1C7F85C8F}" presName="hierChild2" presStyleCnt="0"/>
      <dgm:spPr/>
    </dgm:pt>
    <dgm:pt modelId="{0D90FDD8-DEC0-4F00-B1B3-0CE0F27A653C}" type="pres">
      <dgm:prSet presAssocID="{DC9731CD-8626-4554-9D18-A698FED0293E}" presName="hierRoot1" presStyleCnt="0"/>
      <dgm:spPr/>
    </dgm:pt>
    <dgm:pt modelId="{DD236EFB-FA5E-4701-AD63-1A9FA71AD25F}" type="pres">
      <dgm:prSet presAssocID="{DC9731CD-8626-4554-9D18-A698FED0293E}" presName="composite" presStyleCnt="0"/>
      <dgm:spPr/>
    </dgm:pt>
    <dgm:pt modelId="{81AC7693-C948-4BD1-8EE6-8C2ECE45EEC7}" type="pres">
      <dgm:prSet presAssocID="{DC9731CD-8626-4554-9D18-A698FED0293E}" presName="background" presStyleLbl="node0" presStyleIdx="2" presStyleCnt="3"/>
      <dgm:spPr/>
    </dgm:pt>
    <dgm:pt modelId="{A5BC91C4-05D6-48C9-8D82-F61945201022}" type="pres">
      <dgm:prSet presAssocID="{DC9731CD-8626-4554-9D18-A698FED0293E}" presName="text" presStyleLbl="fgAcc0" presStyleIdx="2" presStyleCnt="3">
        <dgm:presLayoutVars>
          <dgm:chPref val="3"/>
        </dgm:presLayoutVars>
      </dgm:prSet>
      <dgm:spPr/>
    </dgm:pt>
    <dgm:pt modelId="{937C37A3-7228-41EC-A7D6-55DD8626CDC4}" type="pres">
      <dgm:prSet presAssocID="{DC9731CD-8626-4554-9D18-A698FED0293E}" presName="hierChild2" presStyleCnt="0"/>
      <dgm:spPr/>
    </dgm:pt>
  </dgm:ptLst>
  <dgm:cxnLst>
    <dgm:cxn modelId="{80BF9806-58DB-451A-80DB-729ACB95AEC8}" type="presOf" srcId="{A3227565-1A2E-4D41-8865-60475F210625}" destId="{200657C4-803E-4ACA-B693-01F735F80589}" srcOrd="0" destOrd="0" presId="urn:microsoft.com/office/officeart/2005/8/layout/hierarchy1"/>
    <dgm:cxn modelId="{E533972A-5853-4114-9882-71A871E4D356}" type="presOf" srcId="{DC9731CD-8626-4554-9D18-A698FED0293E}" destId="{A5BC91C4-05D6-48C9-8D82-F61945201022}" srcOrd="0" destOrd="0" presId="urn:microsoft.com/office/officeart/2005/8/layout/hierarchy1"/>
    <dgm:cxn modelId="{55085462-287C-41B8-B069-13B18BEDCA0B}" srcId="{09002D8A-818F-4E37-8652-7A2B10597F9C}" destId="{0374B0B3-EEC6-403C-B383-D4B1C7F85C8F}" srcOrd="1" destOrd="0" parTransId="{20C89A03-6893-478F-AE16-89754783C39E}" sibTransId="{03040EDB-408D-4A3E-8551-D89399E38E6E}"/>
    <dgm:cxn modelId="{74D571AF-5D51-4B1F-9AEB-28743152A548}" type="presOf" srcId="{0374B0B3-EEC6-403C-B383-D4B1C7F85C8F}" destId="{557CB5C1-75FC-4773-AFBE-EF59750CAC74}" srcOrd="0" destOrd="0" presId="urn:microsoft.com/office/officeart/2005/8/layout/hierarchy1"/>
    <dgm:cxn modelId="{4646D1CF-E002-4E8D-931E-1892151820CD}" srcId="{09002D8A-818F-4E37-8652-7A2B10597F9C}" destId="{DC9731CD-8626-4554-9D18-A698FED0293E}" srcOrd="2" destOrd="0" parTransId="{EDD44B49-977A-414B-AC35-1EAEC3A40DC0}" sibTransId="{42FAAD34-17ED-44B1-B248-F0B3C24F03B1}"/>
    <dgm:cxn modelId="{EAAABDED-53B9-44FE-9B43-4AA9248605CC}" srcId="{09002D8A-818F-4E37-8652-7A2B10597F9C}" destId="{A3227565-1A2E-4D41-8865-60475F210625}" srcOrd="0" destOrd="0" parTransId="{518FE91F-914B-47E7-90AE-4B052AFC4318}" sibTransId="{BE6BDB2F-134B-46C0-99C1-A7F2BD14F435}"/>
    <dgm:cxn modelId="{B3772AF7-667E-4ABA-9D49-B10ADF33744C}" type="presOf" srcId="{09002D8A-818F-4E37-8652-7A2B10597F9C}" destId="{24C76650-8FC5-46C4-BA59-DF6C647E0296}" srcOrd="0" destOrd="0" presId="urn:microsoft.com/office/officeart/2005/8/layout/hierarchy1"/>
    <dgm:cxn modelId="{1098F1D7-0C37-45D8-8D17-9893B5025AA3}" type="presParOf" srcId="{24C76650-8FC5-46C4-BA59-DF6C647E0296}" destId="{83C2C072-7F25-4C32-A88F-52F57D4DFDC1}" srcOrd="0" destOrd="0" presId="urn:microsoft.com/office/officeart/2005/8/layout/hierarchy1"/>
    <dgm:cxn modelId="{306F2598-5626-4408-8307-8E2E360E8CAC}" type="presParOf" srcId="{83C2C072-7F25-4C32-A88F-52F57D4DFDC1}" destId="{55887970-3231-41F7-9531-EAD6EAE4BDAD}" srcOrd="0" destOrd="0" presId="urn:microsoft.com/office/officeart/2005/8/layout/hierarchy1"/>
    <dgm:cxn modelId="{CE68CF24-5C3B-4B1F-B444-E4037001B392}" type="presParOf" srcId="{55887970-3231-41F7-9531-EAD6EAE4BDAD}" destId="{285974B8-5792-4BF5-8AB1-9CC7095BB5AA}" srcOrd="0" destOrd="0" presId="urn:microsoft.com/office/officeart/2005/8/layout/hierarchy1"/>
    <dgm:cxn modelId="{C473447E-68BE-43F6-81CC-3541E4D42EAF}" type="presParOf" srcId="{55887970-3231-41F7-9531-EAD6EAE4BDAD}" destId="{200657C4-803E-4ACA-B693-01F735F80589}" srcOrd="1" destOrd="0" presId="urn:microsoft.com/office/officeart/2005/8/layout/hierarchy1"/>
    <dgm:cxn modelId="{B50165F0-ABC8-410B-871A-9B9917139831}" type="presParOf" srcId="{83C2C072-7F25-4C32-A88F-52F57D4DFDC1}" destId="{B546AF00-9223-4156-8994-9DCCB6DF067B}" srcOrd="1" destOrd="0" presId="urn:microsoft.com/office/officeart/2005/8/layout/hierarchy1"/>
    <dgm:cxn modelId="{CB15FB7A-C155-46E0-9AC2-3C40D8A0AE31}" type="presParOf" srcId="{24C76650-8FC5-46C4-BA59-DF6C647E0296}" destId="{53ADB7A6-86A3-4B63-B0A3-0565B2705A9F}" srcOrd="1" destOrd="0" presId="urn:microsoft.com/office/officeart/2005/8/layout/hierarchy1"/>
    <dgm:cxn modelId="{A5D193BD-61D5-4102-BAB6-2497120FA979}" type="presParOf" srcId="{53ADB7A6-86A3-4B63-B0A3-0565B2705A9F}" destId="{E983DDE6-9684-4464-8097-36AC3E3915B0}" srcOrd="0" destOrd="0" presId="urn:microsoft.com/office/officeart/2005/8/layout/hierarchy1"/>
    <dgm:cxn modelId="{E9094081-D978-47A0-A117-95788D448BD9}" type="presParOf" srcId="{E983DDE6-9684-4464-8097-36AC3E3915B0}" destId="{A9839334-33DD-4CF1-A921-225A5D0C21F3}" srcOrd="0" destOrd="0" presId="urn:microsoft.com/office/officeart/2005/8/layout/hierarchy1"/>
    <dgm:cxn modelId="{2936B64D-A41E-4BD7-80BF-18043D0340D7}" type="presParOf" srcId="{E983DDE6-9684-4464-8097-36AC3E3915B0}" destId="{557CB5C1-75FC-4773-AFBE-EF59750CAC74}" srcOrd="1" destOrd="0" presId="urn:microsoft.com/office/officeart/2005/8/layout/hierarchy1"/>
    <dgm:cxn modelId="{A014E042-4587-493C-A435-9123CE7296B4}" type="presParOf" srcId="{53ADB7A6-86A3-4B63-B0A3-0565B2705A9F}" destId="{68D18847-BCEF-46E9-9582-044B80244ABD}" srcOrd="1" destOrd="0" presId="urn:microsoft.com/office/officeart/2005/8/layout/hierarchy1"/>
    <dgm:cxn modelId="{FBF50857-210C-4A30-AC42-6DEFB64D1614}" type="presParOf" srcId="{24C76650-8FC5-46C4-BA59-DF6C647E0296}" destId="{0D90FDD8-DEC0-4F00-B1B3-0CE0F27A653C}" srcOrd="2" destOrd="0" presId="urn:microsoft.com/office/officeart/2005/8/layout/hierarchy1"/>
    <dgm:cxn modelId="{50C96575-EAFD-4940-B24A-0F279B946D90}" type="presParOf" srcId="{0D90FDD8-DEC0-4F00-B1B3-0CE0F27A653C}" destId="{DD236EFB-FA5E-4701-AD63-1A9FA71AD25F}" srcOrd="0" destOrd="0" presId="urn:microsoft.com/office/officeart/2005/8/layout/hierarchy1"/>
    <dgm:cxn modelId="{94D0F6AF-00D3-47AC-AC05-C03FCF1E7A16}" type="presParOf" srcId="{DD236EFB-FA5E-4701-AD63-1A9FA71AD25F}" destId="{81AC7693-C948-4BD1-8EE6-8C2ECE45EEC7}" srcOrd="0" destOrd="0" presId="urn:microsoft.com/office/officeart/2005/8/layout/hierarchy1"/>
    <dgm:cxn modelId="{CC322BC6-4EBA-4D68-AEA4-8F25E51070ED}" type="presParOf" srcId="{DD236EFB-FA5E-4701-AD63-1A9FA71AD25F}" destId="{A5BC91C4-05D6-48C9-8D82-F61945201022}" srcOrd="1" destOrd="0" presId="urn:microsoft.com/office/officeart/2005/8/layout/hierarchy1"/>
    <dgm:cxn modelId="{0E5ADB4D-86F2-4DAA-A7FC-41794C33F9A2}" type="presParOf" srcId="{0D90FDD8-DEC0-4F00-B1B3-0CE0F27A653C}" destId="{937C37A3-7228-41EC-A7D6-55DD8626CDC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24F22A-D02F-4FB3-8164-864DA6B76C4C}"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E9312F8-137F-4B81-B5FF-EE546186936D}">
      <dgm:prSet custT="1"/>
      <dgm:spPr/>
      <dgm:t>
        <a:bodyPr/>
        <a:lstStyle/>
        <a:p>
          <a:pPr>
            <a:lnSpc>
              <a:spcPct val="100000"/>
            </a:lnSpc>
            <a:defRPr b="1"/>
          </a:pPr>
          <a:r>
            <a:rPr lang="en-US" sz="2400" b="0" dirty="0">
              <a:latin typeface="+mn-lt"/>
            </a:rPr>
            <a:t>All questions concerning this solicitation must be received via email no later than:</a:t>
          </a:r>
        </a:p>
        <a:p>
          <a:pPr>
            <a:lnSpc>
              <a:spcPct val="100000"/>
            </a:lnSpc>
            <a:defRPr b="1"/>
          </a:pPr>
          <a:r>
            <a:rPr lang="en-US" sz="2400" b="0" dirty="0">
              <a:latin typeface="+mn-lt"/>
            </a:rPr>
            <a:t>Tuesday, March 25, 2025</a:t>
          </a:r>
        </a:p>
      </dgm:t>
    </dgm:pt>
    <dgm:pt modelId="{947036EF-1408-4E1F-8DF5-CD486601BDC3}" type="parTrans" cxnId="{B9B42260-782E-4461-A333-1638A0B11817}">
      <dgm:prSet/>
      <dgm:spPr/>
      <dgm:t>
        <a:bodyPr/>
        <a:lstStyle/>
        <a:p>
          <a:endParaRPr lang="en-US"/>
        </a:p>
      </dgm:t>
    </dgm:pt>
    <dgm:pt modelId="{607F3437-5099-46C7-AD2B-88122D71F78E}" type="sibTrans" cxnId="{B9B42260-782E-4461-A333-1638A0B11817}">
      <dgm:prSet/>
      <dgm:spPr/>
      <dgm:t>
        <a:bodyPr/>
        <a:lstStyle/>
        <a:p>
          <a:endParaRPr lang="en-US"/>
        </a:p>
      </dgm:t>
    </dgm:pt>
    <dgm:pt modelId="{54F5E4B7-4FF6-4723-BAAE-EEEC37F8CFA1}">
      <dgm:prSet custT="1"/>
      <dgm:spPr/>
      <dgm:t>
        <a:bodyPr/>
        <a:lstStyle/>
        <a:p>
          <a:pPr>
            <a:lnSpc>
              <a:spcPct val="100000"/>
            </a:lnSpc>
            <a:defRPr b="1"/>
          </a:pPr>
          <a:r>
            <a:rPr lang="en-US" sz="2400" b="0" dirty="0"/>
            <a:t>Submit questions to:</a:t>
          </a:r>
        </a:p>
        <a:p>
          <a:pPr>
            <a:lnSpc>
              <a:spcPct val="100000"/>
            </a:lnSpc>
            <a:defRPr b="1"/>
          </a:pPr>
          <a:r>
            <a:rPr lang="en-US" sz="2400" b="0" dirty="0"/>
            <a:t>Addie.Dunaway@humboldt.edu</a:t>
          </a:r>
        </a:p>
      </dgm:t>
    </dgm:pt>
    <dgm:pt modelId="{AB0EA92B-56F4-4083-8855-87C4CE174C75}" type="parTrans" cxnId="{333EDA37-6E33-4858-86B0-9EC22FC00AC9}">
      <dgm:prSet/>
      <dgm:spPr/>
      <dgm:t>
        <a:bodyPr/>
        <a:lstStyle/>
        <a:p>
          <a:endParaRPr lang="en-US"/>
        </a:p>
      </dgm:t>
    </dgm:pt>
    <dgm:pt modelId="{FE67BF72-B7C8-4CED-8197-226012342290}" type="sibTrans" cxnId="{333EDA37-6E33-4858-86B0-9EC22FC00AC9}">
      <dgm:prSet/>
      <dgm:spPr/>
      <dgm:t>
        <a:bodyPr/>
        <a:lstStyle/>
        <a:p>
          <a:endParaRPr lang="en-US"/>
        </a:p>
      </dgm:t>
    </dgm:pt>
    <dgm:pt modelId="{469E01E3-7D75-4D0F-BE08-84ABCBFDF716}" type="pres">
      <dgm:prSet presAssocID="{B024F22A-D02F-4FB3-8164-864DA6B76C4C}" presName="root" presStyleCnt="0">
        <dgm:presLayoutVars>
          <dgm:dir/>
          <dgm:resizeHandles val="exact"/>
        </dgm:presLayoutVars>
      </dgm:prSet>
      <dgm:spPr/>
    </dgm:pt>
    <dgm:pt modelId="{68056CA5-6644-49C9-B151-5C8165F73976}" type="pres">
      <dgm:prSet presAssocID="{EE9312F8-137F-4B81-B5FF-EE546186936D}" presName="compNode" presStyleCnt="0"/>
      <dgm:spPr/>
    </dgm:pt>
    <dgm:pt modelId="{82B40487-2373-4070-80AA-BF4DBDE80DC2}" type="pres">
      <dgm:prSet presAssocID="{EE9312F8-137F-4B81-B5FF-EE546186936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nvelope"/>
        </a:ext>
      </dgm:extLst>
    </dgm:pt>
    <dgm:pt modelId="{13D9E64C-7306-4176-B103-2B06441A2125}" type="pres">
      <dgm:prSet presAssocID="{EE9312F8-137F-4B81-B5FF-EE546186936D}" presName="iconSpace" presStyleCnt="0"/>
      <dgm:spPr/>
    </dgm:pt>
    <dgm:pt modelId="{62E22292-A0B5-4D21-83F4-E057B3F446B2}" type="pres">
      <dgm:prSet presAssocID="{EE9312F8-137F-4B81-B5FF-EE546186936D}" presName="parTx" presStyleLbl="revTx" presStyleIdx="0" presStyleCnt="4" custScaleX="107217">
        <dgm:presLayoutVars>
          <dgm:chMax val="0"/>
          <dgm:chPref val="0"/>
        </dgm:presLayoutVars>
      </dgm:prSet>
      <dgm:spPr/>
    </dgm:pt>
    <dgm:pt modelId="{69B1E0A7-A7E2-4502-A859-F7254F282C95}" type="pres">
      <dgm:prSet presAssocID="{EE9312F8-137F-4B81-B5FF-EE546186936D}" presName="txSpace" presStyleCnt="0"/>
      <dgm:spPr/>
    </dgm:pt>
    <dgm:pt modelId="{E3AFB8F7-CA69-42F9-A102-7CE90A0F031E}" type="pres">
      <dgm:prSet presAssocID="{EE9312F8-137F-4B81-B5FF-EE546186936D}" presName="desTx" presStyleLbl="revTx" presStyleIdx="1" presStyleCnt="4">
        <dgm:presLayoutVars/>
      </dgm:prSet>
      <dgm:spPr/>
    </dgm:pt>
    <dgm:pt modelId="{F699EC42-6D81-4306-95C6-65F1C9B844DA}" type="pres">
      <dgm:prSet presAssocID="{607F3437-5099-46C7-AD2B-88122D71F78E}" presName="sibTrans" presStyleCnt="0"/>
      <dgm:spPr/>
    </dgm:pt>
    <dgm:pt modelId="{32A94B27-3B11-488B-95FF-015A6928166E}" type="pres">
      <dgm:prSet presAssocID="{54F5E4B7-4FF6-4723-BAAE-EEEC37F8CFA1}" presName="compNode" presStyleCnt="0"/>
      <dgm:spPr/>
    </dgm:pt>
    <dgm:pt modelId="{28A7BF92-367F-4625-B5D4-3AB593C67F41}" type="pres">
      <dgm:prSet presAssocID="{54F5E4B7-4FF6-4723-BAAE-EEEC37F8CFA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mail"/>
        </a:ext>
      </dgm:extLst>
    </dgm:pt>
    <dgm:pt modelId="{F0014872-7624-4C85-9698-AF91F5FAD351}" type="pres">
      <dgm:prSet presAssocID="{54F5E4B7-4FF6-4723-BAAE-EEEC37F8CFA1}" presName="iconSpace" presStyleCnt="0"/>
      <dgm:spPr/>
    </dgm:pt>
    <dgm:pt modelId="{BBE4DE03-BAFE-49C4-B004-6DCD73922096}" type="pres">
      <dgm:prSet presAssocID="{54F5E4B7-4FF6-4723-BAAE-EEEC37F8CFA1}" presName="parTx" presStyleLbl="revTx" presStyleIdx="2" presStyleCnt="4" custScaleX="118545" custLinFactNeighborY="4689">
        <dgm:presLayoutVars>
          <dgm:chMax val="0"/>
          <dgm:chPref val="0"/>
        </dgm:presLayoutVars>
      </dgm:prSet>
      <dgm:spPr/>
    </dgm:pt>
    <dgm:pt modelId="{A2C724AE-5E90-405C-A269-EE9DB3DA0173}" type="pres">
      <dgm:prSet presAssocID="{54F5E4B7-4FF6-4723-BAAE-EEEC37F8CFA1}" presName="txSpace" presStyleCnt="0"/>
      <dgm:spPr/>
    </dgm:pt>
    <dgm:pt modelId="{45594489-77BD-46F6-A5F5-D34A3B1DDD25}" type="pres">
      <dgm:prSet presAssocID="{54F5E4B7-4FF6-4723-BAAE-EEEC37F8CFA1}" presName="desTx" presStyleLbl="revTx" presStyleIdx="3" presStyleCnt="4" custScaleX="111435" custLinFactNeighborX="1351" custLinFactNeighborY="-63049">
        <dgm:presLayoutVars/>
      </dgm:prSet>
      <dgm:spPr/>
    </dgm:pt>
  </dgm:ptLst>
  <dgm:cxnLst>
    <dgm:cxn modelId="{333EDA37-6E33-4858-86B0-9EC22FC00AC9}" srcId="{B024F22A-D02F-4FB3-8164-864DA6B76C4C}" destId="{54F5E4B7-4FF6-4723-BAAE-EEEC37F8CFA1}" srcOrd="1" destOrd="0" parTransId="{AB0EA92B-56F4-4083-8855-87C4CE174C75}" sibTransId="{FE67BF72-B7C8-4CED-8197-226012342290}"/>
    <dgm:cxn modelId="{B9B42260-782E-4461-A333-1638A0B11817}" srcId="{B024F22A-D02F-4FB3-8164-864DA6B76C4C}" destId="{EE9312F8-137F-4B81-B5FF-EE546186936D}" srcOrd="0" destOrd="0" parTransId="{947036EF-1408-4E1F-8DF5-CD486601BDC3}" sibTransId="{607F3437-5099-46C7-AD2B-88122D71F78E}"/>
    <dgm:cxn modelId="{8B2C7B80-CD95-412B-B767-C043FF767DC7}" type="presOf" srcId="{54F5E4B7-4FF6-4723-BAAE-EEEC37F8CFA1}" destId="{BBE4DE03-BAFE-49C4-B004-6DCD73922096}" srcOrd="0" destOrd="0" presId="urn:microsoft.com/office/officeart/2018/5/layout/CenteredIconLabelDescriptionList"/>
    <dgm:cxn modelId="{DECE6C92-729F-4DBF-A7CC-192C77D28B15}" type="presOf" srcId="{B024F22A-D02F-4FB3-8164-864DA6B76C4C}" destId="{469E01E3-7D75-4D0F-BE08-84ABCBFDF716}" srcOrd="0" destOrd="0" presId="urn:microsoft.com/office/officeart/2018/5/layout/CenteredIconLabelDescriptionList"/>
    <dgm:cxn modelId="{09D515C4-9782-401E-BD39-B2F02A515BA8}" type="presOf" srcId="{EE9312F8-137F-4B81-B5FF-EE546186936D}" destId="{62E22292-A0B5-4D21-83F4-E057B3F446B2}" srcOrd="0" destOrd="0" presId="urn:microsoft.com/office/officeart/2018/5/layout/CenteredIconLabelDescriptionList"/>
    <dgm:cxn modelId="{58665EAE-7492-4224-AD05-BD070DF835FC}" type="presParOf" srcId="{469E01E3-7D75-4D0F-BE08-84ABCBFDF716}" destId="{68056CA5-6644-49C9-B151-5C8165F73976}" srcOrd="0" destOrd="0" presId="urn:microsoft.com/office/officeart/2018/5/layout/CenteredIconLabelDescriptionList"/>
    <dgm:cxn modelId="{849B6968-D183-4782-A8F9-020921C5C7DE}" type="presParOf" srcId="{68056CA5-6644-49C9-B151-5C8165F73976}" destId="{82B40487-2373-4070-80AA-BF4DBDE80DC2}" srcOrd="0" destOrd="0" presId="urn:microsoft.com/office/officeart/2018/5/layout/CenteredIconLabelDescriptionList"/>
    <dgm:cxn modelId="{46E60387-6B7A-495E-B00C-2B53853667B7}" type="presParOf" srcId="{68056CA5-6644-49C9-B151-5C8165F73976}" destId="{13D9E64C-7306-4176-B103-2B06441A2125}" srcOrd="1" destOrd="0" presId="urn:microsoft.com/office/officeart/2018/5/layout/CenteredIconLabelDescriptionList"/>
    <dgm:cxn modelId="{7B4EBBEF-6A82-4CFF-8365-3822F6D8A5B2}" type="presParOf" srcId="{68056CA5-6644-49C9-B151-5C8165F73976}" destId="{62E22292-A0B5-4D21-83F4-E057B3F446B2}" srcOrd="2" destOrd="0" presId="urn:microsoft.com/office/officeart/2018/5/layout/CenteredIconLabelDescriptionList"/>
    <dgm:cxn modelId="{1EC263E7-6CBF-4D79-A498-4044A908457E}" type="presParOf" srcId="{68056CA5-6644-49C9-B151-5C8165F73976}" destId="{69B1E0A7-A7E2-4502-A859-F7254F282C95}" srcOrd="3" destOrd="0" presId="urn:microsoft.com/office/officeart/2018/5/layout/CenteredIconLabelDescriptionList"/>
    <dgm:cxn modelId="{8E7D4038-6868-42ED-8AA7-DCDBCC63F74F}" type="presParOf" srcId="{68056CA5-6644-49C9-B151-5C8165F73976}" destId="{E3AFB8F7-CA69-42F9-A102-7CE90A0F031E}" srcOrd="4" destOrd="0" presId="urn:microsoft.com/office/officeart/2018/5/layout/CenteredIconLabelDescriptionList"/>
    <dgm:cxn modelId="{72FEF8B5-F040-451A-93BC-78117E1FEE55}" type="presParOf" srcId="{469E01E3-7D75-4D0F-BE08-84ABCBFDF716}" destId="{F699EC42-6D81-4306-95C6-65F1C9B844DA}" srcOrd="1" destOrd="0" presId="urn:microsoft.com/office/officeart/2018/5/layout/CenteredIconLabelDescriptionList"/>
    <dgm:cxn modelId="{3B665CCA-F513-4544-89EF-2C142066EEBE}" type="presParOf" srcId="{469E01E3-7D75-4D0F-BE08-84ABCBFDF716}" destId="{32A94B27-3B11-488B-95FF-015A6928166E}" srcOrd="2" destOrd="0" presId="urn:microsoft.com/office/officeart/2018/5/layout/CenteredIconLabelDescriptionList"/>
    <dgm:cxn modelId="{B148AB7E-8C3A-497F-951C-2A3680717765}" type="presParOf" srcId="{32A94B27-3B11-488B-95FF-015A6928166E}" destId="{28A7BF92-367F-4625-B5D4-3AB593C67F41}" srcOrd="0" destOrd="0" presId="urn:microsoft.com/office/officeart/2018/5/layout/CenteredIconLabelDescriptionList"/>
    <dgm:cxn modelId="{C318CB05-8B56-48E6-8577-DC6E8A1695E6}" type="presParOf" srcId="{32A94B27-3B11-488B-95FF-015A6928166E}" destId="{F0014872-7624-4C85-9698-AF91F5FAD351}" srcOrd="1" destOrd="0" presId="urn:microsoft.com/office/officeart/2018/5/layout/CenteredIconLabelDescriptionList"/>
    <dgm:cxn modelId="{AE2D343F-9C40-46A2-B16C-3C8BE7074180}" type="presParOf" srcId="{32A94B27-3B11-488B-95FF-015A6928166E}" destId="{BBE4DE03-BAFE-49C4-B004-6DCD73922096}" srcOrd="2" destOrd="0" presId="urn:microsoft.com/office/officeart/2018/5/layout/CenteredIconLabelDescriptionList"/>
    <dgm:cxn modelId="{FC675C3B-277F-464A-89FD-58A40A44544D}" type="presParOf" srcId="{32A94B27-3B11-488B-95FF-015A6928166E}" destId="{A2C724AE-5E90-405C-A269-EE9DB3DA0173}" srcOrd="3" destOrd="0" presId="urn:microsoft.com/office/officeart/2018/5/layout/CenteredIconLabelDescriptionList"/>
    <dgm:cxn modelId="{BC6573A4-BA40-4E55-9CA2-DCD76FF538AA}" type="presParOf" srcId="{32A94B27-3B11-488B-95FF-015A6928166E}" destId="{45594489-77BD-46F6-A5F5-D34A3B1DDD25}"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A2046A-C91E-4C25-9D0F-C5CEA632C745}">
      <dsp:nvSpPr>
        <dsp:cNvPr id="0" name=""/>
        <dsp:cNvSpPr/>
      </dsp:nvSpPr>
      <dsp:spPr>
        <a:xfrm>
          <a:off x="5416638" y="3533752"/>
          <a:ext cx="2783241" cy="2743199"/>
        </a:xfrm>
        <a:prstGeom prst="gear9">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bg1"/>
              </a:solidFill>
            </a:rPr>
            <a:t>- Bids out JOC contract</a:t>
          </a:r>
        </a:p>
        <a:p>
          <a:pPr marL="0" lvl="0" indent="0" algn="ctr" defTabSz="444500">
            <a:lnSpc>
              <a:spcPct val="90000"/>
            </a:lnSpc>
            <a:spcBef>
              <a:spcPct val="0"/>
            </a:spcBef>
            <a:spcAft>
              <a:spcPct val="35000"/>
            </a:spcAft>
            <a:buNone/>
          </a:pPr>
          <a:r>
            <a:rPr lang="en-US" sz="1000" b="1" kern="1200" dirty="0">
              <a:solidFill>
                <a:schemeClr val="bg1"/>
              </a:solidFill>
            </a:rPr>
            <a:t>- Attends JOC Training</a:t>
          </a:r>
        </a:p>
        <a:p>
          <a:pPr marL="0" lvl="0" indent="0" algn="ctr" defTabSz="444500">
            <a:lnSpc>
              <a:spcPct val="90000"/>
            </a:lnSpc>
            <a:spcBef>
              <a:spcPct val="0"/>
            </a:spcBef>
            <a:spcAft>
              <a:spcPct val="35000"/>
            </a:spcAft>
            <a:buNone/>
          </a:pPr>
          <a:r>
            <a:rPr lang="en-US" sz="1000" b="1" kern="1200" dirty="0">
              <a:solidFill>
                <a:schemeClr val="bg1"/>
              </a:solidFill>
            </a:rPr>
            <a:t>- Collaborates on scope                  - Provides price proposal               - Executes work based on agreed upon scope of work        </a:t>
          </a:r>
        </a:p>
      </dsp:txBody>
      <dsp:txXfrm>
        <a:off x="5973201" y="4176333"/>
        <a:ext cx="1670115" cy="1410061"/>
      </dsp:txXfrm>
    </dsp:sp>
    <dsp:sp modelId="{1A777906-01E9-4BC0-BA2F-B7FE0DC5FD0F}">
      <dsp:nvSpPr>
        <dsp:cNvPr id="0" name=""/>
        <dsp:cNvSpPr/>
      </dsp:nvSpPr>
      <dsp:spPr>
        <a:xfrm>
          <a:off x="2409646" y="1479889"/>
          <a:ext cx="2752012" cy="2752012"/>
        </a:xfrm>
        <a:prstGeom prst="gear6">
          <a:avLst/>
        </a:prstGeom>
        <a:gradFill rotWithShape="0">
          <a:gsLst>
            <a:gs pos="0">
              <a:schemeClr val="accent1">
                <a:shade val="80000"/>
                <a:hueOff val="174641"/>
                <a:satOff val="-3128"/>
                <a:lumOff val="13293"/>
                <a:alphaOff val="0"/>
                <a:satMod val="103000"/>
                <a:lumMod val="102000"/>
                <a:tint val="94000"/>
              </a:schemeClr>
            </a:gs>
            <a:gs pos="50000">
              <a:schemeClr val="accent1">
                <a:shade val="80000"/>
                <a:hueOff val="174641"/>
                <a:satOff val="-3128"/>
                <a:lumOff val="13293"/>
                <a:alphaOff val="0"/>
                <a:satMod val="110000"/>
                <a:lumMod val="100000"/>
                <a:shade val="100000"/>
              </a:schemeClr>
            </a:gs>
            <a:gs pos="100000">
              <a:schemeClr val="accent1">
                <a:shade val="80000"/>
                <a:hueOff val="174641"/>
                <a:satOff val="-3128"/>
                <a:lumOff val="1329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bg1"/>
              </a:solidFill>
            </a:rPr>
            <a:t>- Furnish JOC procurement software</a:t>
          </a:r>
        </a:p>
        <a:p>
          <a:pPr marL="0" lvl="0" indent="0" algn="ctr" defTabSz="444500">
            <a:lnSpc>
              <a:spcPct val="90000"/>
            </a:lnSpc>
            <a:spcBef>
              <a:spcPct val="0"/>
            </a:spcBef>
            <a:spcAft>
              <a:spcPct val="35000"/>
            </a:spcAft>
            <a:buNone/>
          </a:pPr>
          <a:r>
            <a:rPr lang="en-US" sz="1000" b="1" kern="1200" dirty="0">
              <a:solidFill>
                <a:schemeClr val="bg1"/>
              </a:solidFill>
            </a:rPr>
            <a:t>- JOC training</a:t>
          </a:r>
        </a:p>
        <a:p>
          <a:pPr marL="0" lvl="0" indent="0" algn="ctr" defTabSz="444500">
            <a:lnSpc>
              <a:spcPct val="90000"/>
            </a:lnSpc>
            <a:spcBef>
              <a:spcPct val="0"/>
            </a:spcBef>
            <a:spcAft>
              <a:spcPct val="35000"/>
            </a:spcAft>
            <a:buNone/>
          </a:pPr>
          <a:r>
            <a:rPr lang="en-US" sz="1000" b="1" kern="1200" dirty="0">
              <a:solidFill>
                <a:schemeClr val="bg1"/>
              </a:solidFill>
            </a:rPr>
            <a:t>- Technical support</a:t>
          </a:r>
        </a:p>
        <a:p>
          <a:pPr marL="0" lvl="0" indent="0" algn="ctr" defTabSz="444500">
            <a:lnSpc>
              <a:spcPct val="90000"/>
            </a:lnSpc>
            <a:spcBef>
              <a:spcPct val="0"/>
            </a:spcBef>
            <a:spcAft>
              <a:spcPct val="35000"/>
            </a:spcAft>
            <a:buNone/>
          </a:pPr>
          <a:r>
            <a:rPr lang="en-US" sz="1000" b="1" kern="1200" dirty="0">
              <a:solidFill>
                <a:schemeClr val="bg1"/>
              </a:solidFill>
            </a:rPr>
            <a:t>- Operational support</a:t>
          </a:r>
        </a:p>
        <a:p>
          <a:pPr marL="0" lvl="0" indent="0" algn="ctr" defTabSz="444500">
            <a:lnSpc>
              <a:spcPct val="90000"/>
            </a:lnSpc>
            <a:spcBef>
              <a:spcPct val="0"/>
            </a:spcBef>
            <a:spcAft>
              <a:spcPct val="35000"/>
            </a:spcAft>
            <a:buNone/>
          </a:pPr>
          <a:r>
            <a:rPr lang="en-US" sz="1000" b="1" kern="1200" dirty="0">
              <a:solidFill>
                <a:schemeClr val="bg1"/>
              </a:solidFill>
            </a:rPr>
            <a:t>- Program oversight</a:t>
          </a:r>
        </a:p>
        <a:p>
          <a:pPr marL="0" lvl="0" indent="0" algn="ctr" defTabSz="444500">
            <a:lnSpc>
              <a:spcPct val="90000"/>
            </a:lnSpc>
            <a:spcBef>
              <a:spcPct val="0"/>
            </a:spcBef>
            <a:spcAft>
              <a:spcPct val="35000"/>
            </a:spcAft>
            <a:buNone/>
          </a:pPr>
          <a:r>
            <a:rPr lang="en-US" sz="1000" b="1" kern="1200" dirty="0">
              <a:solidFill>
                <a:schemeClr val="bg1"/>
              </a:solidFill>
            </a:rPr>
            <a:t>- Job Order process management (in some cases)</a:t>
          </a:r>
        </a:p>
      </dsp:txBody>
      <dsp:txXfrm>
        <a:off x="3102473" y="2176904"/>
        <a:ext cx="1366358" cy="1357982"/>
      </dsp:txXfrm>
    </dsp:sp>
    <dsp:sp modelId="{D0404164-4D88-4630-AD71-BEF2C01A591D}">
      <dsp:nvSpPr>
        <dsp:cNvPr id="0" name=""/>
        <dsp:cNvSpPr/>
      </dsp:nvSpPr>
      <dsp:spPr>
        <a:xfrm rot="20700000">
          <a:off x="7247446" y="827091"/>
          <a:ext cx="3196494" cy="3057197"/>
        </a:xfrm>
        <a:prstGeom prst="gear6">
          <a:avLst/>
        </a:prstGeom>
        <a:gradFill rotWithShape="0">
          <a:gsLst>
            <a:gs pos="0">
              <a:schemeClr val="accent1">
                <a:shade val="80000"/>
                <a:hueOff val="349283"/>
                <a:satOff val="-6256"/>
                <a:lumOff val="26585"/>
                <a:alphaOff val="0"/>
                <a:satMod val="103000"/>
                <a:lumMod val="102000"/>
                <a:tint val="94000"/>
              </a:schemeClr>
            </a:gs>
            <a:gs pos="50000">
              <a:schemeClr val="accent1">
                <a:shade val="80000"/>
                <a:hueOff val="349283"/>
                <a:satOff val="-6256"/>
                <a:lumOff val="26585"/>
                <a:alphaOff val="0"/>
                <a:satMod val="110000"/>
                <a:lumMod val="100000"/>
                <a:shade val="100000"/>
              </a:schemeClr>
            </a:gs>
            <a:gs pos="100000">
              <a:schemeClr val="accent1">
                <a:shade val="80000"/>
                <a:hueOff val="349283"/>
                <a:satOff val="-6256"/>
                <a:lumOff val="2658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tx1"/>
              </a:solidFill>
            </a:rPr>
            <a:t>- Administers and manages contracts</a:t>
          </a:r>
        </a:p>
        <a:p>
          <a:pPr marL="0" lvl="0" indent="0" algn="ctr" defTabSz="444500">
            <a:lnSpc>
              <a:spcPct val="90000"/>
            </a:lnSpc>
            <a:spcBef>
              <a:spcPct val="0"/>
            </a:spcBef>
            <a:spcAft>
              <a:spcPct val="35000"/>
            </a:spcAft>
            <a:buNone/>
          </a:pPr>
          <a:r>
            <a:rPr lang="en-US" sz="1000" b="1" kern="1200" dirty="0">
              <a:solidFill>
                <a:schemeClr val="tx1"/>
              </a:solidFill>
            </a:rPr>
            <a:t>- Identify projects </a:t>
          </a:r>
        </a:p>
        <a:p>
          <a:pPr marL="0" lvl="0" indent="0" algn="ctr" defTabSz="444500">
            <a:lnSpc>
              <a:spcPct val="90000"/>
            </a:lnSpc>
            <a:spcBef>
              <a:spcPct val="0"/>
            </a:spcBef>
            <a:spcAft>
              <a:spcPct val="35000"/>
            </a:spcAft>
            <a:buNone/>
          </a:pPr>
          <a:r>
            <a:rPr lang="en-US" sz="1000" b="1" kern="1200" dirty="0">
              <a:solidFill>
                <a:schemeClr val="tx1"/>
              </a:solidFill>
            </a:rPr>
            <a:t>- Adhere to contract general conditions</a:t>
          </a:r>
        </a:p>
        <a:p>
          <a:pPr marL="0" lvl="0" indent="0" algn="ctr" defTabSz="444500">
            <a:lnSpc>
              <a:spcPct val="90000"/>
            </a:lnSpc>
            <a:spcBef>
              <a:spcPct val="0"/>
            </a:spcBef>
            <a:spcAft>
              <a:spcPct val="35000"/>
            </a:spcAft>
            <a:buNone/>
          </a:pPr>
          <a:r>
            <a:rPr lang="en-US" sz="1000" b="1" kern="1200" dirty="0">
              <a:solidFill>
                <a:schemeClr val="tx1"/>
              </a:solidFill>
            </a:rPr>
            <a:t>- Provide scope of work</a:t>
          </a:r>
        </a:p>
        <a:p>
          <a:pPr marL="0" lvl="0" indent="0" algn="ctr" defTabSz="444500">
            <a:lnSpc>
              <a:spcPct val="90000"/>
            </a:lnSpc>
            <a:spcBef>
              <a:spcPct val="0"/>
            </a:spcBef>
            <a:spcAft>
              <a:spcPct val="35000"/>
            </a:spcAft>
            <a:buNone/>
          </a:pPr>
          <a:r>
            <a:rPr lang="en-US" sz="1000" b="1" kern="1200" dirty="0">
              <a:solidFill>
                <a:schemeClr val="tx1"/>
              </a:solidFill>
            </a:rPr>
            <a:t>- Provide direction and campus perspective on projects</a:t>
          </a:r>
        </a:p>
        <a:p>
          <a:pPr marL="0" lvl="0" indent="0" algn="ctr" defTabSz="444500">
            <a:lnSpc>
              <a:spcPct val="90000"/>
            </a:lnSpc>
            <a:spcBef>
              <a:spcPct val="0"/>
            </a:spcBef>
            <a:spcAft>
              <a:spcPct val="35000"/>
            </a:spcAft>
            <a:buNone/>
          </a:pPr>
          <a:endParaRPr lang="en-US" sz="900" b="1" kern="1200" dirty="0"/>
        </a:p>
      </dsp:txBody>
      <dsp:txXfrm rot="-20700000">
        <a:off x="7956793" y="1489362"/>
        <a:ext cx="1777800" cy="1732655"/>
      </dsp:txXfrm>
    </dsp:sp>
    <dsp:sp modelId="{96538B91-4015-40B7-AFC7-B8AF0A584BE3}">
      <dsp:nvSpPr>
        <dsp:cNvPr id="0" name=""/>
        <dsp:cNvSpPr/>
      </dsp:nvSpPr>
      <dsp:spPr>
        <a:xfrm rot="6684312">
          <a:off x="4897378" y="2723752"/>
          <a:ext cx="3829826" cy="3904821"/>
        </a:xfrm>
        <a:prstGeom prst="circularArrow">
          <a:avLst>
            <a:gd name="adj1" fmla="val 4688"/>
            <a:gd name="adj2" fmla="val 299029"/>
            <a:gd name="adj3" fmla="val 2558183"/>
            <a:gd name="adj4" fmla="val 15773560"/>
            <a:gd name="adj5" fmla="val 5469"/>
          </a:avLst>
        </a:prstGeom>
        <a:gradFill rotWithShape="0">
          <a:gsLst>
            <a:gs pos="0">
              <a:schemeClr val="accent1">
                <a:shade val="90000"/>
                <a:hueOff val="0"/>
                <a:satOff val="0"/>
                <a:lumOff val="0"/>
                <a:alphaOff val="0"/>
                <a:satMod val="103000"/>
                <a:lumMod val="102000"/>
                <a:tint val="94000"/>
              </a:schemeClr>
            </a:gs>
            <a:gs pos="50000">
              <a:schemeClr val="accent1">
                <a:shade val="90000"/>
                <a:hueOff val="0"/>
                <a:satOff val="0"/>
                <a:lumOff val="0"/>
                <a:alphaOff val="0"/>
                <a:satMod val="110000"/>
                <a:lumMod val="100000"/>
                <a:shade val="100000"/>
              </a:schemeClr>
            </a:gs>
            <a:gs pos="100000">
              <a:schemeClr val="accent1">
                <a:shade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1AFEA22-802F-44B1-AC95-BD404F40398E}">
      <dsp:nvSpPr>
        <dsp:cNvPr id="0" name=""/>
        <dsp:cNvSpPr/>
      </dsp:nvSpPr>
      <dsp:spPr>
        <a:xfrm>
          <a:off x="1841066" y="953123"/>
          <a:ext cx="3584773" cy="3584773"/>
        </a:xfrm>
        <a:prstGeom prst="leftCircularArrow">
          <a:avLst>
            <a:gd name="adj1" fmla="val 6452"/>
            <a:gd name="adj2" fmla="val 429999"/>
            <a:gd name="adj3" fmla="val 10489124"/>
            <a:gd name="adj4" fmla="val 14837806"/>
            <a:gd name="adj5" fmla="val 7527"/>
          </a:avLst>
        </a:prstGeom>
        <a:gradFill rotWithShape="0">
          <a:gsLst>
            <a:gs pos="0">
              <a:schemeClr val="accent1">
                <a:shade val="90000"/>
                <a:hueOff val="174613"/>
                <a:satOff val="-2991"/>
                <a:lumOff val="11980"/>
                <a:alphaOff val="0"/>
                <a:satMod val="103000"/>
                <a:lumMod val="102000"/>
                <a:tint val="94000"/>
              </a:schemeClr>
            </a:gs>
            <a:gs pos="50000">
              <a:schemeClr val="accent1">
                <a:shade val="90000"/>
                <a:hueOff val="174613"/>
                <a:satOff val="-2991"/>
                <a:lumOff val="11980"/>
                <a:alphaOff val="0"/>
                <a:satMod val="110000"/>
                <a:lumMod val="100000"/>
                <a:shade val="100000"/>
              </a:schemeClr>
            </a:gs>
            <a:gs pos="100000">
              <a:schemeClr val="accent1">
                <a:shade val="90000"/>
                <a:hueOff val="174613"/>
                <a:satOff val="-2991"/>
                <a:lumOff val="1198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scene3d>
      </dsp:spPr>
      <dsp:style>
        <a:lnRef idx="0">
          <a:scrgbClr r="0" g="0" b="0"/>
        </a:lnRef>
        <a:fillRef idx="3">
          <a:scrgbClr r="0" g="0" b="0"/>
        </a:fillRef>
        <a:effectRef idx="3">
          <a:scrgbClr r="0" g="0" b="0"/>
        </a:effectRef>
        <a:fontRef idx="minor">
          <a:schemeClr val="lt1"/>
        </a:fontRef>
      </dsp:style>
    </dsp:sp>
    <dsp:sp modelId="{580BA42D-D47B-485B-B4E4-CFC816F24610}">
      <dsp:nvSpPr>
        <dsp:cNvPr id="0" name=""/>
        <dsp:cNvSpPr/>
      </dsp:nvSpPr>
      <dsp:spPr>
        <a:xfrm rot="7386632">
          <a:off x="7535469" y="537510"/>
          <a:ext cx="3865107" cy="3865107"/>
        </a:xfrm>
        <a:prstGeom prst="circularArrow">
          <a:avLst>
            <a:gd name="adj1" fmla="val 5984"/>
            <a:gd name="adj2" fmla="val 394124"/>
            <a:gd name="adj3" fmla="val 13313824"/>
            <a:gd name="adj4" fmla="val 10508221"/>
            <a:gd name="adj5" fmla="val 6981"/>
          </a:avLst>
        </a:prstGeom>
        <a:gradFill rotWithShape="0">
          <a:gsLst>
            <a:gs pos="0">
              <a:schemeClr val="accent1">
                <a:shade val="90000"/>
                <a:hueOff val="349225"/>
                <a:satOff val="-5981"/>
                <a:lumOff val="23960"/>
                <a:alphaOff val="0"/>
                <a:satMod val="103000"/>
                <a:lumMod val="102000"/>
                <a:tint val="94000"/>
              </a:schemeClr>
            </a:gs>
            <a:gs pos="50000">
              <a:schemeClr val="accent1">
                <a:shade val="90000"/>
                <a:hueOff val="349225"/>
                <a:satOff val="-5981"/>
                <a:lumOff val="23960"/>
                <a:alphaOff val="0"/>
                <a:satMod val="110000"/>
                <a:lumMod val="100000"/>
                <a:shade val="100000"/>
              </a:schemeClr>
            </a:gs>
            <a:gs pos="100000">
              <a:schemeClr val="accent1">
                <a:shade val="90000"/>
                <a:hueOff val="349225"/>
                <a:satOff val="-5981"/>
                <a:lumOff val="2396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5974B8-5792-4BF5-8AB1-9CC7095BB5AA}">
      <dsp:nvSpPr>
        <dsp:cNvPr id="0" name=""/>
        <dsp:cNvSpPr/>
      </dsp:nvSpPr>
      <dsp:spPr>
        <a:xfrm>
          <a:off x="0" y="104667"/>
          <a:ext cx="3125264" cy="19845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0657C4-803E-4ACA-B693-01F735F80589}">
      <dsp:nvSpPr>
        <dsp:cNvPr id="0" name=""/>
        <dsp:cNvSpPr/>
      </dsp:nvSpPr>
      <dsp:spPr>
        <a:xfrm>
          <a:off x="347251" y="434556"/>
          <a:ext cx="3125264" cy="198454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Adjustment factors apply to all tasks in the CTC for the duration of the contract.</a:t>
          </a:r>
        </a:p>
      </dsp:txBody>
      <dsp:txXfrm>
        <a:off x="405376" y="492681"/>
        <a:ext cx="3009014" cy="1868293"/>
      </dsp:txXfrm>
    </dsp:sp>
    <dsp:sp modelId="{A9839334-33DD-4CF1-A921-225A5D0C21F3}">
      <dsp:nvSpPr>
        <dsp:cNvPr id="0" name=""/>
        <dsp:cNvSpPr/>
      </dsp:nvSpPr>
      <dsp:spPr>
        <a:xfrm>
          <a:off x="3819768" y="104667"/>
          <a:ext cx="3125264" cy="19845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7CB5C1-75FC-4773-AFBE-EF59750CAC74}">
      <dsp:nvSpPr>
        <dsp:cNvPr id="0" name=""/>
        <dsp:cNvSpPr/>
      </dsp:nvSpPr>
      <dsp:spPr>
        <a:xfrm>
          <a:off x="4167019" y="434556"/>
          <a:ext cx="3125264" cy="198454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Each adjustment factor is weighted to create an award criteria.</a:t>
          </a:r>
        </a:p>
      </dsp:txBody>
      <dsp:txXfrm>
        <a:off x="4225144" y="492681"/>
        <a:ext cx="3009014" cy="1868293"/>
      </dsp:txXfrm>
    </dsp:sp>
    <dsp:sp modelId="{81AC7693-C948-4BD1-8EE6-8C2ECE45EEC7}">
      <dsp:nvSpPr>
        <dsp:cNvPr id="0" name=""/>
        <dsp:cNvSpPr/>
      </dsp:nvSpPr>
      <dsp:spPr>
        <a:xfrm>
          <a:off x="7639536" y="104667"/>
          <a:ext cx="3125264" cy="19845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BC91C4-05D6-48C9-8D82-F61945201022}">
      <dsp:nvSpPr>
        <dsp:cNvPr id="0" name=""/>
        <dsp:cNvSpPr/>
      </dsp:nvSpPr>
      <dsp:spPr>
        <a:xfrm>
          <a:off x="7986788" y="434556"/>
          <a:ext cx="3125264" cy="198454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a:t>Lowest composite score from a responsive, responsible bidder is determined to be the lowest bidder.</a:t>
          </a:r>
        </a:p>
      </dsp:txBody>
      <dsp:txXfrm>
        <a:off x="8044913" y="492681"/>
        <a:ext cx="3009014" cy="18682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40487-2373-4070-80AA-BF4DBDE80DC2}">
      <dsp:nvSpPr>
        <dsp:cNvPr id="0" name=""/>
        <dsp:cNvSpPr/>
      </dsp:nvSpPr>
      <dsp:spPr>
        <a:xfrm>
          <a:off x="1769342" y="424296"/>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E22292-A0B5-4D21-83F4-E057B3F446B2}">
      <dsp:nvSpPr>
        <dsp:cNvPr id="0" name=""/>
        <dsp:cNvSpPr/>
      </dsp:nvSpPr>
      <dsp:spPr>
        <a:xfrm>
          <a:off x="209455" y="2080097"/>
          <a:ext cx="4631774" cy="16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b="0" kern="1200" dirty="0">
              <a:latin typeface="+mn-lt"/>
            </a:rPr>
            <a:t>All questions concerning this solicitation must be received via email no later than:</a:t>
          </a:r>
        </a:p>
        <a:p>
          <a:pPr marL="0" lvl="0" indent="0" algn="ctr" defTabSz="1066800">
            <a:lnSpc>
              <a:spcPct val="100000"/>
            </a:lnSpc>
            <a:spcBef>
              <a:spcPct val="0"/>
            </a:spcBef>
            <a:spcAft>
              <a:spcPct val="35000"/>
            </a:spcAft>
            <a:buNone/>
            <a:defRPr b="1"/>
          </a:pPr>
          <a:r>
            <a:rPr lang="en-US" sz="2400" b="0" kern="1200" dirty="0">
              <a:latin typeface="+mn-lt"/>
            </a:rPr>
            <a:t>Tuesday, March 25, 2025</a:t>
          </a:r>
        </a:p>
      </dsp:txBody>
      <dsp:txXfrm>
        <a:off x="209455" y="2080097"/>
        <a:ext cx="4631774" cy="1620000"/>
      </dsp:txXfrm>
    </dsp:sp>
    <dsp:sp modelId="{E3AFB8F7-CA69-42F9-A102-7CE90A0F031E}">
      <dsp:nvSpPr>
        <dsp:cNvPr id="0" name=""/>
        <dsp:cNvSpPr/>
      </dsp:nvSpPr>
      <dsp:spPr>
        <a:xfrm>
          <a:off x="365342" y="3766981"/>
          <a:ext cx="4320000" cy="1527"/>
        </a:xfrm>
        <a:prstGeom prst="rect">
          <a:avLst/>
        </a:prstGeom>
        <a:noFill/>
        <a:ln>
          <a:noFill/>
        </a:ln>
        <a:effectLst/>
      </dsp:spPr>
      <dsp:style>
        <a:lnRef idx="0">
          <a:scrgbClr r="0" g="0" b="0"/>
        </a:lnRef>
        <a:fillRef idx="0">
          <a:scrgbClr r="0" g="0" b="0"/>
        </a:fillRef>
        <a:effectRef idx="0">
          <a:scrgbClr r="0" g="0" b="0"/>
        </a:effectRef>
        <a:fontRef idx="minor"/>
      </dsp:style>
    </dsp:sp>
    <dsp:sp modelId="{28A7BF92-367F-4625-B5D4-3AB593C67F41}">
      <dsp:nvSpPr>
        <dsp:cNvPr id="0" name=""/>
        <dsp:cNvSpPr/>
      </dsp:nvSpPr>
      <dsp:spPr>
        <a:xfrm>
          <a:off x="7401801" y="424296"/>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E4DE03-BAFE-49C4-B004-6DCD73922096}">
      <dsp:nvSpPr>
        <dsp:cNvPr id="0" name=""/>
        <dsp:cNvSpPr/>
      </dsp:nvSpPr>
      <dsp:spPr>
        <a:xfrm>
          <a:off x="5597229" y="2156059"/>
          <a:ext cx="5121144" cy="16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b="0" kern="1200" dirty="0"/>
            <a:t>Submit questions to:</a:t>
          </a:r>
        </a:p>
        <a:p>
          <a:pPr marL="0" lvl="0" indent="0" algn="ctr" defTabSz="1066800">
            <a:lnSpc>
              <a:spcPct val="100000"/>
            </a:lnSpc>
            <a:spcBef>
              <a:spcPct val="0"/>
            </a:spcBef>
            <a:spcAft>
              <a:spcPct val="35000"/>
            </a:spcAft>
            <a:buNone/>
            <a:defRPr b="1"/>
          </a:pPr>
          <a:r>
            <a:rPr lang="en-US" sz="2400" b="0" kern="1200" dirty="0"/>
            <a:t>Addie.Dunaway@humboldt.edu</a:t>
          </a:r>
        </a:p>
      </dsp:txBody>
      <dsp:txXfrm>
        <a:off x="5597229" y="2156059"/>
        <a:ext cx="5121144" cy="1620000"/>
      </dsp:txXfrm>
    </dsp:sp>
    <dsp:sp modelId="{45594489-77BD-46F6-A5F5-D34A3B1DDD25}">
      <dsp:nvSpPr>
        <dsp:cNvPr id="0" name=""/>
        <dsp:cNvSpPr/>
      </dsp:nvSpPr>
      <dsp:spPr>
        <a:xfrm>
          <a:off x="5809168" y="3766018"/>
          <a:ext cx="4813991" cy="1527"/>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54F04F-9648-4D7A-8FD3-02E9FECB1B2D}" type="datetimeFigureOut">
              <a:rPr lang="en-US" smtClean="0"/>
              <a:t>3/20/2025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56370E-A710-4B76-9B8B-3C18FBB957DF}" type="slidenum">
              <a:rPr lang="en-US" smtClean="0"/>
              <a:t>‹#›</a:t>
            </a:fld>
            <a:endParaRPr lang="en-US"/>
          </a:p>
        </p:txBody>
      </p:sp>
    </p:spTree>
    <p:extLst>
      <p:ext uri="{BB962C8B-B14F-4D97-AF65-F5344CB8AC3E}">
        <p14:creationId xmlns:p14="http://schemas.microsoft.com/office/powerpoint/2010/main" val="580082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56370E-A710-4B76-9B8B-3C18FBB957DF}" type="slidenum">
              <a:rPr lang="en-US" smtClean="0"/>
              <a:t>4</a:t>
            </a:fld>
            <a:endParaRPr lang="en-US"/>
          </a:p>
        </p:txBody>
      </p:sp>
    </p:spTree>
    <p:extLst>
      <p:ext uri="{BB962C8B-B14F-4D97-AF65-F5344CB8AC3E}">
        <p14:creationId xmlns:p14="http://schemas.microsoft.com/office/powerpoint/2010/main" val="915186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2 examples of sample adjustment factors and how they correlate to the same base cost in the CTC</a:t>
            </a:r>
          </a:p>
        </p:txBody>
      </p:sp>
      <p:sp>
        <p:nvSpPr>
          <p:cNvPr id="4" name="Slide Number Placeholder 3"/>
          <p:cNvSpPr>
            <a:spLocks noGrp="1"/>
          </p:cNvSpPr>
          <p:nvPr>
            <p:ph type="sldNum" sz="quarter" idx="5"/>
          </p:nvPr>
        </p:nvSpPr>
        <p:spPr/>
        <p:txBody>
          <a:bodyPr/>
          <a:lstStyle/>
          <a:p>
            <a:fld id="{7556370E-A710-4B76-9B8B-3C18FBB957DF}" type="slidenum">
              <a:rPr lang="en-US" smtClean="0"/>
              <a:t>29</a:t>
            </a:fld>
            <a:endParaRPr lang="en-US"/>
          </a:p>
        </p:txBody>
      </p:sp>
    </p:spTree>
    <p:extLst>
      <p:ext uri="{BB962C8B-B14F-4D97-AF65-F5344CB8AC3E}">
        <p14:creationId xmlns:p14="http://schemas.microsoft.com/office/powerpoint/2010/main" val="4048456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56370E-A710-4B76-9B8B-3C18FBB957DF}" type="slidenum">
              <a:rPr lang="en-US" smtClean="0"/>
              <a:t>31</a:t>
            </a:fld>
            <a:endParaRPr lang="en-US"/>
          </a:p>
        </p:txBody>
      </p:sp>
    </p:spTree>
    <p:extLst>
      <p:ext uri="{BB962C8B-B14F-4D97-AF65-F5344CB8AC3E}">
        <p14:creationId xmlns:p14="http://schemas.microsoft.com/office/powerpoint/2010/main" val="3630496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DC5D4D-BA7A-5146-BDBB-F11FD1FAC22A}" type="slidenum">
              <a:rPr lang="en-US" smtClean="0"/>
              <a:t>7</a:t>
            </a:fld>
            <a:endParaRPr lang="en-US"/>
          </a:p>
        </p:txBody>
      </p:sp>
    </p:spTree>
    <p:extLst>
      <p:ext uri="{BB962C8B-B14F-4D97-AF65-F5344CB8AC3E}">
        <p14:creationId xmlns:p14="http://schemas.microsoft.com/office/powerpoint/2010/main" val="2348749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 to the RRR and no new construction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rPr>
              <a:t>From one competitively awarded contract, </a:t>
            </a:r>
            <a:br>
              <a:rPr lang="en-US" sz="1200">
                <a:solidFill>
                  <a:schemeClr val="bg1"/>
                </a:solidFill>
              </a:rPr>
            </a:br>
            <a:r>
              <a:rPr lang="en-US" sz="1200">
                <a:solidFill>
                  <a:schemeClr val="bg1"/>
                </a:solidFill>
              </a:rPr>
              <a:t>campuses can complete an indefinite number of projects</a:t>
            </a:r>
          </a:p>
          <a:p>
            <a:endParaRPr lang="en-US"/>
          </a:p>
        </p:txBody>
      </p:sp>
      <p:sp>
        <p:nvSpPr>
          <p:cNvPr id="4" name="Slide Number Placeholder 3"/>
          <p:cNvSpPr>
            <a:spLocks noGrp="1"/>
          </p:cNvSpPr>
          <p:nvPr>
            <p:ph type="sldNum" sz="quarter" idx="5"/>
          </p:nvPr>
        </p:nvSpPr>
        <p:spPr/>
        <p:txBody>
          <a:bodyPr/>
          <a:lstStyle/>
          <a:p>
            <a:fld id="{7556370E-A710-4B76-9B8B-3C18FBB957DF}" type="slidenum">
              <a:rPr lang="en-US" smtClean="0"/>
              <a:t>8</a:t>
            </a:fld>
            <a:endParaRPr lang="en-US"/>
          </a:p>
        </p:txBody>
      </p:sp>
    </p:spTree>
    <p:extLst>
      <p:ext uri="{BB962C8B-B14F-4D97-AF65-F5344CB8AC3E}">
        <p14:creationId xmlns:p14="http://schemas.microsoft.com/office/powerpoint/2010/main" val="1558106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rtl="0">
              <a:lnSpc>
                <a:spcPct val="90000"/>
              </a:lnSpc>
            </a:pPr>
            <a:r>
              <a:rPr lang="en-US"/>
              <a:t>Procurement team is involved with a traditional bidding process to award the lowest cost adjustment factor for a master JOC contract. </a:t>
            </a:r>
          </a:p>
          <a:p>
            <a:pPr lvl="0" algn="l" rtl="0">
              <a:lnSpc>
                <a:spcPct val="90000"/>
              </a:lnSpc>
            </a:pPr>
            <a:r>
              <a:rPr lang="en-US"/>
              <a:t>Under the master contract approved Job Proposals become Final Purchase Orders submitted to CSU, streamlining to NTP.</a:t>
            </a:r>
          </a:p>
          <a:p>
            <a:pPr lvl="0" algn="l" rtl="0">
              <a:lnSpc>
                <a:spcPct val="90000"/>
              </a:lnSpc>
            </a:pPr>
            <a:endParaRPr lang="en-US"/>
          </a:p>
          <a:p>
            <a:pPr lvl="0" algn="l" rtl="0">
              <a:lnSpc>
                <a:spcPct val="90000"/>
              </a:lnSpc>
            </a:pPr>
            <a:r>
              <a:rPr lang="en-US"/>
              <a:t>JOC projects traditionally involve established detailed scopes of work owners need completed in a short, specific, or immediate period of time.</a:t>
            </a:r>
          </a:p>
          <a:p>
            <a:pPr lvl="0" algn="l" rtl="0">
              <a:lnSpc>
                <a:spcPct val="90000"/>
              </a:lnSpc>
            </a:pPr>
            <a:r>
              <a:rPr lang="en-US"/>
              <a:t> </a:t>
            </a:r>
          </a:p>
          <a:p>
            <a:pPr lvl="0" algn="l" rtl="0">
              <a:lnSpc>
                <a:spcPct val="90000"/>
              </a:lnSpc>
            </a:pPr>
            <a:r>
              <a:rPr lang="en-US"/>
              <a:t>The on-going financial incentive for the contractor is to receive sequential job orders by executing the JOC process as described and completing projects with a high level of quality.</a:t>
            </a:r>
          </a:p>
          <a:p>
            <a:pPr lvl="0" algn="l" rtl="0">
              <a:lnSpc>
                <a:spcPct val="90000"/>
              </a:lnSpc>
            </a:pPr>
            <a:endParaRPr lang="en-US"/>
          </a:p>
          <a:p>
            <a:pPr lvl="0" algn="l" rtl="0">
              <a:lnSpc>
                <a:spcPct val="90000"/>
              </a:lnSpc>
            </a:pPr>
            <a:r>
              <a:rPr lang="en-US"/>
              <a:t>Job Proposals are built in Cloud, using the costs found in the CTC, based off the construction activities detailed in the scope of work documents. </a:t>
            </a:r>
          </a:p>
          <a:p>
            <a:pPr lvl="0" algn="l" rtl="0">
              <a:lnSpc>
                <a:spcPct val="90000"/>
              </a:lnSpc>
            </a:pPr>
            <a:endParaRPr lang="en-US"/>
          </a:p>
          <a:p>
            <a:pPr lvl="0" algn="l" rtl="0">
              <a:lnSpc>
                <a:spcPct val="90000"/>
              </a:lnSpc>
            </a:pPr>
            <a:r>
              <a:rPr lang="en-US"/>
              <a:t>A long-term partnership is expected to develop between the Owner and the contractor. </a:t>
            </a:r>
          </a:p>
          <a:p>
            <a:pPr lvl="0" algn="l" rtl="0">
              <a:lnSpc>
                <a:spcPct val="90000"/>
              </a:lnSpc>
            </a:pPr>
            <a:r>
              <a:rPr lang="en-US"/>
              <a:t>The structure of JOC enables a continuing, non-adversarial relationship that allows the contractor to function as partner in the development of each Job Order.</a:t>
            </a:r>
          </a:p>
          <a:p>
            <a:pPr lvl="0" algn="l" rtl="0">
              <a:lnSpc>
                <a:spcPct val="90000"/>
              </a:lnSpc>
            </a:pPr>
            <a:endParaRPr lang="en-US"/>
          </a:p>
          <a:p>
            <a:pPr lvl="0" algn="l" rtl="0">
              <a:lnSpc>
                <a:spcPct val="90000"/>
              </a:lnSpc>
            </a:pPr>
            <a:r>
              <a:rPr lang="en-US"/>
              <a:t>When construction professionals use the JOC program, Gordian Cloud, and </a:t>
            </a:r>
            <a:r>
              <a:rPr lang="en-US" err="1"/>
              <a:t>eGordian</a:t>
            </a:r>
            <a:r>
              <a:rPr lang="en-US"/>
              <a:t> software create a transparent process for everyone involved.</a:t>
            </a:r>
          </a:p>
          <a:p>
            <a:pPr lvl="0" algn="l">
              <a:lnSpc>
                <a:spcPct val="90000"/>
              </a:lnSpc>
            </a:pPr>
            <a:endParaRPr lang="en-US" b="1"/>
          </a:p>
          <a:p>
            <a:endParaRPr lang="en-US"/>
          </a:p>
        </p:txBody>
      </p:sp>
      <p:sp>
        <p:nvSpPr>
          <p:cNvPr id="4" name="Slide Number Placeholder 3"/>
          <p:cNvSpPr>
            <a:spLocks noGrp="1"/>
          </p:cNvSpPr>
          <p:nvPr>
            <p:ph type="sldNum" sz="quarter" idx="10"/>
          </p:nvPr>
        </p:nvSpPr>
        <p:spPr/>
        <p:txBody>
          <a:bodyPr/>
          <a:lstStyle/>
          <a:p>
            <a:fld id="{E2DC5D4D-BA7A-5146-BDBB-F11FD1FAC22A}" type="slidenum">
              <a:rPr lang="en-US" smtClean="0"/>
              <a:t>9</a:t>
            </a:fld>
            <a:endParaRPr lang="en-US"/>
          </a:p>
        </p:txBody>
      </p:sp>
    </p:spTree>
    <p:extLst>
      <p:ext uri="{BB962C8B-B14F-4D97-AF65-F5344CB8AC3E}">
        <p14:creationId xmlns:p14="http://schemas.microsoft.com/office/powerpoint/2010/main" val="671672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Joint Scope Meeting: </a:t>
            </a:r>
            <a:endParaRPr lang="en-US"/>
          </a:p>
          <a:p>
            <a:pPr marL="176336" indent="-176336">
              <a:buFont typeface="Arial"/>
              <a:buChar char="•"/>
            </a:pPr>
            <a:r>
              <a:rPr lang="en-US"/>
              <a:t>You schedule a meeting at the site for those involved to discuss project and design details</a:t>
            </a:r>
            <a:endParaRPr lang="en-US">
              <a:cs typeface="Calibri"/>
            </a:endParaRPr>
          </a:p>
          <a:p>
            <a:pPr marL="176336" indent="-176336">
              <a:buFont typeface="Arial"/>
              <a:buChar char="•"/>
            </a:pPr>
            <a:r>
              <a:rPr lang="en-US"/>
              <a:t>This is meant to be a collaborative meeting where the PM and contractor can finalize the Scope of Work</a:t>
            </a:r>
            <a:endParaRPr lang="en-US">
              <a:cs typeface="Calibri"/>
            </a:endParaRPr>
          </a:p>
          <a:p>
            <a:r>
              <a:rPr lang="en-US" b="1"/>
              <a:t>Detailed Scope of Work:</a:t>
            </a:r>
            <a:endParaRPr lang="en-US" b="1">
              <a:cs typeface="Calibri"/>
            </a:endParaRPr>
          </a:p>
          <a:p>
            <a:pPr marL="176336" indent="-176336">
              <a:buFont typeface="Arial"/>
              <a:buChar char="•"/>
            </a:pPr>
            <a:r>
              <a:rPr lang="en-US"/>
              <a:t>You prepare a DSOW that describes the work the contractor will perform</a:t>
            </a:r>
            <a:endParaRPr lang="en-US">
              <a:cs typeface="Calibri"/>
            </a:endParaRPr>
          </a:p>
          <a:p>
            <a:r>
              <a:rPr lang="en-US" b="1"/>
              <a:t>Price Proposal:</a:t>
            </a:r>
            <a:endParaRPr lang="en-US" b="1">
              <a:cs typeface="Calibri"/>
            </a:endParaRPr>
          </a:p>
          <a:p>
            <a:pPr marL="176336" indent="-176336">
              <a:buFont typeface="Arial"/>
              <a:buChar char="•"/>
            </a:pPr>
            <a:r>
              <a:rPr lang="en-US"/>
              <a:t>The contractor prepared a Price Proposal by selecting the appropriate tasks from the Construction Task Catalog (CTC)</a:t>
            </a:r>
            <a:endParaRPr lang="en-US">
              <a:cs typeface="Calibri"/>
            </a:endParaRPr>
          </a:p>
          <a:p>
            <a:r>
              <a:rPr lang="en-US" b="1"/>
              <a:t>Price Proposal Review: </a:t>
            </a:r>
            <a:endParaRPr lang="en-US" b="1">
              <a:cs typeface="Calibri"/>
            </a:endParaRPr>
          </a:p>
          <a:p>
            <a:pPr marL="176336" indent="-176336">
              <a:buFont typeface="Arial"/>
              <a:buChar char="•"/>
            </a:pPr>
            <a:r>
              <a:rPr lang="en-US"/>
              <a:t>You review the Price Proposal to ensure the contractor has selected the appropriate tasks and quantities</a:t>
            </a:r>
            <a:endParaRPr lang="en-US">
              <a:cs typeface="Calibri"/>
            </a:endParaRPr>
          </a:p>
          <a:p>
            <a:r>
              <a:rPr lang="en-US" b="1"/>
              <a:t>Job Order Issued: </a:t>
            </a:r>
            <a:endParaRPr lang="en-US" b="1">
              <a:cs typeface="Calibri"/>
            </a:endParaRPr>
          </a:p>
          <a:p>
            <a:pPr marL="176336" indent="-176336">
              <a:buFont typeface="Arial"/>
              <a:buChar char="•"/>
            </a:pPr>
            <a:r>
              <a:rPr lang="en-US"/>
              <a:t>Once the Price Proposal is approved, you issue a Job Order for the contractor to proceed</a:t>
            </a:r>
          </a:p>
          <a:p>
            <a:pPr marL="176336" indent="-176336">
              <a:buFont typeface="Arial"/>
              <a:buChar char="•"/>
            </a:pPr>
            <a:r>
              <a:rPr lang="en-US">
                <a:cs typeface="Calibri"/>
              </a:rPr>
              <a:t>Gordian stops at this point and the campus, and the contractor will move to Step #6 together.</a:t>
            </a:r>
          </a:p>
          <a:p>
            <a:endParaRPr lang="en-US">
              <a:cs typeface="Calibri"/>
            </a:endParaRPr>
          </a:p>
        </p:txBody>
      </p:sp>
      <p:sp>
        <p:nvSpPr>
          <p:cNvPr id="4" name="Slide Number Placeholder 3"/>
          <p:cNvSpPr>
            <a:spLocks noGrp="1"/>
          </p:cNvSpPr>
          <p:nvPr>
            <p:ph type="sldNum" sz="quarter" idx="10"/>
          </p:nvPr>
        </p:nvSpPr>
        <p:spPr/>
        <p:txBody>
          <a:bodyPr/>
          <a:lstStyle/>
          <a:p>
            <a:fld id="{E2DC5D4D-BA7A-5146-BDBB-F11FD1FAC22A}" type="slidenum">
              <a:rPr lang="en-US" smtClean="0"/>
              <a:t>10</a:t>
            </a:fld>
            <a:endParaRPr lang="en-US"/>
          </a:p>
        </p:txBody>
      </p:sp>
    </p:spTree>
    <p:extLst>
      <p:ext uri="{BB962C8B-B14F-4D97-AF65-F5344CB8AC3E}">
        <p14:creationId xmlns:p14="http://schemas.microsoft.com/office/powerpoint/2010/main" val="445109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Cynthia to check on the 25-mile radius distance.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There is an option for adding a non-pre-priced task if that is needed, details found in the GC’s.</a:t>
            </a:r>
          </a:p>
          <a:p>
            <a:endParaRPr lang="en-US"/>
          </a:p>
        </p:txBody>
      </p:sp>
      <p:sp>
        <p:nvSpPr>
          <p:cNvPr id="4" name="Slide Number Placeholder 3"/>
          <p:cNvSpPr>
            <a:spLocks noGrp="1"/>
          </p:cNvSpPr>
          <p:nvPr>
            <p:ph type="sldNum" sz="quarter" idx="5"/>
          </p:nvPr>
        </p:nvSpPr>
        <p:spPr/>
        <p:txBody>
          <a:bodyPr/>
          <a:lstStyle/>
          <a:p>
            <a:fld id="{7556370E-A710-4B76-9B8B-3C18FBB957DF}" type="slidenum">
              <a:rPr lang="en-US" smtClean="0"/>
              <a:t>12</a:t>
            </a:fld>
            <a:endParaRPr lang="en-US"/>
          </a:p>
        </p:txBody>
      </p:sp>
    </p:spTree>
    <p:extLst>
      <p:ext uri="{BB962C8B-B14F-4D97-AF65-F5344CB8AC3E}">
        <p14:creationId xmlns:p14="http://schemas.microsoft.com/office/powerpoint/2010/main" val="2472899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Contractor to ensure that all employees read the first 6 pages prior to bidding the adjustment factor and again before walking the job presented.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Explains what is included and excluded in tasks.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7556370E-A710-4B76-9B8B-3C18FBB957DF}" type="slidenum">
              <a:rPr lang="en-US" smtClean="0"/>
              <a:t>13</a:t>
            </a:fld>
            <a:endParaRPr lang="en-US"/>
          </a:p>
        </p:txBody>
      </p:sp>
    </p:spTree>
    <p:extLst>
      <p:ext uri="{BB962C8B-B14F-4D97-AF65-F5344CB8AC3E}">
        <p14:creationId xmlns:p14="http://schemas.microsoft.com/office/powerpoint/2010/main" val="2252905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56370E-A710-4B76-9B8B-3C18FBB957DF}" type="slidenum">
              <a:rPr lang="en-US" smtClean="0"/>
              <a:t>14</a:t>
            </a:fld>
            <a:endParaRPr lang="en-US"/>
          </a:p>
        </p:txBody>
      </p:sp>
    </p:spTree>
    <p:extLst>
      <p:ext uri="{BB962C8B-B14F-4D97-AF65-F5344CB8AC3E}">
        <p14:creationId xmlns:p14="http://schemas.microsoft.com/office/powerpoint/2010/main" val="2079524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Does procurement have anything to add?</a:t>
            </a:r>
          </a:p>
        </p:txBody>
      </p:sp>
      <p:sp>
        <p:nvSpPr>
          <p:cNvPr id="4" name="Slide Number Placeholder 3"/>
          <p:cNvSpPr>
            <a:spLocks noGrp="1"/>
          </p:cNvSpPr>
          <p:nvPr>
            <p:ph type="sldNum" sz="quarter" idx="5"/>
          </p:nvPr>
        </p:nvSpPr>
        <p:spPr/>
        <p:txBody>
          <a:bodyPr/>
          <a:lstStyle/>
          <a:p>
            <a:fld id="{7556370E-A710-4B76-9B8B-3C18FBB957DF}" type="slidenum">
              <a:rPr lang="en-US" smtClean="0"/>
              <a:t>20</a:t>
            </a:fld>
            <a:endParaRPr lang="en-US"/>
          </a:p>
        </p:txBody>
      </p:sp>
    </p:spTree>
    <p:extLst>
      <p:ext uri="{BB962C8B-B14F-4D97-AF65-F5344CB8AC3E}">
        <p14:creationId xmlns:p14="http://schemas.microsoft.com/office/powerpoint/2010/main" val="18351235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 name="Picture 7" descr="Background pattern&#10;&#10;Description automatically generated">
            <a:extLst>
              <a:ext uri="{FF2B5EF4-FFF2-40B4-BE49-F238E27FC236}">
                <a16:creationId xmlns:a16="http://schemas.microsoft.com/office/drawing/2014/main" id="{2EBC7E08-7B93-2389-946F-CE41D5234407}"/>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Title 1">
            <a:extLst>
              <a:ext uri="{FF2B5EF4-FFF2-40B4-BE49-F238E27FC236}">
                <a16:creationId xmlns:a16="http://schemas.microsoft.com/office/drawing/2014/main" id="{06D5A032-8E5E-0055-D5E1-5CC24B4DE4F9}"/>
              </a:ext>
            </a:extLst>
          </p:cNvPr>
          <p:cNvSpPr txBox="1">
            <a:spLocks noGrp="1"/>
          </p:cNvSpPr>
          <p:nvPr>
            <p:ph type="title"/>
          </p:nvPr>
        </p:nvSpPr>
        <p:spPr>
          <a:xfrm>
            <a:off x="873663" y="2495635"/>
            <a:ext cx="10526975" cy="1143000"/>
          </a:xfrm>
        </p:spPr>
        <p:txBody>
          <a:bodyPr/>
          <a:lstStyle>
            <a:lvl1pPr>
              <a:lnSpc>
                <a:spcPct val="100000"/>
              </a:lnSpc>
              <a:defRPr sz="5000" b="1">
                <a:solidFill>
                  <a:srgbClr val="FFFFFF"/>
                </a:solidFill>
                <a:ea typeface="Helvetica Neue" pitchFamily="2"/>
              </a:defRPr>
            </a:lvl1pPr>
          </a:lstStyle>
          <a:p>
            <a:pPr lvl="0"/>
            <a:r>
              <a:rPr lang="en-US"/>
              <a:t>Slide Title</a:t>
            </a:r>
          </a:p>
        </p:txBody>
      </p:sp>
      <p:sp>
        <p:nvSpPr>
          <p:cNvPr id="4" name="Text Placeholder 5">
            <a:extLst>
              <a:ext uri="{FF2B5EF4-FFF2-40B4-BE49-F238E27FC236}">
                <a16:creationId xmlns:a16="http://schemas.microsoft.com/office/drawing/2014/main" id="{24B21F06-796B-AED5-F33F-F4FAED770AED}"/>
              </a:ext>
            </a:extLst>
          </p:cNvPr>
          <p:cNvSpPr txBox="1">
            <a:spLocks noGrp="1"/>
          </p:cNvSpPr>
          <p:nvPr>
            <p:ph type="body" idx="4294967295"/>
          </p:nvPr>
        </p:nvSpPr>
        <p:spPr>
          <a:xfrm>
            <a:off x="881106" y="3693828"/>
            <a:ext cx="10519641" cy="1745278"/>
          </a:xfrm>
        </p:spPr>
        <p:txBody>
          <a:bodyPr/>
          <a:lstStyle>
            <a:lvl1pPr marL="0" indent="0">
              <a:lnSpc>
                <a:spcPct val="100000"/>
              </a:lnSpc>
              <a:buNone/>
              <a:defRPr>
                <a:solidFill>
                  <a:srgbClr val="FFFFFF"/>
                </a:solidFill>
                <a:ea typeface="Helvetica Neue Light" pitchFamily="2"/>
              </a:defRPr>
            </a:lvl1pPr>
          </a:lstStyle>
          <a:p>
            <a:pPr lvl="0"/>
            <a:r>
              <a:rPr lang="en-US"/>
              <a:t>Subhead</a:t>
            </a:r>
          </a:p>
        </p:txBody>
      </p:sp>
      <p:pic>
        <p:nvPicPr>
          <p:cNvPr id="5" name="Picture 11" descr="A picture containing table&#10;&#10;Description automatically generated">
            <a:extLst>
              <a:ext uri="{FF2B5EF4-FFF2-40B4-BE49-F238E27FC236}">
                <a16:creationId xmlns:a16="http://schemas.microsoft.com/office/drawing/2014/main" id="{79F22790-E06C-FB71-899C-A9D0BB717F7B}"/>
              </a:ext>
            </a:extLst>
          </p:cNvPr>
          <p:cNvPicPr>
            <a:picLocks noChangeAspect="1"/>
          </p:cNvPicPr>
          <p:nvPr/>
        </p:nvPicPr>
        <p:blipFill>
          <a:blip r:embed="rId3"/>
          <a:stretch>
            <a:fillRect/>
          </a:stretch>
        </p:blipFill>
        <p:spPr>
          <a:xfrm>
            <a:off x="982714" y="1769812"/>
            <a:ext cx="2515852" cy="307494"/>
          </a:xfrm>
          <a:prstGeom prst="rect">
            <a:avLst/>
          </a:prstGeom>
          <a:noFill/>
          <a:ln cap="flat">
            <a:noFill/>
          </a:ln>
        </p:spPr>
      </p:pic>
    </p:spTree>
    <p:extLst>
      <p:ext uri="{BB962C8B-B14F-4D97-AF65-F5344CB8AC3E}">
        <p14:creationId xmlns:p14="http://schemas.microsoft.com/office/powerpoint/2010/main" val="110406789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py Blue">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62B01BA4-33ED-DF3D-95DA-96F2F879A7A9}"/>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pic>
        <p:nvPicPr>
          <p:cNvPr id="3" name="Picture 5" descr="A picture containing table&#10;&#10;Description automatically generated">
            <a:extLst>
              <a:ext uri="{FF2B5EF4-FFF2-40B4-BE49-F238E27FC236}">
                <a16:creationId xmlns:a16="http://schemas.microsoft.com/office/drawing/2014/main" id="{07B0E7D8-8165-B5CD-71EF-C9FE08419927}"/>
              </a:ext>
            </a:extLst>
          </p:cNvPr>
          <p:cNvPicPr>
            <a:picLocks noChangeAspect="1"/>
          </p:cNvPicPr>
          <p:nvPr/>
        </p:nvPicPr>
        <p:blipFill>
          <a:blip r:embed="rId3"/>
          <a:stretch>
            <a:fillRect/>
          </a:stretch>
        </p:blipFill>
        <p:spPr>
          <a:xfrm>
            <a:off x="10444167" y="6432072"/>
            <a:ext cx="1469349" cy="179588"/>
          </a:xfrm>
          <a:prstGeom prst="rect">
            <a:avLst/>
          </a:prstGeom>
          <a:noFill/>
          <a:ln cap="flat">
            <a:noFill/>
          </a:ln>
        </p:spPr>
      </p:pic>
      <p:sp>
        <p:nvSpPr>
          <p:cNvPr id="4" name="Title 1">
            <a:extLst>
              <a:ext uri="{FF2B5EF4-FFF2-40B4-BE49-F238E27FC236}">
                <a16:creationId xmlns:a16="http://schemas.microsoft.com/office/drawing/2014/main" id="{FE18C109-A7E7-6959-3A32-3FA44180814B}"/>
              </a:ext>
            </a:extLst>
          </p:cNvPr>
          <p:cNvSpPr txBox="1">
            <a:spLocks noGrp="1"/>
          </p:cNvSpPr>
          <p:nvPr>
            <p:ph type="title"/>
          </p:nvPr>
        </p:nvSpPr>
        <p:spPr>
          <a:xfrm>
            <a:off x="736055" y="316784"/>
            <a:ext cx="10684608" cy="679280"/>
          </a:xfrm>
        </p:spPr>
        <p:txBody>
          <a:bodyPr/>
          <a:lstStyle>
            <a:lvl1pPr>
              <a:defRPr sz="4000" b="1">
                <a:solidFill>
                  <a:srgbClr val="FFFFFF"/>
                </a:solidFill>
              </a:defRPr>
            </a:lvl1pPr>
          </a:lstStyle>
          <a:p>
            <a:pPr lvl="0"/>
            <a:r>
              <a:rPr lang="en-US"/>
              <a:t>Slide Title</a:t>
            </a:r>
          </a:p>
        </p:txBody>
      </p:sp>
      <p:sp>
        <p:nvSpPr>
          <p:cNvPr id="5" name="Text Placeholder 5">
            <a:extLst>
              <a:ext uri="{FF2B5EF4-FFF2-40B4-BE49-F238E27FC236}">
                <a16:creationId xmlns:a16="http://schemas.microsoft.com/office/drawing/2014/main" id="{980AF1FB-1EA1-52AC-7AF7-646FA63EB5F7}"/>
              </a:ext>
            </a:extLst>
          </p:cNvPr>
          <p:cNvSpPr txBox="1">
            <a:spLocks noGrp="1"/>
          </p:cNvSpPr>
          <p:nvPr>
            <p:ph type="body" idx="4294967295"/>
          </p:nvPr>
        </p:nvSpPr>
        <p:spPr>
          <a:xfrm>
            <a:off x="736594" y="1336432"/>
            <a:ext cx="10684069" cy="4849291"/>
          </a:xfrm>
        </p:spPr>
        <p:txBody>
          <a:bodyPr/>
          <a:lstStyle>
            <a:lvl1pPr>
              <a:lnSpc>
                <a:spcPct val="100000"/>
              </a:lnSpc>
              <a:defRPr>
                <a:solidFill>
                  <a:srgbClr val="FFFFFF"/>
                </a:solidFill>
              </a:defRPr>
            </a:lvl1pPr>
            <a:lvl2pPr>
              <a:lnSpc>
                <a:spcPct val="100000"/>
              </a:lnSpc>
              <a:defRPr>
                <a:solidFill>
                  <a:srgbClr val="FFFFFF"/>
                </a:solidFill>
              </a:defRPr>
            </a:lvl2pPr>
            <a:lvl3pPr>
              <a:lnSpc>
                <a:spcPct val="100000"/>
              </a:lnSpc>
              <a:defRPr>
                <a:solidFill>
                  <a:srgbClr val="FFFFFF"/>
                </a:solidFill>
              </a:defRPr>
            </a:lvl3pPr>
            <a:lvl4pPr>
              <a:lnSpc>
                <a:spcPct val="100000"/>
              </a:lnSpc>
              <a:defRPr>
                <a:solidFill>
                  <a:srgbClr val="FFFFFF"/>
                </a:solidFill>
              </a:defRPr>
            </a:lvl4pPr>
            <a:lvl5pPr>
              <a:lnSpc>
                <a:spcPct val="100000"/>
              </a:lnSpc>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8052DBF0-2DF3-AC9A-7989-074554248E7D}"/>
              </a:ext>
            </a:extLst>
          </p:cNvPr>
          <p:cNvSpPr txBox="1">
            <a:spLocks noGrp="1"/>
          </p:cNvSpPr>
          <p:nvPr>
            <p:ph type="sldNum" sz="quarter" idx="8"/>
          </p:nvPr>
        </p:nvSpPr>
        <p:spPr/>
        <p:txBody>
          <a:bodyPr/>
          <a:lstStyle>
            <a:lvl1pPr>
              <a:defRPr sz="1000">
                <a:solidFill>
                  <a:srgbClr val="EDF1F4"/>
                </a:solidFill>
                <a:ea typeface="Helvetica Neue" pitchFamily="2"/>
              </a:defRPr>
            </a:lvl1pPr>
          </a:lstStyle>
          <a:p>
            <a:pPr lvl="0"/>
            <a:fld id="{BE274477-3F7C-4CEF-BDE4-56779BEF997B}" type="slidenum">
              <a:t>‹#›</a:t>
            </a:fld>
            <a:endParaRPr lang="en-US"/>
          </a:p>
        </p:txBody>
      </p:sp>
      <p:sp>
        <p:nvSpPr>
          <p:cNvPr id="7" name="Footer Placeholder 1">
            <a:extLst>
              <a:ext uri="{FF2B5EF4-FFF2-40B4-BE49-F238E27FC236}">
                <a16:creationId xmlns:a16="http://schemas.microsoft.com/office/drawing/2014/main" id="{2490676E-308A-69DF-2B98-A1F2C5A8EFF1}"/>
              </a:ext>
            </a:extLst>
          </p:cNvPr>
          <p:cNvSpPr txBox="1">
            <a:spLocks noGrp="1"/>
          </p:cNvSpPr>
          <p:nvPr>
            <p:ph type="ftr" sz="quarter" idx="9"/>
          </p:nvPr>
        </p:nvSpPr>
        <p:spPr>
          <a:xfrm>
            <a:off x="736055" y="6356351"/>
            <a:ext cx="4114800" cy="365129"/>
          </a:xfrm>
        </p:spPr>
        <p:txBody>
          <a:bodyPr/>
          <a:lstStyle>
            <a:lvl1pPr>
              <a:defRPr sz="1000">
                <a:solidFill>
                  <a:srgbClr val="EDF1F4"/>
                </a:solidFill>
                <a:ea typeface="Helvetica Neue" pitchFamily="2"/>
              </a:defRPr>
            </a:lvl1pPr>
          </a:lstStyle>
          <a:p>
            <a:pPr lvl="0"/>
            <a:r>
              <a:rPr lang="en-US"/>
              <a:t>© 2024 The Gordian Group, Inc. All Rights Reserved.</a:t>
            </a:r>
          </a:p>
        </p:txBody>
      </p:sp>
    </p:spTree>
    <p:extLst>
      <p:ext uri="{BB962C8B-B14F-4D97-AF65-F5344CB8AC3E}">
        <p14:creationId xmlns:p14="http://schemas.microsoft.com/office/powerpoint/2010/main" val="2431466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py Gray">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79BCED9-2A30-1B96-0464-499EB975C134}"/>
              </a:ext>
            </a:extLst>
          </p:cNvPr>
          <p:cNvSpPr/>
          <p:nvPr/>
        </p:nvSpPr>
        <p:spPr>
          <a:xfrm>
            <a:off x="0" y="0"/>
            <a:ext cx="12191996" cy="6858000"/>
          </a:xfrm>
          <a:prstGeom prst="rect">
            <a:avLst/>
          </a:prstGeom>
          <a:solidFill>
            <a:srgbClr val="00213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5" descr="A picture containing table&#10;&#10;Description automatically generated">
            <a:extLst>
              <a:ext uri="{FF2B5EF4-FFF2-40B4-BE49-F238E27FC236}">
                <a16:creationId xmlns:a16="http://schemas.microsoft.com/office/drawing/2014/main" id="{008EB6A3-A048-A91A-D7E6-D2F22F0B4006}"/>
              </a:ext>
            </a:extLst>
          </p:cNvPr>
          <p:cNvPicPr>
            <a:picLocks noChangeAspect="1"/>
          </p:cNvPicPr>
          <p:nvPr/>
        </p:nvPicPr>
        <p:blipFill>
          <a:blip r:embed="rId2"/>
          <a:stretch>
            <a:fillRect/>
          </a:stretch>
        </p:blipFill>
        <p:spPr>
          <a:xfrm>
            <a:off x="10444167" y="6432072"/>
            <a:ext cx="1469349" cy="179588"/>
          </a:xfrm>
          <a:prstGeom prst="rect">
            <a:avLst/>
          </a:prstGeom>
          <a:noFill/>
          <a:ln cap="flat">
            <a:noFill/>
          </a:ln>
        </p:spPr>
      </p:pic>
      <p:sp>
        <p:nvSpPr>
          <p:cNvPr id="4" name="Title 1">
            <a:extLst>
              <a:ext uri="{FF2B5EF4-FFF2-40B4-BE49-F238E27FC236}">
                <a16:creationId xmlns:a16="http://schemas.microsoft.com/office/drawing/2014/main" id="{A0E9B2E2-2163-D09F-7760-71D40C1BFAF6}"/>
              </a:ext>
            </a:extLst>
          </p:cNvPr>
          <p:cNvSpPr txBox="1">
            <a:spLocks noGrp="1"/>
          </p:cNvSpPr>
          <p:nvPr>
            <p:ph type="title"/>
          </p:nvPr>
        </p:nvSpPr>
        <p:spPr>
          <a:xfrm>
            <a:off x="736055" y="316784"/>
            <a:ext cx="10684608" cy="679280"/>
          </a:xfrm>
        </p:spPr>
        <p:txBody>
          <a:bodyPr/>
          <a:lstStyle>
            <a:lvl1pPr>
              <a:defRPr sz="4000" b="1">
                <a:solidFill>
                  <a:srgbClr val="FFFFFF"/>
                </a:solidFill>
              </a:defRPr>
            </a:lvl1pPr>
          </a:lstStyle>
          <a:p>
            <a:pPr lvl="0"/>
            <a:r>
              <a:rPr lang="en-US"/>
              <a:t>Slide Title</a:t>
            </a:r>
          </a:p>
        </p:txBody>
      </p:sp>
      <p:sp>
        <p:nvSpPr>
          <p:cNvPr id="5" name="Text Placeholder 5">
            <a:extLst>
              <a:ext uri="{FF2B5EF4-FFF2-40B4-BE49-F238E27FC236}">
                <a16:creationId xmlns:a16="http://schemas.microsoft.com/office/drawing/2014/main" id="{8F432C9B-E58E-CDBD-2A52-87BB069B3049}"/>
              </a:ext>
            </a:extLst>
          </p:cNvPr>
          <p:cNvSpPr txBox="1">
            <a:spLocks noGrp="1"/>
          </p:cNvSpPr>
          <p:nvPr>
            <p:ph type="body" idx="4294967295"/>
          </p:nvPr>
        </p:nvSpPr>
        <p:spPr>
          <a:xfrm>
            <a:off x="736594" y="1336432"/>
            <a:ext cx="10684069" cy="4849291"/>
          </a:xfrm>
        </p:spPr>
        <p:txBody>
          <a:bodyPr/>
          <a:lstStyle>
            <a:lvl1pPr>
              <a:lnSpc>
                <a:spcPct val="100000"/>
              </a:lnSpc>
              <a:defRPr>
                <a:solidFill>
                  <a:srgbClr val="FFFFFF"/>
                </a:solidFill>
              </a:defRPr>
            </a:lvl1pPr>
            <a:lvl2pPr>
              <a:lnSpc>
                <a:spcPct val="100000"/>
              </a:lnSpc>
              <a:defRPr>
                <a:solidFill>
                  <a:srgbClr val="FFFFFF"/>
                </a:solidFill>
              </a:defRPr>
            </a:lvl2pPr>
            <a:lvl3pPr>
              <a:lnSpc>
                <a:spcPct val="100000"/>
              </a:lnSpc>
              <a:defRPr>
                <a:solidFill>
                  <a:srgbClr val="FFFFFF"/>
                </a:solidFill>
              </a:defRPr>
            </a:lvl3pPr>
            <a:lvl4pPr>
              <a:lnSpc>
                <a:spcPct val="100000"/>
              </a:lnSpc>
              <a:defRPr>
                <a:solidFill>
                  <a:srgbClr val="FFFFFF"/>
                </a:solidFill>
              </a:defRPr>
            </a:lvl4pPr>
            <a:lvl5pPr>
              <a:lnSpc>
                <a:spcPct val="100000"/>
              </a:lnSpc>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87DF9FC4-1A51-DB28-783F-7263AE9F873D}"/>
              </a:ext>
            </a:extLst>
          </p:cNvPr>
          <p:cNvSpPr txBox="1">
            <a:spLocks noGrp="1"/>
          </p:cNvSpPr>
          <p:nvPr>
            <p:ph type="sldNum" sz="quarter" idx="8"/>
          </p:nvPr>
        </p:nvSpPr>
        <p:spPr/>
        <p:txBody>
          <a:bodyPr/>
          <a:lstStyle>
            <a:lvl1pPr>
              <a:defRPr sz="1000">
                <a:solidFill>
                  <a:srgbClr val="EDF1F4"/>
                </a:solidFill>
                <a:ea typeface="Helvetica Neue" pitchFamily="2"/>
              </a:defRPr>
            </a:lvl1pPr>
          </a:lstStyle>
          <a:p>
            <a:pPr lvl="0"/>
            <a:fld id="{BD5FAC4B-85D2-4F7C-9423-59ADCCB05428}" type="slidenum">
              <a:t>‹#›</a:t>
            </a:fld>
            <a:endParaRPr lang="en-US"/>
          </a:p>
        </p:txBody>
      </p:sp>
      <p:sp>
        <p:nvSpPr>
          <p:cNvPr id="7" name="Footer Placeholder 1">
            <a:extLst>
              <a:ext uri="{FF2B5EF4-FFF2-40B4-BE49-F238E27FC236}">
                <a16:creationId xmlns:a16="http://schemas.microsoft.com/office/drawing/2014/main" id="{BB8153BE-1ACD-AAD0-1C8F-2A571937AAFA}"/>
              </a:ext>
            </a:extLst>
          </p:cNvPr>
          <p:cNvSpPr txBox="1">
            <a:spLocks noGrp="1"/>
          </p:cNvSpPr>
          <p:nvPr>
            <p:ph type="ftr" sz="quarter" idx="9"/>
          </p:nvPr>
        </p:nvSpPr>
        <p:spPr>
          <a:xfrm>
            <a:off x="736055" y="6356351"/>
            <a:ext cx="4114800" cy="365129"/>
          </a:xfrm>
        </p:spPr>
        <p:txBody>
          <a:bodyPr/>
          <a:lstStyle>
            <a:lvl1pPr>
              <a:defRPr sz="1000">
                <a:solidFill>
                  <a:srgbClr val="EDF1F4"/>
                </a:solidFill>
                <a:ea typeface="Helvetica Neue" pitchFamily="2"/>
              </a:defRPr>
            </a:lvl1pPr>
          </a:lstStyle>
          <a:p>
            <a:pPr lvl="0"/>
            <a:r>
              <a:rPr lang="en-US"/>
              <a:t>© 2024 The Gordian Group, Inc. All Rights Reserved.</a:t>
            </a:r>
          </a:p>
        </p:txBody>
      </p:sp>
    </p:spTree>
    <p:extLst>
      <p:ext uri="{BB962C8B-B14F-4D97-AF65-F5344CB8AC3E}">
        <p14:creationId xmlns:p14="http://schemas.microsoft.com/office/powerpoint/2010/main" val="216614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py + Line White">
    <p:spTree>
      <p:nvGrpSpPr>
        <p:cNvPr id="1" name=""/>
        <p:cNvGrpSpPr/>
        <p:nvPr/>
      </p:nvGrpSpPr>
      <p:grpSpPr>
        <a:xfrm>
          <a:off x="0" y="0"/>
          <a:ext cx="0" cy="0"/>
          <a:chOff x="0" y="0"/>
          <a:chExt cx="0" cy="0"/>
        </a:xfrm>
      </p:grpSpPr>
      <p:cxnSp>
        <p:nvCxnSpPr>
          <p:cNvPr id="2" name="Straight Connector 3">
            <a:extLst>
              <a:ext uri="{FF2B5EF4-FFF2-40B4-BE49-F238E27FC236}">
                <a16:creationId xmlns:a16="http://schemas.microsoft.com/office/drawing/2014/main" id="{B1552E14-640C-62DB-5057-B69EB4E48466}"/>
              </a:ext>
            </a:extLst>
          </p:cNvPr>
          <p:cNvCxnSpPr/>
          <p:nvPr/>
        </p:nvCxnSpPr>
        <p:spPr>
          <a:xfrm>
            <a:off x="736055" y="1165027"/>
            <a:ext cx="10684608" cy="0"/>
          </a:xfrm>
          <a:prstGeom prst="straightConnector1">
            <a:avLst/>
          </a:prstGeom>
          <a:noFill/>
          <a:ln w="12701" cap="flat">
            <a:solidFill>
              <a:srgbClr val="004C96"/>
            </a:solidFill>
            <a:prstDash val="solid"/>
            <a:miter/>
          </a:ln>
        </p:spPr>
      </p:cxnSp>
      <p:pic>
        <p:nvPicPr>
          <p:cNvPr id="3" name="Picture 1">
            <a:extLst>
              <a:ext uri="{FF2B5EF4-FFF2-40B4-BE49-F238E27FC236}">
                <a16:creationId xmlns:a16="http://schemas.microsoft.com/office/drawing/2014/main" id="{DF2E1E44-FC20-F90A-4ABB-9708D2D7D019}"/>
              </a:ext>
            </a:extLst>
          </p:cNvPr>
          <p:cNvPicPr>
            <a:picLocks noChangeAspect="1"/>
          </p:cNvPicPr>
          <p:nvPr/>
        </p:nvPicPr>
        <p:blipFill>
          <a:blip r:embed="rId2"/>
          <a:stretch>
            <a:fillRect/>
          </a:stretch>
        </p:blipFill>
        <p:spPr>
          <a:xfrm>
            <a:off x="10242541" y="6249841"/>
            <a:ext cx="1881249" cy="550368"/>
          </a:xfrm>
          <a:prstGeom prst="rect">
            <a:avLst/>
          </a:prstGeom>
          <a:noFill/>
          <a:ln cap="flat">
            <a:noFill/>
          </a:ln>
        </p:spPr>
      </p:pic>
      <p:sp>
        <p:nvSpPr>
          <p:cNvPr id="4" name="Title 1">
            <a:extLst>
              <a:ext uri="{FF2B5EF4-FFF2-40B4-BE49-F238E27FC236}">
                <a16:creationId xmlns:a16="http://schemas.microsoft.com/office/drawing/2014/main" id="{F9F91183-AC54-FB4E-4D18-72518CAABE3A}"/>
              </a:ext>
            </a:extLst>
          </p:cNvPr>
          <p:cNvSpPr txBox="1">
            <a:spLocks noGrp="1"/>
          </p:cNvSpPr>
          <p:nvPr>
            <p:ph type="title"/>
          </p:nvPr>
        </p:nvSpPr>
        <p:spPr>
          <a:xfrm>
            <a:off x="736055" y="316784"/>
            <a:ext cx="10684608" cy="679280"/>
          </a:xfrm>
        </p:spPr>
        <p:txBody>
          <a:bodyPr/>
          <a:lstStyle>
            <a:lvl1pPr>
              <a:defRPr sz="4000" b="1"/>
            </a:lvl1pPr>
          </a:lstStyle>
          <a:p>
            <a:pPr lvl="0"/>
            <a:r>
              <a:rPr lang="en-US"/>
              <a:t>Slide Title</a:t>
            </a:r>
          </a:p>
        </p:txBody>
      </p:sp>
      <p:sp>
        <p:nvSpPr>
          <p:cNvPr id="5" name="Text Placeholder 5">
            <a:extLst>
              <a:ext uri="{FF2B5EF4-FFF2-40B4-BE49-F238E27FC236}">
                <a16:creationId xmlns:a16="http://schemas.microsoft.com/office/drawing/2014/main" id="{8B80F992-FE9A-9C3C-D420-7B3A0E891387}"/>
              </a:ext>
            </a:extLst>
          </p:cNvPr>
          <p:cNvSpPr txBox="1">
            <a:spLocks noGrp="1"/>
          </p:cNvSpPr>
          <p:nvPr>
            <p:ph type="body" idx="4294967295"/>
          </p:nvPr>
        </p:nvSpPr>
        <p:spPr>
          <a:xfrm>
            <a:off x="736594" y="1336432"/>
            <a:ext cx="10684069" cy="484929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80A7ADBB-A929-A8EE-92D6-41B249AC4B06}"/>
              </a:ext>
            </a:extLst>
          </p:cNvPr>
          <p:cNvSpPr txBox="1">
            <a:spLocks noGrp="1"/>
          </p:cNvSpPr>
          <p:nvPr>
            <p:ph type="sldNum" sz="quarter" idx="8"/>
          </p:nvPr>
        </p:nvSpPr>
        <p:spPr/>
        <p:txBody>
          <a:bodyPr/>
          <a:lstStyle>
            <a:lvl1pPr>
              <a:defRPr sz="1000">
                <a:ea typeface="Helvetica Neue" pitchFamily="2"/>
              </a:defRPr>
            </a:lvl1pPr>
          </a:lstStyle>
          <a:p>
            <a:pPr lvl="0"/>
            <a:fld id="{0301CE0B-1B93-4D68-AEFD-E993EF6C3930}" type="slidenum">
              <a:t>‹#›</a:t>
            </a:fld>
            <a:endParaRPr lang="en-US"/>
          </a:p>
        </p:txBody>
      </p:sp>
      <p:sp>
        <p:nvSpPr>
          <p:cNvPr id="7" name="Footer Placeholder 1">
            <a:extLst>
              <a:ext uri="{FF2B5EF4-FFF2-40B4-BE49-F238E27FC236}">
                <a16:creationId xmlns:a16="http://schemas.microsoft.com/office/drawing/2014/main" id="{C8CCFADB-FDCF-A25F-833A-B849A34E84D0}"/>
              </a:ext>
            </a:extLst>
          </p:cNvPr>
          <p:cNvSpPr txBox="1">
            <a:spLocks noGrp="1"/>
          </p:cNvSpPr>
          <p:nvPr>
            <p:ph type="ftr" sz="quarter" idx="9"/>
          </p:nvPr>
        </p:nvSpPr>
        <p:spPr>
          <a:xfrm>
            <a:off x="736055" y="6356351"/>
            <a:ext cx="4114800" cy="365129"/>
          </a:xfrm>
        </p:spPr>
        <p:txBody>
          <a:bodyPr/>
          <a:lstStyle>
            <a:lvl1pPr>
              <a:defRPr sz="1000">
                <a:ea typeface="Helvetica Neue" pitchFamily="2"/>
              </a:defRPr>
            </a:lvl1pPr>
          </a:lstStyle>
          <a:p>
            <a:pPr lvl="0"/>
            <a:r>
              <a:rPr lang="en-US"/>
              <a:t>© 2024 The Gordian Group, Inc. All Rights Reserved.</a:t>
            </a:r>
          </a:p>
        </p:txBody>
      </p:sp>
    </p:spTree>
    <p:extLst>
      <p:ext uri="{BB962C8B-B14F-4D97-AF65-F5344CB8AC3E}">
        <p14:creationId xmlns:p14="http://schemas.microsoft.com/office/powerpoint/2010/main" val="3892126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py + Line Blue">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5A765DFE-8272-4141-C670-AF816AB14A2C}"/>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pic>
        <p:nvPicPr>
          <p:cNvPr id="3" name="Picture 4" descr="A picture containing table&#10;&#10;Description automatically generated">
            <a:extLst>
              <a:ext uri="{FF2B5EF4-FFF2-40B4-BE49-F238E27FC236}">
                <a16:creationId xmlns:a16="http://schemas.microsoft.com/office/drawing/2014/main" id="{188DF06D-8651-C80C-E36D-918AE6DEBDE2}"/>
              </a:ext>
            </a:extLst>
          </p:cNvPr>
          <p:cNvPicPr>
            <a:picLocks noChangeAspect="1"/>
          </p:cNvPicPr>
          <p:nvPr/>
        </p:nvPicPr>
        <p:blipFill>
          <a:blip r:embed="rId3"/>
          <a:stretch>
            <a:fillRect/>
          </a:stretch>
        </p:blipFill>
        <p:spPr>
          <a:xfrm>
            <a:off x="10444167" y="6432072"/>
            <a:ext cx="1469349" cy="179588"/>
          </a:xfrm>
          <a:prstGeom prst="rect">
            <a:avLst/>
          </a:prstGeom>
          <a:noFill/>
          <a:ln cap="flat">
            <a:noFill/>
          </a:ln>
        </p:spPr>
      </p:pic>
      <p:cxnSp>
        <p:nvCxnSpPr>
          <p:cNvPr id="4" name="Straight Connector 8">
            <a:extLst>
              <a:ext uri="{FF2B5EF4-FFF2-40B4-BE49-F238E27FC236}">
                <a16:creationId xmlns:a16="http://schemas.microsoft.com/office/drawing/2014/main" id="{028F8770-A138-D5B0-1A3F-44B4C674D34A}"/>
              </a:ext>
            </a:extLst>
          </p:cNvPr>
          <p:cNvCxnSpPr/>
          <p:nvPr/>
        </p:nvCxnSpPr>
        <p:spPr>
          <a:xfrm>
            <a:off x="736055" y="1165027"/>
            <a:ext cx="10684608" cy="0"/>
          </a:xfrm>
          <a:prstGeom prst="straightConnector1">
            <a:avLst/>
          </a:prstGeom>
          <a:noFill/>
          <a:ln w="12701" cap="flat">
            <a:solidFill>
              <a:srgbClr val="FFFFFF"/>
            </a:solidFill>
            <a:prstDash val="solid"/>
            <a:miter/>
          </a:ln>
        </p:spPr>
      </p:cxnSp>
      <p:sp>
        <p:nvSpPr>
          <p:cNvPr id="5" name="Title 1">
            <a:extLst>
              <a:ext uri="{FF2B5EF4-FFF2-40B4-BE49-F238E27FC236}">
                <a16:creationId xmlns:a16="http://schemas.microsoft.com/office/drawing/2014/main" id="{18317A7A-3091-B268-2B67-1D485924A5E0}"/>
              </a:ext>
            </a:extLst>
          </p:cNvPr>
          <p:cNvSpPr txBox="1">
            <a:spLocks noGrp="1"/>
          </p:cNvSpPr>
          <p:nvPr>
            <p:ph type="title"/>
          </p:nvPr>
        </p:nvSpPr>
        <p:spPr>
          <a:xfrm>
            <a:off x="736055" y="316784"/>
            <a:ext cx="10684608" cy="679280"/>
          </a:xfrm>
        </p:spPr>
        <p:txBody>
          <a:bodyPr/>
          <a:lstStyle>
            <a:lvl1pPr>
              <a:defRPr sz="4000" b="1">
                <a:solidFill>
                  <a:srgbClr val="FFFFFF"/>
                </a:solidFill>
              </a:defRPr>
            </a:lvl1pPr>
          </a:lstStyle>
          <a:p>
            <a:pPr lvl="0"/>
            <a:r>
              <a:rPr lang="en-US"/>
              <a:t>Slide Title</a:t>
            </a:r>
          </a:p>
        </p:txBody>
      </p:sp>
      <p:sp>
        <p:nvSpPr>
          <p:cNvPr id="6" name="Text Placeholder 5">
            <a:extLst>
              <a:ext uri="{FF2B5EF4-FFF2-40B4-BE49-F238E27FC236}">
                <a16:creationId xmlns:a16="http://schemas.microsoft.com/office/drawing/2014/main" id="{C870A23A-6B1B-9EFC-B2D7-B7999A48232F}"/>
              </a:ext>
            </a:extLst>
          </p:cNvPr>
          <p:cNvSpPr txBox="1">
            <a:spLocks noGrp="1"/>
          </p:cNvSpPr>
          <p:nvPr>
            <p:ph type="body" idx="4294967295"/>
          </p:nvPr>
        </p:nvSpPr>
        <p:spPr>
          <a:xfrm>
            <a:off x="736594" y="1336432"/>
            <a:ext cx="10684069" cy="4849291"/>
          </a:xfrm>
        </p:spPr>
        <p:txBody>
          <a:bodyPr/>
          <a:lstStyle>
            <a:lvl1pPr>
              <a:lnSpc>
                <a:spcPct val="100000"/>
              </a:lnSpc>
              <a:defRPr>
                <a:solidFill>
                  <a:srgbClr val="FFFFFF"/>
                </a:solidFill>
              </a:defRPr>
            </a:lvl1pPr>
            <a:lvl2pPr>
              <a:lnSpc>
                <a:spcPct val="100000"/>
              </a:lnSpc>
              <a:defRPr>
                <a:solidFill>
                  <a:srgbClr val="FFFFFF"/>
                </a:solidFill>
              </a:defRPr>
            </a:lvl2pPr>
            <a:lvl3pPr>
              <a:lnSpc>
                <a:spcPct val="100000"/>
              </a:lnSpc>
              <a:defRPr>
                <a:solidFill>
                  <a:srgbClr val="FFFFFF"/>
                </a:solidFill>
              </a:defRPr>
            </a:lvl3pPr>
            <a:lvl4pPr>
              <a:lnSpc>
                <a:spcPct val="100000"/>
              </a:lnSpc>
              <a:defRPr>
                <a:solidFill>
                  <a:srgbClr val="FFFFFF"/>
                </a:solidFill>
              </a:defRPr>
            </a:lvl4pPr>
            <a:lvl5pPr>
              <a:lnSpc>
                <a:spcPct val="100000"/>
              </a:lnSpc>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1BC0AD5E-B93A-2C2C-F096-73A60BE6AA65}"/>
              </a:ext>
            </a:extLst>
          </p:cNvPr>
          <p:cNvSpPr txBox="1">
            <a:spLocks noGrp="1"/>
          </p:cNvSpPr>
          <p:nvPr>
            <p:ph type="sldNum" sz="quarter" idx="8"/>
          </p:nvPr>
        </p:nvSpPr>
        <p:spPr/>
        <p:txBody>
          <a:bodyPr/>
          <a:lstStyle>
            <a:lvl1pPr>
              <a:defRPr sz="1000">
                <a:solidFill>
                  <a:srgbClr val="EDF1F4"/>
                </a:solidFill>
                <a:ea typeface="Helvetica Neue" pitchFamily="2"/>
              </a:defRPr>
            </a:lvl1pPr>
          </a:lstStyle>
          <a:p>
            <a:pPr lvl="0"/>
            <a:fld id="{E182DB7D-B6EE-4F5A-BA59-57B3952BF67C}" type="slidenum">
              <a:t>‹#›</a:t>
            </a:fld>
            <a:endParaRPr lang="en-US"/>
          </a:p>
        </p:txBody>
      </p:sp>
      <p:sp>
        <p:nvSpPr>
          <p:cNvPr id="8" name="Footer Placeholder 1">
            <a:extLst>
              <a:ext uri="{FF2B5EF4-FFF2-40B4-BE49-F238E27FC236}">
                <a16:creationId xmlns:a16="http://schemas.microsoft.com/office/drawing/2014/main" id="{C81E5CCD-A8DE-95FA-1B36-E3E54DBDE580}"/>
              </a:ext>
            </a:extLst>
          </p:cNvPr>
          <p:cNvSpPr txBox="1">
            <a:spLocks noGrp="1"/>
          </p:cNvSpPr>
          <p:nvPr>
            <p:ph type="ftr" sz="quarter" idx="9"/>
          </p:nvPr>
        </p:nvSpPr>
        <p:spPr>
          <a:xfrm>
            <a:off x="736055" y="6356351"/>
            <a:ext cx="4114800" cy="365129"/>
          </a:xfrm>
        </p:spPr>
        <p:txBody>
          <a:bodyPr/>
          <a:lstStyle>
            <a:lvl1pPr>
              <a:defRPr sz="1000">
                <a:solidFill>
                  <a:srgbClr val="EDF1F4"/>
                </a:solidFill>
                <a:ea typeface="Helvetica Neue" pitchFamily="2"/>
              </a:defRPr>
            </a:lvl1pPr>
          </a:lstStyle>
          <a:p>
            <a:pPr lvl="0"/>
            <a:r>
              <a:rPr lang="en-US"/>
              <a:t>© 2024 The Gordian Group, Inc. All Rights Reserved.</a:t>
            </a:r>
          </a:p>
        </p:txBody>
      </p:sp>
    </p:spTree>
    <p:extLst>
      <p:ext uri="{BB962C8B-B14F-4D97-AF65-F5344CB8AC3E}">
        <p14:creationId xmlns:p14="http://schemas.microsoft.com/office/powerpoint/2010/main" val="2616028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py + Line Gray">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68D1BF4-816E-3BB4-026F-E0104E707925}"/>
              </a:ext>
            </a:extLst>
          </p:cNvPr>
          <p:cNvSpPr/>
          <p:nvPr/>
        </p:nvSpPr>
        <p:spPr>
          <a:xfrm>
            <a:off x="0" y="0"/>
            <a:ext cx="12191996" cy="6858000"/>
          </a:xfrm>
          <a:prstGeom prst="rect">
            <a:avLst/>
          </a:prstGeom>
          <a:solidFill>
            <a:srgbClr val="00213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4" descr="A picture containing table&#10;&#10;Description automatically generated">
            <a:extLst>
              <a:ext uri="{FF2B5EF4-FFF2-40B4-BE49-F238E27FC236}">
                <a16:creationId xmlns:a16="http://schemas.microsoft.com/office/drawing/2014/main" id="{BE598843-646D-EDF6-079F-7A5D532A8034}"/>
              </a:ext>
            </a:extLst>
          </p:cNvPr>
          <p:cNvPicPr>
            <a:picLocks noChangeAspect="1"/>
          </p:cNvPicPr>
          <p:nvPr/>
        </p:nvPicPr>
        <p:blipFill>
          <a:blip r:embed="rId2"/>
          <a:stretch>
            <a:fillRect/>
          </a:stretch>
        </p:blipFill>
        <p:spPr>
          <a:xfrm>
            <a:off x="10444167" y="6432072"/>
            <a:ext cx="1469349" cy="179588"/>
          </a:xfrm>
          <a:prstGeom prst="rect">
            <a:avLst/>
          </a:prstGeom>
          <a:noFill/>
          <a:ln cap="flat">
            <a:noFill/>
          </a:ln>
        </p:spPr>
      </p:pic>
      <p:cxnSp>
        <p:nvCxnSpPr>
          <p:cNvPr id="4" name="Straight Connector 8">
            <a:extLst>
              <a:ext uri="{FF2B5EF4-FFF2-40B4-BE49-F238E27FC236}">
                <a16:creationId xmlns:a16="http://schemas.microsoft.com/office/drawing/2014/main" id="{1DF3D89D-A3D5-870F-6077-9FBA89417B6E}"/>
              </a:ext>
            </a:extLst>
          </p:cNvPr>
          <p:cNvCxnSpPr/>
          <p:nvPr/>
        </p:nvCxnSpPr>
        <p:spPr>
          <a:xfrm>
            <a:off x="736055" y="1165027"/>
            <a:ext cx="10684608" cy="0"/>
          </a:xfrm>
          <a:prstGeom prst="straightConnector1">
            <a:avLst/>
          </a:prstGeom>
          <a:noFill/>
          <a:ln w="12701" cap="flat">
            <a:solidFill>
              <a:srgbClr val="FFFFFF"/>
            </a:solidFill>
            <a:prstDash val="solid"/>
            <a:miter/>
          </a:ln>
        </p:spPr>
      </p:cxnSp>
      <p:sp>
        <p:nvSpPr>
          <p:cNvPr id="5" name="Title 1">
            <a:extLst>
              <a:ext uri="{FF2B5EF4-FFF2-40B4-BE49-F238E27FC236}">
                <a16:creationId xmlns:a16="http://schemas.microsoft.com/office/drawing/2014/main" id="{EFC642C3-D762-D9D2-3799-47A835AD4461}"/>
              </a:ext>
            </a:extLst>
          </p:cNvPr>
          <p:cNvSpPr txBox="1">
            <a:spLocks noGrp="1"/>
          </p:cNvSpPr>
          <p:nvPr>
            <p:ph type="title"/>
          </p:nvPr>
        </p:nvSpPr>
        <p:spPr>
          <a:xfrm>
            <a:off x="736055" y="316784"/>
            <a:ext cx="10684608" cy="679280"/>
          </a:xfrm>
        </p:spPr>
        <p:txBody>
          <a:bodyPr/>
          <a:lstStyle>
            <a:lvl1pPr>
              <a:defRPr sz="4000" b="1">
                <a:solidFill>
                  <a:srgbClr val="FFFFFF"/>
                </a:solidFill>
              </a:defRPr>
            </a:lvl1pPr>
          </a:lstStyle>
          <a:p>
            <a:pPr lvl="0"/>
            <a:r>
              <a:rPr lang="en-US"/>
              <a:t>Slide Title</a:t>
            </a:r>
          </a:p>
        </p:txBody>
      </p:sp>
      <p:sp>
        <p:nvSpPr>
          <p:cNvPr id="6" name="Text Placeholder 5">
            <a:extLst>
              <a:ext uri="{FF2B5EF4-FFF2-40B4-BE49-F238E27FC236}">
                <a16:creationId xmlns:a16="http://schemas.microsoft.com/office/drawing/2014/main" id="{ADD0F280-5F27-1FB0-8A0F-062638657A09}"/>
              </a:ext>
            </a:extLst>
          </p:cNvPr>
          <p:cNvSpPr txBox="1">
            <a:spLocks noGrp="1"/>
          </p:cNvSpPr>
          <p:nvPr>
            <p:ph type="body" idx="4294967295"/>
          </p:nvPr>
        </p:nvSpPr>
        <p:spPr>
          <a:xfrm>
            <a:off x="736594" y="1336432"/>
            <a:ext cx="10684069" cy="4849291"/>
          </a:xfrm>
        </p:spPr>
        <p:txBody>
          <a:bodyPr/>
          <a:lstStyle>
            <a:lvl1pPr>
              <a:lnSpc>
                <a:spcPct val="100000"/>
              </a:lnSpc>
              <a:defRPr>
                <a:solidFill>
                  <a:srgbClr val="FFFFFF"/>
                </a:solidFill>
              </a:defRPr>
            </a:lvl1pPr>
            <a:lvl2pPr>
              <a:lnSpc>
                <a:spcPct val="100000"/>
              </a:lnSpc>
              <a:defRPr>
                <a:solidFill>
                  <a:srgbClr val="FFFFFF"/>
                </a:solidFill>
              </a:defRPr>
            </a:lvl2pPr>
            <a:lvl3pPr>
              <a:lnSpc>
                <a:spcPct val="100000"/>
              </a:lnSpc>
              <a:defRPr>
                <a:solidFill>
                  <a:srgbClr val="FFFFFF"/>
                </a:solidFill>
              </a:defRPr>
            </a:lvl3pPr>
            <a:lvl4pPr>
              <a:lnSpc>
                <a:spcPct val="100000"/>
              </a:lnSpc>
              <a:defRPr>
                <a:solidFill>
                  <a:srgbClr val="FFFFFF"/>
                </a:solidFill>
              </a:defRPr>
            </a:lvl4pPr>
            <a:lvl5pPr>
              <a:lnSpc>
                <a:spcPct val="100000"/>
              </a:lnSpc>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5A050283-C260-CAED-EF80-1DF93EF609B0}"/>
              </a:ext>
            </a:extLst>
          </p:cNvPr>
          <p:cNvSpPr txBox="1">
            <a:spLocks noGrp="1"/>
          </p:cNvSpPr>
          <p:nvPr>
            <p:ph type="sldNum" sz="quarter" idx="8"/>
          </p:nvPr>
        </p:nvSpPr>
        <p:spPr/>
        <p:txBody>
          <a:bodyPr/>
          <a:lstStyle>
            <a:lvl1pPr>
              <a:defRPr sz="1000">
                <a:solidFill>
                  <a:srgbClr val="EDF1F4"/>
                </a:solidFill>
                <a:ea typeface="Helvetica Neue" pitchFamily="2"/>
              </a:defRPr>
            </a:lvl1pPr>
          </a:lstStyle>
          <a:p>
            <a:pPr lvl="0"/>
            <a:fld id="{E6E44089-B7D2-49D5-9D26-7E641D2129E8}" type="slidenum">
              <a:t>‹#›</a:t>
            </a:fld>
            <a:endParaRPr lang="en-US"/>
          </a:p>
        </p:txBody>
      </p:sp>
      <p:sp>
        <p:nvSpPr>
          <p:cNvPr id="8" name="Footer Placeholder 1">
            <a:extLst>
              <a:ext uri="{FF2B5EF4-FFF2-40B4-BE49-F238E27FC236}">
                <a16:creationId xmlns:a16="http://schemas.microsoft.com/office/drawing/2014/main" id="{B03744CB-F4BE-9E8B-EA80-5D43DB6ECDF3}"/>
              </a:ext>
            </a:extLst>
          </p:cNvPr>
          <p:cNvSpPr txBox="1">
            <a:spLocks noGrp="1"/>
          </p:cNvSpPr>
          <p:nvPr>
            <p:ph type="ftr" sz="quarter" idx="9"/>
          </p:nvPr>
        </p:nvSpPr>
        <p:spPr>
          <a:xfrm>
            <a:off x="736055" y="6356351"/>
            <a:ext cx="4114800" cy="365129"/>
          </a:xfrm>
        </p:spPr>
        <p:txBody>
          <a:bodyPr/>
          <a:lstStyle>
            <a:lvl1pPr>
              <a:defRPr sz="1000">
                <a:solidFill>
                  <a:srgbClr val="EDF1F4"/>
                </a:solidFill>
                <a:ea typeface="Helvetica Neue" pitchFamily="2"/>
              </a:defRPr>
            </a:lvl1pPr>
          </a:lstStyle>
          <a:p>
            <a:pPr lvl="0"/>
            <a:r>
              <a:rPr lang="en-US"/>
              <a:t>© 2024 The Gordian Group, Inc. All Rights Reserved.</a:t>
            </a:r>
          </a:p>
        </p:txBody>
      </p:sp>
    </p:spTree>
    <p:extLst>
      <p:ext uri="{BB962C8B-B14F-4D97-AF65-F5344CB8AC3E}">
        <p14:creationId xmlns:p14="http://schemas.microsoft.com/office/powerpoint/2010/main" val="968948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 Column Copy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49BCD8-EBDA-8F0C-194A-962DC3913A66}"/>
              </a:ext>
            </a:extLst>
          </p:cNvPr>
          <p:cNvPicPr>
            <a:picLocks noChangeAspect="1"/>
          </p:cNvPicPr>
          <p:nvPr/>
        </p:nvPicPr>
        <p:blipFill>
          <a:blip r:embed="rId2"/>
          <a:stretch>
            <a:fillRect/>
          </a:stretch>
        </p:blipFill>
        <p:spPr>
          <a:xfrm>
            <a:off x="10242541" y="6249841"/>
            <a:ext cx="1881249" cy="550368"/>
          </a:xfrm>
          <a:prstGeom prst="rect">
            <a:avLst/>
          </a:prstGeom>
          <a:noFill/>
          <a:ln cap="flat">
            <a:noFill/>
          </a:ln>
        </p:spPr>
      </p:pic>
      <p:sp>
        <p:nvSpPr>
          <p:cNvPr id="3" name="Title 1">
            <a:extLst>
              <a:ext uri="{FF2B5EF4-FFF2-40B4-BE49-F238E27FC236}">
                <a16:creationId xmlns:a16="http://schemas.microsoft.com/office/drawing/2014/main" id="{010A6A31-FD9E-2879-EB9B-92E026722F70}"/>
              </a:ext>
            </a:extLst>
          </p:cNvPr>
          <p:cNvSpPr txBox="1">
            <a:spLocks noGrp="1"/>
          </p:cNvSpPr>
          <p:nvPr>
            <p:ph type="title"/>
          </p:nvPr>
        </p:nvSpPr>
        <p:spPr>
          <a:xfrm>
            <a:off x="736055" y="316784"/>
            <a:ext cx="10684608" cy="679280"/>
          </a:xfrm>
        </p:spPr>
        <p:txBody>
          <a:bodyPr/>
          <a:lstStyle>
            <a:lvl1pPr>
              <a:defRPr sz="4000" b="1"/>
            </a:lvl1pPr>
          </a:lstStyle>
          <a:p>
            <a:pPr lvl="0"/>
            <a:r>
              <a:rPr lang="en-US"/>
              <a:t>Slide Title</a:t>
            </a:r>
          </a:p>
        </p:txBody>
      </p:sp>
      <p:sp>
        <p:nvSpPr>
          <p:cNvPr id="4" name="Text Placeholder 5">
            <a:extLst>
              <a:ext uri="{FF2B5EF4-FFF2-40B4-BE49-F238E27FC236}">
                <a16:creationId xmlns:a16="http://schemas.microsoft.com/office/drawing/2014/main" id="{419A8388-F99C-0CCD-0863-C796B3751034}"/>
              </a:ext>
            </a:extLst>
          </p:cNvPr>
          <p:cNvSpPr txBox="1">
            <a:spLocks noGrp="1"/>
          </p:cNvSpPr>
          <p:nvPr>
            <p:ph type="body" idx="4294967295"/>
          </p:nvPr>
        </p:nvSpPr>
        <p:spPr>
          <a:xfrm>
            <a:off x="736594" y="1336432"/>
            <a:ext cx="4932767" cy="484929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a:extLst>
              <a:ext uri="{FF2B5EF4-FFF2-40B4-BE49-F238E27FC236}">
                <a16:creationId xmlns:a16="http://schemas.microsoft.com/office/drawing/2014/main" id="{04EB9984-1589-1416-665B-BB46910E6B85}"/>
              </a:ext>
            </a:extLst>
          </p:cNvPr>
          <p:cNvSpPr txBox="1">
            <a:spLocks noGrp="1"/>
          </p:cNvSpPr>
          <p:nvPr>
            <p:ph type="body" idx="4294967295"/>
          </p:nvPr>
        </p:nvSpPr>
        <p:spPr>
          <a:xfrm>
            <a:off x="6487905" y="1336432"/>
            <a:ext cx="4932767" cy="484929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00B83492-46A0-9B0F-E26B-21A28E1B5AE4}"/>
              </a:ext>
            </a:extLst>
          </p:cNvPr>
          <p:cNvSpPr txBox="1">
            <a:spLocks noGrp="1"/>
          </p:cNvSpPr>
          <p:nvPr>
            <p:ph type="sldNum" sz="quarter" idx="8"/>
          </p:nvPr>
        </p:nvSpPr>
        <p:spPr/>
        <p:txBody>
          <a:bodyPr/>
          <a:lstStyle>
            <a:lvl1pPr>
              <a:defRPr sz="1000">
                <a:ea typeface="Helvetica Neue" pitchFamily="2"/>
              </a:defRPr>
            </a:lvl1pPr>
          </a:lstStyle>
          <a:p>
            <a:pPr lvl="0"/>
            <a:fld id="{9B111C1B-CDBB-4B51-8A60-BDE88A1AB619}" type="slidenum">
              <a:t>‹#›</a:t>
            </a:fld>
            <a:endParaRPr lang="en-US"/>
          </a:p>
        </p:txBody>
      </p:sp>
      <p:sp>
        <p:nvSpPr>
          <p:cNvPr id="7" name="Footer Placeholder 1">
            <a:extLst>
              <a:ext uri="{FF2B5EF4-FFF2-40B4-BE49-F238E27FC236}">
                <a16:creationId xmlns:a16="http://schemas.microsoft.com/office/drawing/2014/main" id="{48281E4F-8254-A51B-FB87-56B5AB3E38C5}"/>
              </a:ext>
            </a:extLst>
          </p:cNvPr>
          <p:cNvSpPr txBox="1">
            <a:spLocks noGrp="1"/>
          </p:cNvSpPr>
          <p:nvPr>
            <p:ph type="ftr" sz="quarter" idx="9"/>
          </p:nvPr>
        </p:nvSpPr>
        <p:spPr>
          <a:xfrm>
            <a:off x="736055" y="6356351"/>
            <a:ext cx="4114800" cy="365129"/>
          </a:xfrm>
        </p:spPr>
        <p:txBody>
          <a:bodyPr/>
          <a:lstStyle>
            <a:lvl1pPr>
              <a:defRPr sz="1000">
                <a:ea typeface="Helvetica Neue" pitchFamily="2"/>
              </a:defRPr>
            </a:lvl1pPr>
          </a:lstStyle>
          <a:p>
            <a:pPr lvl="0"/>
            <a:r>
              <a:rPr lang="en-US"/>
              <a:t>© 2024 The Gordian Group, Inc. All Rights Reserved.</a:t>
            </a:r>
          </a:p>
        </p:txBody>
      </p:sp>
    </p:spTree>
    <p:extLst>
      <p:ext uri="{BB962C8B-B14F-4D97-AF65-F5344CB8AC3E}">
        <p14:creationId xmlns:p14="http://schemas.microsoft.com/office/powerpoint/2010/main" val="3384254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Column Copy Blue">
    <p:spTree>
      <p:nvGrpSpPr>
        <p:cNvPr id="1" name=""/>
        <p:cNvGrpSpPr/>
        <p:nvPr/>
      </p:nvGrpSpPr>
      <p:grpSpPr>
        <a:xfrm>
          <a:off x="0" y="0"/>
          <a:ext cx="0" cy="0"/>
          <a:chOff x="0" y="0"/>
          <a:chExt cx="0" cy="0"/>
        </a:xfrm>
      </p:grpSpPr>
      <p:pic>
        <p:nvPicPr>
          <p:cNvPr id="2" name="Picture 9" descr="Shape, rectangle&#10;&#10;Description automatically generated">
            <a:extLst>
              <a:ext uri="{FF2B5EF4-FFF2-40B4-BE49-F238E27FC236}">
                <a16:creationId xmlns:a16="http://schemas.microsoft.com/office/drawing/2014/main" id="{7630B56A-56F8-5EE8-73AD-31F07860B08B}"/>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pic>
        <p:nvPicPr>
          <p:cNvPr id="3" name="Picture 16" descr="A picture containing table&#10;&#10;Description automatically generated">
            <a:extLst>
              <a:ext uri="{FF2B5EF4-FFF2-40B4-BE49-F238E27FC236}">
                <a16:creationId xmlns:a16="http://schemas.microsoft.com/office/drawing/2014/main" id="{C70AD648-D826-7E58-AF05-A74908DEFF54}"/>
              </a:ext>
            </a:extLst>
          </p:cNvPr>
          <p:cNvPicPr>
            <a:picLocks noChangeAspect="1"/>
          </p:cNvPicPr>
          <p:nvPr/>
        </p:nvPicPr>
        <p:blipFill>
          <a:blip r:embed="rId3"/>
          <a:stretch>
            <a:fillRect/>
          </a:stretch>
        </p:blipFill>
        <p:spPr>
          <a:xfrm>
            <a:off x="10444167" y="6432072"/>
            <a:ext cx="1469349" cy="179588"/>
          </a:xfrm>
          <a:prstGeom prst="rect">
            <a:avLst/>
          </a:prstGeom>
          <a:noFill/>
          <a:ln cap="flat">
            <a:noFill/>
          </a:ln>
        </p:spPr>
      </p:pic>
      <p:sp>
        <p:nvSpPr>
          <p:cNvPr id="4" name="Title 1">
            <a:extLst>
              <a:ext uri="{FF2B5EF4-FFF2-40B4-BE49-F238E27FC236}">
                <a16:creationId xmlns:a16="http://schemas.microsoft.com/office/drawing/2014/main" id="{83E171C9-61D9-C2DD-D35C-5FEA5B142098}"/>
              </a:ext>
            </a:extLst>
          </p:cNvPr>
          <p:cNvSpPr txBox="1">
            <a:spLocks noGrp="1"/>
          </p:cNvSpPr>
          <p:nvPr>
            <p:ph type="title"/>
          </p:nvPr>
        </p:nvSpPr>
        <p:spPr>
          <a:xfrm>
            <a:off x="736055" y="316784"/>
            <a:ext cx="10684608" cy="679280"/>
          </a:xfrm>
        </p:spPr>
        <p:txBody>
          <a:bodyPr/>
          <a:lstStyle>
            <a:lvl1pPr>
              <a:defRPr sz="4000" b="1">
                <a:solidFill>
                  <a:srgbClr val="FFFFFF"/>
                </a:solidFill>
              </a:defRPr>
            </a:lvl1pPr>
          </a:lstStyle>
          <a:p>
            <a:pPr lvl="0"/>
            <a:r>
              <a:rPr lang="en-US"/>
              <a:t>Slide Title</a:t>
            </a:r>
          </a:p>
        </p:txBody>
      </p:sp>
      <p:sp>
        <p:nvSpPr>
          <p:cNvPr id="5" name="Text Placeholder 5">
            <a:extLst>
              <a:ext uri="{FF2B5EF4-FFF2-40B4-BE49-F238E27FC236}">
                <a16:creationId xmlns:a16="http://schemas.microsoft.com/office/drawing/2014/main" id="{54A57308-34CA-C49D-46E4-39CC93D94C9F}"/>
              </a:ext>
            </a:extLst>
          </p:cNvPr>
          <p:cNvSpPr txBox="1">
            <a:spLocks noGrp="1"/>
          </p:cNvSpPr>
          <p:nvPr>
            <p:ph type="body" idx="4294967295"/>
          </p:nvPr>
        </p:nvSpPr>
        <p:spPr>
          <a:xfrm>
            <a:off x="736594" y="1336432"/>
            <a:ext cx="4932767" cy="4849291"/>
          </a:xfrm>
        </p:spPr>
        <p:txBody>
          <a:bodyPr/>
          <a:lstStyle>
            <a:lvl1pPr>
              <a:lnSpc>
                <a:spcPct val="100000"/>
              </a:lnSpc>
              <a:defRPr>
                <a:solidFill>
                  <a:srgbClr val="FFFFFF"/>
                </a:solidFill>
              </a:defRPr>
            </a:lvl1pPr>
            <a:lvl2pPr>
              <a:lnSpc>
                <a:spcPct val="100000"/>
              </a:lnSpc>
              <a:defRPr>
                <a:solidFill>
                  <a:srgbClr val="FFFFFF"/>
                </a:solidFill>
              </a:defRPr>
            </a:lvl2pPr>
            <a:lvl3pPr>
              <a:lnSpc>
                <a:spcPct val="100000"/>
              </a:lnSpc>
              <a:defRPr>
                <a:solidFill>
                  <a:srgbClr val="FFFFFF"/>
                </a:solidFill>
              </a:defRPr>
            </a:lvl3pPr>
            <a:lvl4pPr>
              <a:lnSpc>
                <a:spcPct val="100000"/>
              </a:lnSpc>
              <a:defRPr>
                <a:solidFill>
                  <a:srgbClr val="FFFFFF"/>
                </a:solidFill>
              </a:defRPr>
            </a:lvl4pPr>
            <a:lvl5pPr>
              <a:lnSpc>
                <a:spcPct val="100000"/>
              </a:lnSpc>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8601CA61-819D-5276-FAD5-A1517B35DAD1}"/>
              </a:ext>
            </a:extLst>
          </p:cNvPr>
          <p:cNvSpPr txBox="1">
            <a:spLocks noGrp="1"/>
          </p:cNvSpPr>
          <p:nvPr>
            <p:ph type="body" idx="4294967295"/>
          </p:nvPr>
        </p:nvSpPr>
        <p:spPr>
          <a:xfrm>
            <a:off x="6487905" y="1336432"/>
            <a:ext cx="4932767" cy="4849291"/>
          </a:xfrm>
        </p:spPr>
        <p:txBody>
          <a:bodyPr/>
          <a:lstStyle>
            <a:lvl1pPr>
              <a:lnSpc>
                <a:spcPct val="100000"/>
              </a:lnSpc>
              <a:defRPr>
                <a:solidFill>
                  <a:srgbClr val="FFFFFF"/>
                </a:solidFill>
              </a:defRPr>
            </a:lvl1pPr>
            <a:lvl2pPr>
              <a:lnSpc>
                <a:spcPct val="100000"/>
              </a:lnSpc>
              <a:defRPr>
                <a:solidFill>
                  <a:srgbClr val="FFFFFF"/>
                </a:solidFill>
              </a:defRPr>
            </a:lvl2pPr>
            <a:lvl3pPr>
              <a:lnSpc>
                <a:spcPct val="100000"/>
              </a:lnSpc>
              <a:defRPr>
                <a:solidFill>
                  <a:srgbClr val="FFFFFF"/>
                </a:solidFill>
              </a:defRPr>
            </a:lvl3pPr>
            <a:lvl4pPr>
              <a:lnSpc>
                <a:spcPct val="100000"/>
              </a:lnSpc>
              <a:defRPr>
                <a:solidFill>
                  <a:srgbClr val="FFFFFF"/>
                </a:solidFill>
              </a:defRPr>
            </a:lvl4pPr>
            <a:lvl5pPr>
              <a:lnSpc>
                <a:spcPct val="100000"/>
              </a:lnSpc>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9B50DD86-9296-F4B2-F628-983D530536B7}"/>
              </a:ext>
            </a:extLst>
          </p:cNvPr>
          <p:cNvSpPr txBox="1">
            <a:spLocks noGrp="1"/>
          </p:cNvSpPr>
          <p:nvPr>
            <p:ph type="sldNum" sz="quarter" idx="8"/>
          </p:nvPr>
        </p:nvSpPr>
        <p:spPr/>
        <p:txBody>
          <a:bodyPr/>
          <a:lstStyle>
            <a:lvl1pPr>
              <a:defRPr sz="1000">
                <a:solidFill>
                  <a:srgbClr val="EDF1F4"/>
                </a:solidFill>
                <a:ea typeface="Helvetica Neue" pitchFamily="2"/>
              </a:defRPr>
            </a:lvl1pPr>
          </a:lstStyle>
          <a:p>
            <a:pPr lvl="0"/>
            <a:fld id="{CFCEAAC1-87E5-4C28-B58E-300A77D09EF0}" type="slidenum">
              <a:t>‹#›</a:t>
            </a:fld>
            <a:endParaRPr lang="en-US"/>
          </a:p>
        </p:txBody>
      </p:sp>
      <p:sp>
        <p:nvSpPr>
          <p:cNvPr id="8" name="Footer Placeholder 1">
            <a:extLst>
              <a:ext uri="{FF2B5EF4-FFF2-40B4-BE49-F238E27FC236}">
                <a16:creationId xmlns:a16="http://schemas.microsoft.com/office/drawing/2014/main" id="{73E7EF51-5445-DC57-E472-B4CB1B29AABE}"/>
              </a:ext>
            </a:extLst>
          </p:cNvPr>
          <p:cNvSpPr txBox="1">
            <a:spLocks noGrp="1"/>
          </p:cNvSpPr>
          <p:nvPr>
            <p:ph type="ftr" sz="quarter" idx="9"/>
          </p:nvPr>
        </p:nvSpPr>
        <p:spPr>
          <a:xfrm>
            <a:off x="736055" y="6356351"/>
            <a:ext cx="4114800" cy="365129"/>
          </a:xfrm>
        </p:spPr>
        <p:txBody>
          <a:bodyPr/>
          <a:lstStyle>
            <a:lvl1pPr>
              <a:defRPr sz="1000">
                <a:solidFill>
                  <a:srgbClr val="EDF1F4"/>
                </a:solidFill>
                <a:ea typeface="Helvetica Neue" pitchFamily="2"/>
              </a:defRPr>
            </a:lvl1pPr>
          </a:lstStyle>
          <a:p>
            <a:pPr lvl="0"/>
            <a:r>
              <a:rPr lang="en-US"/>
              <a:t>© 2024 The Gordian Group, Inc. All Rights Reserved.</a:t>
            </a:r>
          </a:p>
        </p:txBody>
      </p:sp>
    </p:spTree>
    <p:extLst>
      <p:ext uri="{BB962C8B-B14F-4D97-AF65-F5344CB8AC3E}">
        <p14:creationId xmlns:p14="http://schemas.microsoft.com/office/powerpoint/2010/main" val="1515696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 Column Copy Gray">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A2925D18-70C5-E718-5A70-0D1E6E84C951}"/>
              </a:ext>
            </a:extLst>
          </p:cNvPr>
          <p:cNvSpPr/>
          <p:nvPr/>
        </p:nvSpPr>
        <p:spPr>
          <a:xfrm>
            <a:off x="0" y="0"/>
            <a:ext cx="12191996" cy="6858000"/>
          </a:xfrm>
          <a:prstGeom prst="rect">
            <a:avLst/>
          </a:prstGeom>
          <a:solidFill>
            <a:srgbClr val="00213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6" descr="A picture containing table&#10;&#10;Description automatically generated">
            <a:extLst>
              <a:ext uri="{FF2B5EF4-FFF2-40B4-BE49-F238E27FC236}">
                <a16:creationId xmlns:a16="http://schemas.microsoft.com/office/drawing/2014/main" id="{DA770963-D987-40B6-3E1E-F35D3F6EEB15}"/>
              </a:ext>
            </a:extLst>
          </p:cNvPr>
          <p:cNvPicPr>
            <a:picLocks noChangeAspect="1"/>
          </p:cNvPicPr>
          <p:nvPr/>
        </p:nvPicPr>
        <p:blipFill>
          <a:blip r:embed="rId2"/>
          <a:stretch>
            <a:fillRect/>
          </a:stretch>
        </p:blipFill>
        <p:spPr>
          <a:xfrm>
            <a:off x="10444167" y="6432072"/>
            <a:ext cx="1469349" cy="179588"/>
          </a:xfrm>
          <a:prstGeom prst="rect">
            <a:avLst/>
          </a:prstGeom>
          <a:noFill/>
          <a:ln cap="flat">
            <a:noFill/>
          </a:ln>
        </p:spPr>
      </p:pic>
      <p:sp>
        <p:nvSpPr>
          <p:cNvPr id="4" name="Title 1">
            <a:extLst>
              <a:ext uri="{FF2B5EF4-FFF2-40B4-BE49-F238E27FC236}">
                <a16:creationId xmlns:a16="http://schemas.microsoft.com/office/drawing/2014/main" id="{BAC6FBF0-6AA5-2899-1B8D-CC8B03F82ED3}"/>
              </a:ext>
            </a:extLst>
          </p:cNvPr>
          <p:cNvSpPr txBox="1">
            <a:spLocks noGrp="1"/>
          </p:cNvSpPr>
          <p:nvPr>
            <p:ph type="title"/>
          </p:nvPr>
        </p:nvSpPr>
        <p:spPr>
          <a:xfrm>
            <a:off x="736055" y="316784"/>
            <a:ext cx="10684608" cy="679280"/>
          </a:xfrm>
        </p:spPr>
        <p:txBody>
          <a:bodyPr/>
          <a:lstStyle>
            <a:lvl1pPr>
              <a:defRPr sz="4000" b="1">
                <a:solidFill>
                  <a:srgbClr val="FFFFFF"/>
                </a:solidFill>
              </a:defRPr>
            </a:lvl1pPr>
          </a:lstStyle>
          <a:p>
            <a:pPr lvl="0"/>
            <a:r>
              <a:rPr lang="en-US"/>
              <a:t>Slide Title</a:t>
            </a:r>
          </a:p>
        </p:txBody>
      </p:sp>
      <p:sp>
        <p:nvSpPr>
          <p:cNvPr id="5" name="Text Placeholder 5">
            <a:extLst>
              <a:ext uri="{FF2B5EF4-FFF2-40B4-BE49-F238E27FC236}">
                <a16:creationId xmlns:a16="http://schemas.microsoft.com/office/drawing/2014/main" id="{D1F90A5B-CC71-07BB-4CCD-2E871C45E9FD}"/>
              </a:ext>
            </a:extLst>
          </p:cNvPr>
          <p:cNvSpPr txBox="1">
            <a:spLocks noGrp="1"/>
          </p:cNvSpPr>
          <p:nvPr>
            <p:ph type="body" idx="4294967295"/>
          </p:nvPr>
        </p:nvSpPr>
        <p:spPr>
          <a:xfrm>
            <a:off x="736594" y="1336432"/>
            <a:ext cx="4932767" cy="4849291"/>
          </a:xfrm>
        </p:spPr>
        <p:txBody>
          <a:bodyPr/>
          <a:lstStyle>
            <a:lvl1pPr>
              <a:lnSpc>
                <a:spcPct val="100000"/>
              </a:lnSpc>
              <a:defRPr>
                <a:solidFill>
                  <a:srgbClr val="FFFFFF"/>
                </a:solidFill>
              </a:defRPr>
            </a:lvl1pPr>
            <a:lvl2pPr>
              <a:lnSpc>
                <a:spcPct val="100000"/>
              </a:lnSpc>
              <a:defRPr>
                <a:solidFill>
                  <a:srgbClr val="FFFFFF"/>
                </a:solidFill>
              </a:defRPr>
            </a:lvl2pPr>
            <a:lvl3pPr>
              <a:lnSpc>
                <a:spcPct val="100000"/>
              </a:lnSpc>
              <a:defRPr>
                <a:solidFill>
                  <a:srgbClr val="FFFFFF"/>
                </a:solidFill>
              </a:defRPr>
            </a:lvl3pPr>
            <a:lvl4pPr>
              <a:lnSpc>
                <a:spcPct val="100000"/>
              </a:lnSpc>
              <a:defRPr>
                <a:solidFill>
                  <a:srgbClr val="FFFFFF"/>
                </a:solidFill>
              </a:defRPr>
            </a:lvl4pPr>
            <a:lvl5pPr>
              <a:lnSpc>
                <a:spcPct val="100000"/>
              </a:lnSpc>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8408658A-04D8-25C1-285B-9183DD0C2132}"/>
              </a:ext>
            </a:extLst>
          </p:cNvPr>
          <p:cNvSpPr txBox="1">
            <a:spLocks noGrp="1"/>
          </p:cNvSpPr>
          <p:nvPr>
            <p:ph type="body" idx="4294967295"/>
          </p:nvPr>
        </p:nvSpPr>
        <p:spPr>
          <a:xfrm>
            <a:off x="6487905" y="1336432"/>
            <a:ext cx="4932767" cy="4849291"/>
          </a:xfrm>
        </p:spPr>
        <p:txBody>
          <a:bodyPr/>
          <a:lstStyle>
            <a:lvl1pPr>
              <a:lnSpc>
                <a:spcPct val="100000"/>
              </a:lnSpc>
              <a:defRPr>
                <a:solidFill>
                  <a:srgbClr val="FFFFFF"/>
                </a:solidFill>
              </a:defRPr>
            </a:lvl1pPr>
            <a:lvl2pPr>
              <a:lnSpc>
                <a:spcPct val="100000"/>
              </a:lnSpc>
              <a:defRPr>
                <a:solidFill>
                  <a:srgbClr val="FFFFFF"/>
                </a:solidFill>
              </a:defRPr>
            </a:lvl2pPr>
            <a:lvl3pPr>
              <a:lnSpc>
                <a:spcPct val="100000"/>
              </a:lnSpc>
              <a:defRPr>
                <a:solidFill>
                  <a:srgbClr val="FFFFFF"/>
                </a:solidFill>
              </a:defRPr>
            </a:lvl3pPr>
            <a:lvl4pPr>
              <a:lnSpc>
                <a:spcPct val="100000"/>
              </a:lnSpc>
              <a:defRPr>
                <a:solidFill>
                  <a:srgbClr val="FFFFFF"/>
                </a:solidFill>
              </a:defRPr>
            </a:lvl4pPr>
            <a:lvl5pPr>
              <a:lnSpc>
                <a:spcPct val="100000"/>
              </a:lnSpc>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5993CD6F-9E34-455E-3CD4-0872429500A1}"/>
              </a:ext>
            </a:extLst>
          </p:cNvPr>
          <p:cNvSpPr txBox="1">
            <a:spLocks noGrp="1"/>
          </p:cNvSpPr>
          <p:nvPr>
            <p:ph type="sldNum" sz="quarter" idx="8"/>
          </p:nvPr>
        </p:nvSpPr>
        <p:spPr/>
        <p:txBody>
          <a:bodyPr/>
          <a:lstStyle>
            <a:lvl1pPr>
              <a:defRPr sz="1000">
                <a:solidFill>
                  <a:srgbClr val="EDF1F4"/>
                </a:solidFill>
                <a:ea typeface="Helvetica Neue" pitchFamily="2"/>
              </a:defRPr>
            </a:lvl1pPr>
          </a:lstStyle>
          <a:p>
            <a:pPr lvl="0"/>
            <a:fld id="{D11AC99E-4290-4BE1-9BE8-0024295E4F0C}" type="slidenum">
              <a:t>‹#›</a:t>
            </a:fld>
            <a:endParaRPr lang="en-US"/>
          </a:p>
        </p:txBody>
      </p:sp>
      <p:sp>
        <p:nvSpPr>
          <p:cNvPr id="8" name="Footer Placeholder 1">
            <a:extLst>
              <a:ext uri="{FF2B5EF4-FFF2-40B4-BE49-F238E27FC236}">
                <a16:creationId xmlns:a16="http://schemas.microsoft.com/office/drawing/2014/main" id="{AAF031D0-03CD-FC18-6FEA-CC16E202D84B}"/>
              </a:ext>
            </a:extLst>
          </p:cNvPr>
          <p:cNvSpPr txBox="1">
            <a:spLocks noGrp="1"/>
          </p:cNvSpPr>
          <p:nvPr>
            <p:ph type="ftr" sz="quarter" idx="9"/>
          </p:nvPr>
        </p:nvSpPr>
        <p:spPr>
          <a:xfrm>
            <a:off x="736055" y="6356351"/>
            <a:ext cx="4114800" cy="365129"/>
          </a:xfrm>
        </p:spPr>
        <p:txBody>
          <a:bodyPr/>
          <a:lstStyle>
            <a:lvl1pPr>
              <a:defRPr sz="1000">
                <a:solidFill>
                  <a:srgbClr val="EDF1F4"/>
                </a:solidFill>
                <a:ea typeface="Helvetica Neue" pitchFamily="2"/>
              </a:defRPr>
            </a:lvl1pPr>
          </a:lstStyle>
          <a:p>
            <a:pPr lvl="0"/>
            <a:r>
              <a:rPr lang="en-US"/>
              <a:t>© 2024 The Gordian Group, Inc. All Rights Reserved.</a:t>
            </a:r>
          </a:p>
        </p:txBody>
      </p:sp>
    </p:spTree>
    <p:extLst>
      <p:ext uri="{BB962C8B-B14F-4D97-AF65-F5344CB8AC3E}">
        <p14:creationId xmlns:p14="http://schemas.microsoft.com/office/powerpoint/2010/main" val="7531626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mage + Copy Whit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A4D2BF79-EC53-0A8B-A808-6255D4B2662D}"/>
              </a:ext>
            </a:extLst>
          </p:cNvPr>
          <p:cNvPicPr>
            <a:picLocks noChangeAspect="1"/>
          </p:cNvPicPr>
          <p:nvPr/>
        </p:nvPicPr>
        <p:blipFill>
          <a:blip r:embed="rId2"/>
          <a:stretch>
            <a:fillRect/>
          </a:stretch>
        </p:blipFill>
        <p:spPr>
          <a:xfrm>
            <a:off x="10242541" y="6249841"/>
            <a:ext cx="1881249" cy="550368"/>
          </a:xfrm>
          <a:prstGeom prst="rect">
            <a:avLst/>
          </a:prstGeom>
          <a:noFill/>
          <a:ln cap="flat">
            <a:noFill/>
          </a:ln>
        </p:spPr>
      </p:pic>
      <p:sp>
        <p:nvSpPr>
          <p:cNvPr id="3" name="Title 1">
            <a:extLst>
              <a:ext uri="{FF2B5EF4-FFF2-40B4-BE49-F238E27FC236}">
                <a16:creationId xmlns:a16="http://schemas.microsoft.com/office/drawing/2014/main" id="{D24532CC-36C2-7D2F-C9EA-76C14DE2B14D}"/>
              </a:ext>
            </a:extLst>
          </p:cNvPr>
          <p:cNvSpPr txBox="1">
            <a:spLocks noGrp="1"/>
          </p:cNvSpPr>
          <p:nvPr>
            <p:ph type="title"/>
          </p:nvPr>
        </p:nvSpPr>
        <p:spPr>
          <a:xfrm>
            <a:off x="736055" y="316784"/>
            <a:ext cx="10684608" cy="679280"/>
          </a:xfrm>
        </p:spPr>
        <p:txBody>
          <a:bodyPr/>
          <a:lstStyle>
            <a:lvl1pPr>
              <a:defRPr sz="4000" b="1"/>
            </a:lvl1pPr>
          </a:lstStyle>
          <a:p>
            <a:pPr lvl="0"/>
            <a:r>
              <a:rPr lang="en-US"/>
              <a:t>Slide Title</a:t>
            </a:r>
          </a:p>
        </p:txBody>
      </p:sp>
      <p:sp>
        <p:nvSpPr>
          <p:cNvPr id="4" name="Text Placeholder 5">
            <a:extLst>
              <a:ext uri="{FF2B5EF4-FFF2-40B4-BE49-F238E27FC236}">
                <a16:creationId xmlns:a16="http://schemas.microsoft.com/office/drawing/2014/main" id="{E6348EA9-9F55-2825-E068-BFE8C8E2B23E}"/>
              </a:ext>
            </a:extLst>
          </p:cNvPr>
          <p:cNvSpPr txBox="1">
            <a:spLocks noGrp="1"/>
          </p:cNvSpPr>
          <p:nvPr>
            <p:ph type="body" idx="4294967295"/>
          </p:nvPr>
        </p:nvSpPr>
        <p:spPr>
          <a:xfrm>
            <a:off x="6487905" y="1336432"/>
            <a:ext cx="4932767" cy="484929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74D03004-20F4-EB28-BC2E-6935D8EAF10D}"/>
              </a:ext>
            </a:extLst>
          </p:cNvPr>
          <p:cNvSpPr txBox="1">
            <a:spLocks noGrp="1"/>
          </p:cNvSpPr>
          <p:nvPr>
            <p:ph type="pic" idx="4294967295"/>
          </p:nvPr>
        </p:nvSpPr>
        <p:spPr>
          <a:xfrm>
            <a:off x="724122" y="1336432"/>
            <a:ext cx="4979977" cy="4849291"/>
          </a:xfrm>
        </p:spPr>
        <p:txBody>
          <a:bodyPr/>
          <a:lstStyle>
            <a:lvl1pPr marL="0" indent="0">
              <a:buNone/>
              <a:defRPr sz="2600" spc="-30">
                <a:solidFill>
                  <a:srgbClr val="002138"/>
                </a:solidFill>
              </a:defRPr>
            </a:lvl1pPr>
          </a:lstStyle>
          <a:p>
            <a:pPr lvl="0"/>
            <a:r>
              <a:rPr lang="en-US"/>
              <a:t>Image placeholder</a:t>
            </a:r>
          </a:p>
        </p:txBody>
      </p:sp>
      <p:sp>
        <p:nvSpPr>
          <p:cNvPr id="6" name="Slide Number Placeholder 3">
            <a:extLst>
              <a:ext uri="{FF2B5EF4-FFF2-40B4-BE49-F238E27FC236}">
                <a16:creationId xmlns:a16="http://schemas.microsoft.com/office/drawing/2014/main" id="{CD398894-A75E-214A-62F8-D0CFA563DDFD}"/>
              </a:ext>
            </a:extLst>
          </p:cNvPr>
          <p:cNvSpPr txBox="1">
            <a:spLocks noGrp="1"/>
          </p:cNvSpPr>
          <p:nvPr>
            <p:ph type="sldNum" sz="quarter" idx="8"/>
          </p:nvPr>
        </p:nvSpPr>
        <p:spPr/>
        <p:txBody>
          <a:bodyPr/>
          <a:lstStyle>
            <a:lvl1pPr>
              <a:defRPr sz="1000">
                <a:ea typeface="Helvetica Neue" pitchFamily="2"/>
              </a:defRPr>
            </a:lvl1pPr>
          </a:lstStyle>
          <a:p>
            <a:pPr lvl="0"/>
            <a:fld id="{39FF99A9-1CD9-4ED8-AEA5-98BC4FB8492F}" type="slidenum">
              <a:t>‹#›</a:t>
            </a:fld>
            <a:endParaRPr lang="en-US"/>
          </a:p>
        </p:txBody>
      </p:sp>
      <p:sp>
        <p:nvSpPr>
          <p:cNvPr id="7" name="Footer Placeholder 1">
            <a:extLst>
              <a:ext uri="{FF2B5EF4-FFF2-40B4-BE49-F238E27FC236}">
                <a16:creationId xmlns:a16="http://schemas.microsoft.com/office/drawing/2014/main" id="{52C67C5A-1B0B-C085-C92D-C955A0CBC8E9}"/>
              </a:ext>
            </a:extLst>
          </p:cNvPr>
          <p:cNvSpPr txBox="1">
            <a:spLocks noGrp="1"/>
          </p:cNvSpPr>
          <p:nvPr>
            <p:ph type="ftr" sz="quarter" idx="9"/>
          </p:nvPr>
        </p:nvSpPr>
        <p:spPr>
          <a:xfrm>
            <a:off x="736055" y="6356351"/>
            <a:ext cx="4114800" cy="365129"/>
          </a:xfrm>
        </p:spPr>
        <p:txBody>
          <a:bodyPr/>
          <a:lstStyle>
            <a:lvl1pPr>
              <a:defRPr sz="1000">
                <a:ea typeface="Helvetica Neue" pitchFamily="2"/>
              </a:defRPr>
            </a:lvl1pPr>
          </a:lstStyle>
          <a:p>
            <a:pPr lvl="0"/>
            <a:r>
              <a:rPr lang="en-US"/>
              <a:t>© 2024 The Gordian Group, Inc. All Rights Reserved.</a:t>
            </a:r>
          </a:p>
        </p:txBody>
      </p:sp>
    </p:spTree>
    <p:extLst>
      <p:ext uri="{BB962C8B-B14F-4D97-AF65-F5344CB8AC3E}">
        <p14:creationId xmlns:p14="http://schemas.microsoft.com/office/powerpoint/2010/main" val="2668121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eft Image + Copy Whit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3BDC130-3565-BFE1-32D2-4A2363850D2F}"/>
              </a:ext>
            </a:extLst>
          </p:cNvPr>
          <p:cNvPicPr>
            <a:picLocks noChangeAspect="1"/>
          </p:cNvPicPr>
          <p:nvPr/>
        </p:nvPicPr>
        <p:blipFill>
          <a:blip r:embed="rId2"/>
          <a:stretch>
            <a:fillRect/>
          </a:stretch>
        </p:blipFill>
        <p:spPr>
          <a:xfrm>
            <a:off x="10242541" y="6249841"/>
            <a:ext cx="1881249" cy="550368"/>
          </a:xfrm>
          <a:prstGeom prst="rect">
            <a:avLst/>
          </a:prstGeom>
          <a:noFill/>
          <a:ln cap="flat">
            <a:noFill/>
          </a:ln>
        </p:spPr>
      </p:pic>
      <p:sp>
        <p:nvSpPr>
          <p:cNvPr id="3" name="Title 1">
            <a:extLst>
              <a:ext uri="{FF2B5EF4-FFF2-40B4-BE49-F238E27FC236}">
                <a16:creationId xmlns:a16="http://schemas.microsoft.com/office/drawing/2014/main" id="{4E3F0392-7FFB-1F26-1F5C-9FCAE4097FF1}"/>
              </a:ext>
            </a:extLst>
          </p:cNvPr>
          <p:cNvSpPr txBox="1">
            <a:spLocks noGrp="1"/>
          </p:cNvSpPr>
          <p:nvPr>
            <p:ph type="title"/>
          </p:nvPr>
        </p:nvSpPr>
        <p:spPr>
          <a:xfrm>
            <a:off x="5012786" y="316784"/>
            <a:ext cx="6407886" cy="1114452"/>
          </a:xfrm>
        </p:spPr>
        <p:txBody>
          <a:bodyPr/>
          <a:lstStyle>
            <a:lvl1pPr>
              <a:defRPr sz="4000" b="1">
                <a:solidFill>
                  <a:srgbClr val="002138"/>
                </a:solidFill>
              </a:defRPr>
            </a:lvl1pPr>
          </a:lstStyle>
          <a:p>
            <a:pPr lvl="0"/>
            <a:r>
              <a:rPr lang="en-US"/>
              <a:t>Slide Title</a:t>
            </a:r>
          </a:p>
        </p:txBody>
      </p:sp>
      <p:sp>
        <p:nvSpPr>
          <p:cNvPr id="4" name="Text Placeholder 5">
            <a:extLst>
              <a:ext uri="{FF2B5EF4-FFF2-40B4-BE49-F238E27FC236}">
                <a16:creationId xmlns:a16="http://schemas.microsoft.com/office/drawing/2014/main" id="{AD10CF83-EA08-FA6B-CD82-CCEA161C353E}"/>
              </a:ext>
            </a:extLst>
          </p:cNvPr>
          <p:cNvSpPr txBox="1">
            <a:spLocks noGrp="1"/>
          </p:cNvSpPr>
          <p:nvPr>
            <p:ph type="body" idx="4294967295"/>
          </p:nvPr>
        </p:nvSpPr>
        <p:spPr>
          <a:xfrm>
            <a:off x="5012786" y="1550502"/>
            <a:ext cx="6407886" cy="463522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39559A11-E0B6-EA79-7387-E96A071DA050}"/>
              </a:ext>
            </a:extLst>
          </p:cNvPr>
          <p:cNvSpPr txBox="1">
            <a:spLocks noGrp="1"/>
          </p:cNvSpPr>
          <p:nvPr>
            <p:ph type="sldNum" sz="quarter" idx="8"/>
          </p:nvPr>
        </p:nvSpPr>
        <p:spPr/>
        <p:txBody>
          <a:bodyPr/>
          <a:lstStyle>
            <a:lvl1pPr>
              <a:defRPr sz="1000">
                <a:ea typeface="Helvetica Neue" pitchFamily="2"/>
              </a:defRPr>
            </a:lvl1pPr>
          </a:lstStyle>
          <a:p>
            <a:pPr lvl="0"/>
            <a:fld id="{D66FDB5A-75EC-4680-AD18-DF2E5784FED4}" type="slidenum">
              <a:t>‹#›</a:t>
            </a:fld>
            <a:endParaRPr lang="en-US"/>
          </a:p>
        </p:txBody>
      </p:sp>
      <p:sp>
        <p:nvSpPr>
          <p:cNvPr id="6" name="Picture Placeholder 4">
            <a:extLst>
              <a:ext uri="{FF2B5EF4-FFF2-40B4-BE49-F238E27FC236}">
                <a16:creationId xmlns:a16="http://schemas.microsoft.com/office/drawing/2014/main" id="{29D95B24-37BE-C83B-A675-BFC6788E622A}"/>
              </a:ext>
            </a:extLst>
          </p:cNvPr>
          <p:cNvSpPr txBox="1">
            <a:spLocks noGrp="1"/>
          </p:cNvSpPr>
          <p:nvPr>
            <p:ph type="pic" idx="4294967295"/>
          </p:nvPr>
        </p:nvSpPr>
        <p:spPr>
          <a:xfrm>
            <a:off x="0" y="0"/>
            <a:ext cx="4276721" cy="6858000"/>
          </a:xfrm>
        </p:spPr>
        <p:txBody>
          <a:bodyPr/>
          <a:lstStyle>
            <a:lvl1pPr marL="0" indent="0">
              <a:buNone/>
              <a:defRPr sz="2600" spc="-30">
                <a:solidFill>
                  <a:srgbClr val="002138"/>
                </a:solidFill>
              </a:defRPr>
            </a:lvl1pPr>
          </a:lstStyle>
          <a:p>
            <a:pPr lvl="0"/>
            <a:r>
              <a:rPr lang="en-US"/>
              <a:t>Image placeholder</a:t>
            </a:r>
          </a:p>
        </p:txBody>
      </p:sp>
      <p:sp>
        <p:nvSpPr>
          <p:cNvPr id="7" name="Footer Placeholder 1">
            <a:extLst>
              <a:ext uri="{FF2B5EF4-FFF2-40B4-BE49-F238E27FC236}">
                <a16:creationId xmlns:a16="http://schemas.microsoft.com/office/drawing/2014/main" id="{27FC8051-2B23-0229-C631-F59BCEA96648}"/>
              </a:ext>
            </a:extLst>
          </p:cNvPr>
          <p:cNvSpPr txBox="1">
            <a:spLocks noGrp="1"/>
          </p:cNvSpPr>
          <p:nvPr>
            <p:ph type="ftr" sz="quarter" idx="9"/>
          </p:nvPr>
        </p:nvSpPr>
        <p:spPr>
          <a:xfrm>
            <a:off x="736055" y="6356351"/>
            <a:ext cx="4114800" cy="365129"/>
          </a:xfrm>
        </p:spPr>
        <p:txBody>
          <a:bodyPr/>
          <a:lstStyle>
            <a:lvl1pPr>
              <a:defRPr sz="1000">
                <a:ea typeface="Helvetica Neue" pitchFamily="2"/>
              </a:defRPr>
            </a:lvl1pPr>
          </a:lstStyle>
          <a:p>
            <a:pPr lvl="0"/>
            <a:r>
              <a:rPr lang="en-US"/>
              <a:t>© 2024 The Gordian Group, Inc. All Rights Reserved.</a:t>
            </a:r>
          </a:p>
        </p:txBody>
      </p:sp>
    </p:spTree>
    <p:extLst>
      <p:ext uri="{BB962C8B-B14F-4D97-AF65-F5344CB8AC3E}">
        <p14:creationId xmlns:p14="http://schemas.microsoft.com/office/powerpoint/2010/main" val="1363004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V2">
    <p:spTree>
      <p:nvGrpSpPr>
        <p:cNvPr id="1" name=""/>
        <p:cNvGrpSpPr/>
        <p:nvPr/>
      </p:nvGrpSpPr>
      <p:grpSpPr>
        <a:xfrm>
          <a:off x="0" y="0"/>
          <a:ext cx="0" cy="0"/>
          <a:chOff x="0" y="0"/>
          <a:chExt cx="0" cy="0"/>
        </a:xfrm>
      </p:grpSpPr>
      <p:pic>
        <p:nvPicPr>
          <p:cNvPr id="2" name="Picture 17" descr="Background pattern&#10;&#10;Description automatically generated">
            <a:extLst>
              <a:ext uri="{FF2B5EF4-FFF2-40B4-BE49-F238E27FC236}">
                <a16:creationId xmlns:a16="http://schemas.microsoft.com/office/drawing/2014/main" id="{7B49AD6B-8F1D-AE69-97B9-5ED06BCA649F}"/>
              </a:ext>
            </a:extLst>
          </p:cNvPr>
          <p:cNvPicPr>
            <a:picLocks noChangeAspect="1"/>
          </p:cNvPicPr>
          <p:nvPr/>
        </p:nvPicPr>
        <p:blipFill>
          <a:blip r:embed="rId2"/>
          <a:stretch>
            <a:fillRect/>
          </a:stretch>
        </p:blipFill>
        <p:spPr>
          <a:xfrm>
            <a:off x="-92628" y="-29791"/>
            <a:ext cx="12292937" cy="6917573"/>
          </a:xfrm>
          <a:prstGeom prst="rect">
            <a:avLst/>
          </a:prstGeom>
          <a:noFill/>
          <a:ln cap="flat">
            <a:noFill/>
          </a:ln>
        </p:spPr>
      </p:pic>
      <p:pic>
        <p:nvPicPr>
          <p:cNvPr id="3" name="Picture 18" descr="A picture containing table&#10;&#10;Description automatically generated">
            <a:extLst>
              <a:ext uri="{FF2B5EF4-FFF2-40B4-BE49-F238E27FC236}">
                <a16:creationId xmlns:a16="http://schemas.microsoft.com/office/drawing/2014/main" id="{EE561B22-0DEB-065F-04B6-0929DB608E3B}"/>
              </a:ext>
            </a:extLst>
          </p:cNvPr>
          <p:cNvPicPr>
            <a:picLocks noChangeAspect="1"/>
          </p:cNvPicPr>
          <p:nvPr/>
        </p:nvPicPr>
        <p:blipFill>
          <a:blip r:embed="rId3"/>
          <a:stretch>
            <a:fillRect/>
          </a:stretch>
        </p:blipFill>
        <p:spPr>
          <a:xfrm>
            <a:off x="982714" y="1769812"/>
            <a:ext cx="2515852" cy="307494"/>
          </a:xfrm>
          <a:prstGeom prst="rect">
            <a:avLst/>
          </a:prstGeom>
          <a:noFill/>
          <a:ln cap="flat">
            <a:noFill/>
          </a:ln>
        </p:spPr>
      </p:pic>
      <p:sp>
        <p:nvSpPr>
          <p:cNvPr id="4" name="Title 1">
            <a:extLst>
              <a:ext uri="{FF2B5EF4-FFF2-40B4-BE49-F238E27FC236}">
                <a16:creationId xmlns:a16="http://schemas.microsoft.com/office/drawing/2014/main" id="{191E96AE-B8F4-831A-8E00-ADFA4635A01D}"/>
              </a:ext>
            </a:extLst>
          </p:cNvPr>
          <p:cNvSpPr txBox="1">
            <a:spLocks noGrp="1"/>
          </p:cNvSpPr>
          <p:nvPr>
            <p:ph type="title"/>
          </p:nvPr>
        </p:nvSpPr>
        <p:spPr>
          <a:xfrm>
            <a:off x="873663" y="2495635"/>
            <a:ext cx="10526975" cy="1143000"/>
          </a:xfrm>
        </p:spPr>
        <p:txBody>
          <a:bodyPr/>
          <a:lstStyle>
            <a:lvl1pPr>
              <a:lnSpc>
                <a:spcPct val="100000"/>
              </a:lnSpc>
              <a:defRPr sz="5000" b="1">
                <a:solidFill>
                  <a:srgbClr val="FFFFFF"/>
                </a:solidFill>
                <a:ea typeface="Helvetica Neue" pitchFamily="2"/>
              </a:defRPr>
            </a:lvl1pPr>
          </a:lstStyle>
          <a:p>
            <a:pPr lvl="0"/>
            <a:r>
              <a:rPr lang="en-US"/>
              <a:t>Slide Title</a:t>
            </a:r>
          </a:p>
        </p:txBody>
      </p:sp>
      <p:sp>
        <p:nvSpPr>
          <p:cNvPr id="5" name="Text Placeholder 5">
            <a:extLst>
              <a:ext uri="{FF2B5EF4-FFF2-40B4-BE49-F238E27FC236}">
                <a16:creationId xmlns:a16="http://schemas.microsoft.com/office/drawing/2014/main" id="{4E498401-DB27-73AB-DC78-48539ECD0716}"/>
              </a:ext>
            </a:extLst>
          </p:cNvPr>
          <p:cNvSpPr txBox="1">
            <a:spLocks noGrp="1"/>
          </p:cNvSpPr>
          <p:nvPr>
            <p:ph type="body" idx="4294967295"/>
          </p:nvPr>
        </p:nvSpPr>
        <p:spPr>
          <a:xfrm>
            <a:off x="881106" y="3693828"/>
            <a:ext cx="10519641" cy="1745278"/>
          </a:xfrm>
        </p:spPr>
        <p:txBody>
          <a:bodyPr/>
          <a:lstStyle>
            <a:lvl1pPr marL="0" indent="0">
              <a:lnSpc>
                <a:spcPct val="100000"/>
              </a:lnSpc>
              <a:buNone/>
              <a:defRPr>
                <a:solidFill>
                  <a:srgbClr val="FFFFFF"/>
                </a:solidFill>
                <a:ea typeface="Helvetica Neue Light" pitchFamily="2"/>
              </a:defRPr>
            </a:lvl1pPr>
          </a:lstStyle>
          <a:p>
            <a:pPr lvl="0"/>
            <a:r>
              <a:rPr lang="en-US"/>
              <a:t>Subhead</a:t>
            </a:r>
          </a:p>
        </p:txBody>
      </p:sp>
    </p:spTree>
    <p:extLst>
      <p:ext uri="{BB962C8B-B14F-4D97-AF65-F5344CB8AC3E}">
        <p14:creationId xmlns:p14="http://schemas.microsoft.com/office/powerpoint/2010/main" val="3902449070"/>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mage + Image Whit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F5C46776-5F58-B5F5-F81B-094E512088A2}"/>
              </a:ext>
            </a:extLst>
          </p:cNvPr>
          <p:cNvPicPr>
            <a:picLocks noChangeAspect="1"/>
          </p:cNvPicPr>
          <p:nvPr/>
        </p:nvPicPr>
        <p:blipFill>
          <a:blip r:embed="rId2"/>
          <a:stretch>
            <a:fillRect/>
          </a:stretch>
        </p:blipFill>
        <p:spPr>
          <a:xfrm>
            <a:off x="10242541" y="6249841"/>
            <a:ext cx="1881249" cy="550368"/>
          </a:xfrm>
          <a:prstGeom prst="rect">
            <a:avLst/>
          </a:prstGeom>
          <a:noFill/>
          <a:ln cap="flat">
            <a:noFill/>
          </a:ln>
        </p:spPr>
      </p:pic>
      <p:sp>
        <p:nvSpPr>
          <p:cNvPr id="3" name="Title 1">
            <a:extLst>
              <a:ext uri="{FF2B5EF4-FFF2-40B4-BE49-F238E27FC236}">
                <a16:creationId xmlns:a16="http://schemas.microsoft.com/office/drawing/2014/main" id="{3417BA98-C38E-73BB-8EF7-4CC6F8D2CE23}"/>
              </a:ext>
            </a:extLst>
          </p:cNvPr>
          <p:cNvSpPr txBox="1">
            <a:spLocks noGrp="1"/>
          </p:cNvSpPr>
          <p:nvPr>
            <p:ph type="title"/>
          </p:nvPr>
        </p:nvSpPr>
        <p:spPr>
          <a:xfrm>
            <a:off x="736055" y="316784"/>
            <a:ext cx="10684608" cy="679280"/>
          </a:xfrm>
        </p:spPr>
        <p:txBody>
          <a:bodyPr/>
          <a:lstStyle>
            <a:lvl1pPr>
              <a:defRPr sz="4000" b="1"/>
            </a:lvl1pPr>
          </a:lstStyle>
          <a:p>
            <a:pPr lvl="0"/>
            <a:r>
              <a:rPr lang="en-US"/>
              <a:t>Slide Title</a:t>
            </a:r>
          </a:p>
        </p:txBody>
      </p:sp>
      <p:sp>
        <p:nvSpPr>
          <p:cNvPr id="4" name="Picture Placeholder 4">
            <a:extLst>
              <a:ext uri="{FF2B5EF4-FFF2-40B4-BE49-F238E27FC236}">
                <a16:creationId xmlns:a16="http://schemas.microsoft.com/office/drawing/2014/main" id="{F30CF9B3-3807-CAF9-2285-F9119D3B3CAC}"/>
              </a:ext>
            </a:extLst>
          </p:cNvPr>
          <p:cNvSpPr txBox="1">
            <a:spLocks noGrp="1"/>
          </p:cNvSpPr>
          <p:nvPr>
            <p:ph type="pic" idx="4294967295"/>
          </p:nvPr>
        </p:nvSpPr>
        <p:spPr>
          <a:xfrm>
            <a:off x="724122" y="1336432"/>
            <a:ext cx="4979977" cy="4849291"/>
          </a:xfrm>
        </p:spPr>
        <p:txBody>
          <a:bodyPr/>
          <a:lstStyle>
            <a:lvl1pPr marL="0" indent="0">
              <a:buNone/>
              <a:defRPr sz="2600" spc="-30">
                <a:solidFill>
                  <a:srgbClr val="002138"/>
                </a:solidFill>
              </a:defRPr>
            </a:lvl1pPr>
          </a:lstStyle>
          <a:p>
            <a:pPr lvl="0"/>
            <a:r>
              <a:rPr lang="en-US"/>
              <a:t>Image placeholder</a:t>
            </a:r>
          </a:p>
        </p:txBody>
      </p:sp>
      <p:sp>
        <p:nvSpPr>
          <p:cNvPr id="5" name="Picture Placeholder 4">
            <a:extLst>
              <a:ext uri="{FF2B5EF4-FFF2-40B4-BE49-F238E27FC236}">
                <a16:creationId xmlns:a16="http://schemas.microsoft.com/office/drawing/2014/main" id="{12EAE93E-2A5E-D121-C02F-B843E27F841A}"/>
              </a:ext>
            </a:extLst>
          </p:cNvPr>
          <p:cNvSpPr txBox="1">
            <a:spLocks noGrp="1"/>
          </p:cNvSpPr>
          <p:nvPr>
            <p:ph type="pic" idx="4294967295"/>
          </p:nvPr>
        </p:nvSpPr>
        <p:spPr>
          <a:xfrm>
            <a:off x="6440695" y="1336432"/>
            <a:ext cx="4979977" cy="4849291"/>
          </a:xfrm>
        </p:spPr>
        <p:txBody>
          <a:bodyPr/>
          <a:lstStyle>
            <a:lvl1pPr marL="0" indent="0">
              <a:buNone/>
              <a:defRPr sz="2600" spc="-30">
                <a:solidFill>
                  <a:srgbClr val="002138"/>
                </a:solidFill>
              </a:defRPr>
            </a:lvl1pPr>
          </a:lstStyle>
          <a:p>
            <a:pPr lvl="0"/>
            <a:r>
              <a:rPr lang="en-US"/>
              <a:t>Image placeholder</a:t>
            </a:r>
          </a:p>
        </p:txBody>
      </p:sp>
      <p:sp>
        <p:nvSpPr>
          <p:cNvPr id="6" name="Slide Number Placeholder 3">
            <a:extLst>
              <a:ext uri="{FF2B5EF4-FFF2-40B4-BE49-F238E27FC236}">
                <a16:creationId xmlns:a16="http://schemas.microsoft.com/office/drawing/2014/main" id="{1BD4607D-B0F6-B8C5-936B-63586A0608B2}"/>
              </a:ext>
            </a:extLst>
          </p:cNvPr>
          <p:cNvSpPr txBox="1">
            <a:spLocks noGrp="1"/>
          </p:cNvSpPr>
          <p:nvPr>
            <p:ph type="sldNum" sz="quarter" idx="8"/>
          </p:nvPr>
        </p:nvSpPr>
        <p:spPr/>
        <p:txBody>
          <a:bodyPr/>
          <a:lstStyle>
            <a:lvl1pPr>
              <a:defRPr sz="1000">
                <a:ea typeface="Helvetica Neue" pitchFamily="2"/>
              </a:defRPr>
            </a:lvl1pPr>
          </a:lstStyle>
          <a:p>
            <a:pPr lvl="0"/>
            <a:fld id="{5B39F4C5-58CC-4E18-A007-66AC641AE497}" type="slidenum">
              <a:t>‹#›</a:t>
            </a:fld>
            <a:endParaRPr lang="en-US"/>
          </a:p>
        </p:txBody>
      </p:sp>
      <p:sp>
        <p:nvSpPr>
          <p:cNvPr id="7" name="Footer Placeholder 1">
            <a:extLst>
              <a:ext uri="{FF2B5EF4-FFF2-40B4-BE49-F238E27FC236}">
                <a16:creationId xmlns:a16="http://schemas.microsoft.com/office/drawing/2014/main" id="{E14FAACB-3997-C4DB-9D1F-157F3FAAC626}"/>
              </a:ext>
            </a:extLst>
          </p:cNvPr>
          <p:cNvSpPr txBox="1">
            <a:spLocks noGrp="1"/>
          </p:cNvSpPr>
          <p:nvPr>
            <p:ph type="ftr" sz="quarter" idx="9"/>
          </p:nvPr>
        </p:nvSpPr>
        <p:spPr>
          <a:xfrm>
            <a:off x="736055" y="6356351"/>
            <a:ext cx="4114800" cy="365129"/>
          </a:xfrm>
        </p:spPr>
        <p:txBody>
          <a:bodyPr/>
          <a:lstStyle>
            <a:lvl1pPr>
              <a:defRPr sz="1000">
                <a:ea typeface="Helvetica Neue" pitchFamily="2"/>
              </a:defRPr>
            </a:lvl1pPr>
          </a:lstStyle>
          <a:p>
            <a:pPr lvl="0"/>
            <a:r>
              <a:rPr lang="en-US"/>
              <a:t>© 2024 The Gordian Group, Inc. All Rights Reserved.</a:t>
            </a:r>
          </a:p>
        </p:txBody>
      </p:sp>
    </p:spTree>
    <p:extLst>
      <p:ext uri="{BB962C8B-B14F-4D97-AF65-F5344CB8AC3E}">
        <p14:creationId xmlns:p14="http://schemas.microsoft.com/office/powerpoint/2010/main" val="3951950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 Whit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59289CD4-454C-089B-41DB-A88ED7C82FF4}"/>
              </a:ext>
            </a:extLst>
          </p:cNvPr>
          <p:cNvSpPr txBox="1">
            <a:spLocks noGrp="1"/>
          </p:cNvSpPr>
          <p:nvPr>
            <p:ph type="pic" idx="4294967295"/>
          </p:nvPr>
        </p:nvSpPr>
        <p:spPr>
          <a:xfrm>
            <a:off x="0" y="1336432"/>
            <a:ext cx="12191996" cy="4849291"/>
          </a:xfrm>
        </p:spPr>
        <p:txBody>
          <a:bodyPr/>
          <a:lstStyle>
            <a:lvl1pPr marL="0" indent="0">
              <a:buNone/>
              <a:defRPr sz="2600" spc="-30">
                <a:solidFill>
                  <a:srgbClr val="002138"/>
                </a:solidFill>
              </a:defRPr>
            </a:lvl1pPr>
          </a:lstStyle>
          <a:p>
            <a:pPr lvl="0"/>
            <a:r>
              <a:rPr lang="en-US"/>
              <a:t>Image placeholder</a:t>
            </a:r>
          </a:p>
        </p:txBody>
      </p:sp>
      <p:pic>
        <p:nvPicPr>
          <p:cNvPr id="3" name="Picture 8">
            <a:extLst>
              <a:ext uri="{FF2B5EF4-FFF2-40B4-BE49-F238E27FC236}">
                <a16:creationId xmlns:a16="http://schemas.microsoft.com/office/drawing/2014/main" id="{93C8AA43-5977-7320-B671-3AAB83FAED11}"/>
              </a:ext>
            </a:extLst>
          </p:cNvPr>
          <p:cNvPicPr>
            <a:picLocks noChangeAspect="1"/>
          </p:cNvPicPr>
          <p:nvPr/>
        </p:nvPicPr>
        <p:blipFill>
          <a:blip r:embed="rId2"/>
          <a:stretch>
            <a:fillRect/>
          </a:stretch>
        </p:blipFill>
        <p:spPr>
          <a:xfrm>
            <a:off x="10242541" y="6249841"/>
            <a:ext cx="1881249" cy="550368"/>
          </a:xfrm>
          <a:prstGeom prst="rect">
            <a:avLst/>
          </a:prstGeom>
          <a:noFill/>
          <a:ln cap="flat">
            <a:noFill/>
          </a:ln>
        </p:spPr>
      </p:pic>
      <p:sp>
        <p:nvSpPr>
          <p:cNvPr id="4" name="Title 1">
            <a:extLst>
              <a:ext uri="{FF2B5EF4-FFF2-40B4-BE49-F238E27FC236}">
                <a16:creationId xmlns:a16="http://schemas.microsoft.com/office/drawing/2014/main" id="{441770E1-FB8F-0253-D6D1-96FEB3DFA31A}"/>
              </a:ext>
            </a:extLst>
          </p:cNvPr>
          <p:cNvSpPr txBox="1">
            <a:spLocks noGrp="1"/>
          </p:cNvSpPr>
          <p:nvPr>
            <p:ph type="title"/>
          </p:nvPr>
        </p:nvSpPr>
        <p:spPr>
          <a:xfrm>
            <a:off x="736055" y="316784"/>
            <a:ext cx="10684608" cy="679280"/>
          </a:xfrm>
        </p:spPr>
        <p:txBody>
          <a:bodyPr/>
          <a:lstStyle>
            <a:lvl1pPr>
              <a:defRPr sz="4000" b="1"/>
            </a:lvl1pPr>
          </a:lstStyle>
          <a:p>
            <a:pPr lvl="0"/>
            <a:r>
              <a:rPr lang="en-US"/>
              <a:t>Slide Title</a:t>
            </a:r>
          </a:p>
        </p:txBody>
      </p:sp>
      <p:sp>
        <p:nvSpPr>
          <p:cNvPr id="5" name="Slide Number Placeholder 3">
            <a:extLst>
              <a:ext uri="{FF2B5EF4-FFF2-40B4-BE49-F238E27FC236}">
                <a16:creationId xmlns:a16="http://schemas.microsoft.com/office/drawing/2014/main" id="{2B16DA6E-395C-8E41-4B86-2D236A394516}"/>
              </a:ext>
            </a:extLst>
          </p:cNvPr>
          <p:cNvSpPr txBox="1">
            <a:spLocks noGrp="1"/>
          </p:cNvSpPr>
          <p:nvPr>
            <p:ph type="sldNum" sz="quarter" idx="8"/>
          </p:nvPr>
        </p:nvSpPr>
        <p:spPr/>
        <p:txBody>
          <a:bodyPr/>
          <a:lstStyle>
            <a:lvl1pPr>
              <a:defRPr sz="1000">
                <a:ea typeface="Helvetica Neue" pitchFamily="2"/>
              </a:defRPr>
            </a:lvl1pPr>
          </a:lstStyle>
          <a:p>
            <a:pPr lvl="0"/>
            <a:fld id="{E85CCA71-3F25-422D-A361-D97F6B73E97D}" type="slidenum">
              <a:t>‹#›</a:t>
            </a:fld>
            <a:endParaRPr lang="en-US"/>
          </a:p>
        </p:txBody>
      </p:sp>
      <p:sp>
        <p:nvSpPr>
          <p:cNvPr id="6" name="Footer Placeholder 1">
            <a:extLst>
              <a:ext uri="{FF2B5EF4-FFF2-40B4-BE49-F238E27FC236}">
                <a16:creationId xmlns:a16="http://schemas.microsoft.com/office/drawing/2014/main" id="{E68E653B-D177-B32C-67CB-16AFC75CD194}"/>
              </a:ext>
            </a:extLst>
          </p:cNvPr>
          <p:cNvSpPr txBox="1">
            <a:spLocks noGrp="1"/>
          </p:cNvSpPr>
          <p:nvPr>
            <p:ph type="ftr" sz="quarter" idx="9"/>
          </p:nvPr>
        </p:nvSpPr>
        <p:spPr>
          <a:xfrm>
            <a:off x="736055" y="6356351"/>
            <a:ext cx="4114800" cy="365129"/>
          </a:xfrm>
        </p:spPr>
        <p:txBody>
          <a:bodyPr/>
          <a:lstStyle>
            <a:lvl1pPr>
              <a:defRPr sz="1000">
                <a:ea typeface="Helvetica Neue" pitchFamily="2"/>
              </a:defRPr>
            </a:lvl1pPr>
          </a:lstStyle>
          <a:p>
            <a:pPr lvl="0"/>
            <a:r>
              <a:rPr lang="en-US"/>
              <a:t>© 2024 The Gordian Group, Inc. All Rights Reserved.</a:t>
            </a:r>
          </a:p>
        </p:txBody>
      </p:sp>
    </p:spTree>
    <p:extLst>
      <p:ext uri="{BB962C8B-B14F-4D97-AF65-F5344CB8AC3E}">
        <p14:creationId xmlns:p14="http://schemas.microsoft.com/office/powerpoint/2010/main" val="31930977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lank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38FB1B-C235-5E79-FE7D-9E93309B5A85}"/>
              </a:ext>
            </a:extLst>
          </p:cNvPr>
          <p:cNvPicPr>
            <a:picLocks noChangeAspect="1"/>
          </p:cNvPicPr>
          <p:nvPr/>
        </p:nvPicPr>
        <p:blipFill>
          <a:blip r:embed="rId2"/>
          <a:stretch>
            <a:fillRect/>
          </a:stretch>
        </p:blipFill>
        <p:spPr>
          <a:xfrm>
            <a:off x="10242541" y="6249841"/>
            <a:ext cx="1881249" cy="550368"/>
          </a:xfrm>
          <a:prstGeom prst="rect">
            <a:avLst/>
          </a:prstGeom>
          <a:noFill/>
          <a:ln cap="flat">
            <a:noFill/>
          </a:ln>
        </p:spPr>
      </p:pic>
      <p:sp>
        <p:nvSpPr>
          <p:cNvPr id="3" name="Title 1">
            <a:extLst>
              <a:ext uri="{FF2B5EF4-FFF2-40B4-BE49-F238E27FC236}">
                <a16:creationId xmlns:a16="http://schemas.microsoft.com/office/drawing/2014/main" id="{DC32FD6D-6577-037F-8DFD-2E52147DA7EF}"/>
              </a:ext>
            </a:extLst>
          </p:cNvPr>
          <p:cNvSpPr txBox="1">
            <a:spLocks noGrp="1"/>
          </p:cNvSpPr>
          <p:nvPr>
            <p:ph type="title"/>
          </p:nvPr>
        </p:nvSpPr>
        <p:spPr>
          <a:xfrm>
            <a:off x="736055" y="316784"/>
            <a:ext cx="10684608" cy="679280"/>
          </a:xfrm>
        </p:spPr>
        <p:txBody>
          <a:bodyPr/>
          <a:lstStyle>
            <a:lvl1pPr>
              <a:defRPr sz="4000" b="1"/>
            </a:lvl1pPr>
          </a:lstStyle>
          <a:p>
            <a:pPr lvl="0"/>
            <a:r>
              <a:rPr lang="en-US"/>
              <a:t>Slide Title</a:t>
            </a:r>
          </a:p>
        </p:txBody>
      </p:sp>
      <p:sp>
        <p:nvSpPr>
          <p:cNvPr id="4" name="Slide Number Placeholder 3">
            <a:extLst>
              <a:ext uri="{FF2B5EF4-FFF2-40B4-BE49-F238E27FC236}">
                <a16:creationId xmlns:a16="http://schemas.microsoft.com/office/drawing/2014/main" id="{2C7469BB-33B3-6302-DB7B-E44E98D8D79A}"/>
              </a:ext>
            </a:extLst>
          </p:cNvPr>
          <p:cNvSpPr txBox="1">
            <a:spLocks noGrp="1"/>
          </p:cNvSpPr>
          <p:nvPr>
            <p:ph type="sldNum" sz="quarter" idx="8"/>
          </p:nvPr>
        </p:nvSpPr>
        <p:spPr/>
        <p:txBody>
          <a:bodyPr/>
          <a:lstStyle>
            <a:lvl1pPr>
              <a:defRPr sz="1000">
                <a:ea typeface="Helvetica Neue" pitchFamily="2"/>
              </a:defRPr>
            </a:lvl1pPr>
          </a:lstStyle>
          <a:p>
            <a:pPr lvl="0"/>
            <a:fld id="{397645B0-8187-4A7B-899B-49BAB3E63800}" type="slidenum">
              <a:t>‹#›</a:t>
            </a:fld>
            <a:endParaRPr lang="en-US"/>
          </a:p>
        </p:txBody>
      </p:sp>
      <p:sp>
        <p:nvSpPr>
          <p:cNvPr id="5" name="Footer Placeholder 1">
            <a:extLst>
              <a:ext uri="{FF2B5EF4-FFF2-40B4-BE49-F238E27FC236}">
                <a16:creationId xmlns:a16="http://schemas.microsoft.com/office/drawing/2014/main" id="{A087BDD4-003C-40F9-6F05-95568225BE83}"/>
              </a:ext>
            </a:extLst>
          </p:cNvPr>
          <p:cNvSpPr txBox="1">
            <a:spLocks noGrp="1"/>
          </p:cNvSpPr>
          <p:nvPr>
            <p:ph type="ftr" sz="quarter" idx="9"/>
          </p:nvPr>
        </p:nvSpPr>
        <p:spPr>
          <a:xfrm>
            <a:off x="736055" y="6356351"/>
            <a:ext cx="4114800" cy="365129"/>
          </a:xfrm>
        </p:spPr>
        <p:txBody>
          <a:bodyPr/>
          <a:lstStyle>
            <a:lvl1pPr>
              <a:defRPr sz="1000">
                <a:ea typeface="Helvetica Neue" pitchFamily="2"/>
              </a:defRPr>
            </a:lvl1pPr>
          </a:lstStyle>
          <a:p>
            <a:pPr lvl="0"/>
            <a:r>
              <a:rPr lang="en-US"/>
              <a:t>© 2024 The Gordian Group, Inc. All Rights Reserved.</a:t>
            </a:r>
          </a:p>
        </p:txBody>
      </p:sp>
    </p:spTree>
    <p:extLst>
      <p:ext uri="{BB962C8B-B14F-4D97-AF65-F5344CB8AC3E}">
        <p14:creationId xmlns:p14="http://schemas.microsoft.com/office/powerpoint/2010/main" val="644596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nk Blue">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56EF66A6-487F-6DC7-2625-E87596A0ECA8}"/>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pic>
        <p:nvPicPr>
          <p:cNvPr id="3" name="Picture 3" descr="A picture containing table&#10;&#10;Description automatically generated">
            <a:extLst>
              <a:ext uri="{FF2B5EF4-FFF2-40B4-BE49-F238E27FC236}">
                <a16:creationId xmlns:a16="http://schemas.microsoft.com/office/drawing/2014/main" id="{AC714123-E3BC-DE49-D61D-E88C7EAA7566}"/>
              </a:ext>
            </a:extLst>
          </p:cNvPr>
          <p:cNvPicPr>
            <a:picLocks noChangeAspect="1"/>
          </p:cNvPicPr>
          <p:nvPr/>
        </p:nvPicPr>
        <p:blipFill>
          <a:blip r:embed="rId3"/>
          <a:stretch>
            <a:fillRect/>
          </a:stretch>
        </p:blipFill>
        <p:spPr>
          <a:xfrm>
            <a:off x="10444167" y="6432072"/>
            <a:ext cx="1469349" cy="179588"/>
          </a:xfrm>
          <a:prstGeom prst="rect">
            <a:avLst/>
          </a:prstGeom>
          <a:noFill/>
          <a:ln cap="flat">
            <a:noFill/>
          </a:ln>
        </p:spPr>
      </p:pic>
      <p:sp>
        <p:nvSpPr>
          <p:cNvPr id="4" name="Title 1">
            <a:extLst>
              <a:ext uri="{FF2B5EF4-FFF2-40B4-BE49-F238E27FC236}">
                <a16:creationId xmlns:a16="http://schemas.microsoft.com/office/drawing/2014/main" id="{E56AFA15-78AF-DA97-6B7C-03B47461E4DC}"/>
              </a:ext>
            </a:extLst>
          </p:cNvPr>
          <p:cNvSpPr txBox="1">
            <a:spLocks noGrp="1"/>
          </p:cNvSpPr>
          <p:nvPr>
            <p:ph type="title"/>
          </p:nvPr>
        </p:nvSpPr>
        <p:spPr>
          <a:xfrm>
            <a:off x="736055" y="316784"/>
            <a:ext cx="10684608" cy="679280"/>
          </a:xfrm>
        </p:spPr>
        <p:txBody>
          <a:bodyPr/>
          <a:lstStyle>
            <a:lvl1pPr>
              <a:defRPr sz="4000" b="1">
                <a:solidFill>
                  <a:srgbClr val="FFFFFF"/>
                </a:solidFill>
              </a:defRPr>
            </a:lvl1pPr>
          </a:lstStyle>
          <a:p>
            <a:pPr lvl="0"/>
            <a:r>
              <a:rPr lang="en-US"/>
              <a:t>Slide Title</a:t>
            </a:r>
          </a:p>
        </p:txBody>
      </p:sp>
      <p:sp>
        <p:nvSpPr>
          <p:cNvPr id="5" name="Slide Number Placeholder 3">
            <a:extLst>
              <a:ext uri="{FF2B5EF4-FFF2-40B4-BE49-F238E27FC236}">
                <a16:creationId xmlns:a16="http://schemas.microsoft.com/office/drawing/2014/main" id="{8EF6C3E4-4DE0-33C8-1A63-A1F2A1E9D3ED}"/>
              </a:ext>
            </a:extLst>
          </p:cNvPr>
          <p:cNvSpPr txBox="1">
            <a:spLocks noGrp="1"/>
          </p:cNvSpPr>
          <p:nvPr>
            <p:ph type="sldNum" sz="quarter" idx="8"/>
          </p:nvPr>
        </p:nvSpPr>
        <p:spPr/>
        <p:txBody>
          <a:bodyPr/>
          <a:lstStyle>
            <a:lvl1pPr>
              <a:defRPr sz="1000">
                <a:solidFill>
                  <a:srgbClr val="EDF1F4"/>
                </a:solidFill>
                <a:ea typeface="Helvetica Neue" pitchFamily="2"/>
              </a:defRPr>
            </a:lvl1pPr>
          </a:lstStyle>
          <a:p>
            <a:pPr lvl="0"/>
            <a:fld id="{33153F6F-34CA-4783-B937-1F99B5955158}" type="slidenum">
              <a:t>‹#›</a:t>
            </a:fld>
            <a:endParaRPr lang="en-US"/>
          </a:p>
        </p:txBody>
      </p:sp>
      <p:sp>
        <p:nvSpPr>
          <p:cNvPr id="6" name="Footer Placeholder 1">
            <a:extLst>
              <a:ext uri="{FF2B5EF4-FFF2-40B4-BE49-F238E27FC236}">
                <a16:creationId xmlns:a16="http://schemas.microsoft.com/office/drawing/2014/main" id="{377053A4-EF5C-B660-5518-264084FC7272}"/>
              </a:ext>
            </a:extLst>
          </p:cNvPr>
          <p:cNvSpPr txBox="1">
            <a:spLocks noGrp="1"/>
          </p:cNvSpPr>
          <p:nvPr>
            <p:ph type="ftr" sz="quarter" idx="9"/>
          </p:nvPr>
        </p:nvSpPr>
        <p:spPr>
          <a:xfrm>
            <a:off x="736055" y="6356351"/>
            <a:ext cx="4114800" cy="365129"/>
          </a:xfrm>
        </p:spPr>
        <p:txBody>
          <a:bodyPr/>
          <a:lstStyle>
            <a:lvl1pPr>
              <a:defRPr sz="1000">
                <a:solidFill>
                  <a:srgbClr val="EDF1F4"/>
                </a:solidFill>
                <a:ea typeface="Helvetica Neue" pitchFamily="2"/>
              </a:defRPr>
            </a:lvl1pPr>
          </a:lstStyle>
          <a:p>
            <a:pPr lvl="0"/>
            <a:r>
              <a:rPr lang="en-US"/>
              <a:t>© 2024 The Gordian Group, Inc. All Rights Reserved.</a:t>
            </a:r>
          </a:p>
        </p:txBody>
      </p:sp>
    </p:spTree>
    <p:extLst>
      <p:ext uri="{BB962C8B-B14F-4D97-AF65-F5344CB8AC3E}">
        <p14:creationId xmlns:p14="http://schemas.microsoft.com/office/powerpoint/2010/main" val="41944841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lank Gray">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3F8C849D-65FD-B59D-D7AA-3524BCD30AF0}"/>
              </a:ext>
            </a:extLst>
          </p:cNvPr>
          <p:cNvSpPr/>
          <p:nvPr/>
        </p:nvSpPr>
        <p:spPr>
          <a:xfrm>
            <a:off x="0" y="0"/>
            <a:ext cx="12191996" cy="6858000"/>
          </a:xfrm>
          <a:prstGeom prst="rect">
            <a:avLst/>
          </a:prstGeom>
          <a:solidFill>
            <a:srgbClr val="00213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1">
            <a:extLst>
              <a:ext uri="{FF2B5EF4-FFF2-40B4-BE49-F238E27FC236}">
                <a16:creationId xmlns:a16="http://schemas.microsoft.com/office/drawing/2014/main" id="{38538DC2-87E8-4735-6DB9-02A45F7DA0C9}"/>
              </a:ext>
            </a:extLst>
          </p:cNvPr>
          <p:cNvPicPr>
            <a:picLocks noChangeAspect="1"/>
          </p:cNvPicPr>
          <p:nvPr/>
        </p:nvPicPr>
        <p:blipFill>
          <a:blip r:embed="rId2"/>
          <a:stretch>
            <a:fillRect/>
          </a:stretch>
        </p:blipFill>
        <p:spPr>
          <a:xfrm>
            <a:off x="10242541" y="6249841"/>
            <a:ext cx="1881249" cy="550368"/>
          </a:xfrm>
          <a:prstGeom prst="rect">
            <a:avLst/>
          </a:prstGeom>
          <a:noFill/>
          <a:ln cap="flat">
            <a:noFill/>
          </a:ln>
        </p:spPr>
      </p:pic>
      <p:pic>
        <p:nvPicPr>
          <p:cNvPr id="4" name="Picture 8" descr="A picture containing table&#10;&#10;Description automatically generated">
            <a:extLst>
              <a:ext uri="{FF2B5EF4-FFF2-40B4-BE49-F238E27FC236}">
                <a16:creationId xmlns:a16="http://schemas.microsoft.com/office/drawing/2014/main" id="{D5832673-9186-9295-6908-B111CD936CBC}"/>
              </a:ext>
            </a:extLst>
          </p:cNvPr>
          <p:cNvPicPr>
            <a:picLocks noChangeAspect="1"/>
          </p:cNvPicPr>
          <p:nvPr/>
        </p:nvPicPr>
        <p:blipFill>
          <a:blip r:embed="rId3"/>
          <a:stretch>
            <a:fillRect/>
          </a:stretch>
        </p:blipFill>
        <p:spPr>
          <a:xfrm>
            <a:off x="10444167" y="6432072"/>
            <a:ext cx="1469349" cy="179588"/>
          </a:xfrm>
          <a:prstGeom prst="rect">
            <a:avLst/>
          </a:prstGeom>
          <a:noFill/>
          <a:ln cap="flat">
            <a:noFill/>
          </a:ln>
        </p:spPr>
      </p:pic>
      <p:sp>
        <p:nvSpPr>
          <p:cNvPr id="5" name="Title 1">
            <a:extLst>
              <a:ext uri="{FF2B5EF4-FFF2-40B4-BE49-F238E27FC236}">
                <a16:creationId xmlns:a16="http://schemas.microsoft.com/office/drawing/2014/main" id="{85F865D3-8D64-E2AB-BDDA-A5F5622316B2}"/>
              </a:ext>
            </a:extLst>
          </p:cNvPr>
          <p:cNvSpPr txBox="1">
            <a:spLocks noGrp="1"/>
          </p:cNvSpPr>
          <p:nvPr>
            <p:ph type="title"/>
          </p:nvPr>
        </p:nvSpPr>
        <p:spPr>
          <a:xfrm>
            <a:off x="736055" y="316784"/>
            <a:ext cx="10684608" cy="679280"/>
          </a:xfrm>
        </p:spPr>
        <p:txBody>
          <a:bodyPr/>
          <a:lstStyle>
            <a:lvl1pPr>
              <a:defRPr sz="4000" b="1">
                <a:solidFill>
                  <a:srgbClr val="FFFFFF"/>
                </a:solidFill>
              </a:defRPr>
            </a:lvl1pPr>
          </a:lstStyle>
          <a:p>
            <a:pPr lvl="0"/>
            <a:r>
              <a:rPr lang="en-US"/>
              <a:t>Slide Title</a:t>
            </a:r>
          </a:p>
        </p:txBody>
      </p:sp>
      <p:sp>
        <p:nvSpPr>
          <p:cNvPr id="6" name="Slide Number Placeholder 3">
            <a:extLst>
              <a:ext uri="{FF2B5EF4-FFF2-40B4-BE49-F238E27FC236}">
                <a16:creationId xmlns:a16="http://schemas.microsoft.com/office/drawing/2014/main" id="{1B7FCB30-0FD9-4901-7277-380EB7DA173B}"/>
              </a:ext>
            </a:extLst>
          </p:cNvPr>
          <p:cNvSpPr txBox="1">
            <a:spLocks noGrp="1"/>
          </p:cNvSpPr>
          <p:nvPr>
            <p:ph type="sldNum" sz="quarter" idx="8"/>
          </p:nvPr>
        </p:nvSpPr>
        <p:spPr/>
        <p:txBody>
          <a:bodyPr/>
          <a:lstStyle>
            <a:lvl1pPr>
              <a:defRPr sz="1000">
                <a:solidFill>
                  <a:srgbClr val="EDF1F4"/>
                </a:solidFill>
                <a:ea typeface="Helvetica Neue" pitchFamily="2"/>
              </a:defRPr>
            </a:lvl1pPr>
          </a:lstStyle>
          <a:p>
            <a:pPr lvl="0"/>
            <a:fld id="{19D6F75A-6879-4678-A964-A5F5CFBC1F43}" type="slidenum">
              <a:t>‹#›</a:t>
            </a:fld>
            <a:endParaRPr lang="en-US"/>
          </a:p>
        </p:txBody>
      </p:sp>
      <p:sp>
        <p:nvSpPr>
          <p:cNvPr id="7" name="Footer Placeholder 1">
            <a:extLst>
              <a:ext uri="{FF2B5EF4-FFF2-40B4-BE49-F238E27FC236}">
                <a16:creationId xmlns:a16="http://schemas.microsoft.com/office/drawing/2014/main" id="{640C1E5B-8A50-E1C1-ACC5-A15007CE103E}"/>
              </a:ext>
            </a:extLst>
          </p:cNvPr>
          <p:cNvSpPr txBox="1">
            <a:spLocks noGrp="1"/>
          </p:cNvSpPr>
          <p:nvPr>
            <p:ph type="ftr" sz="quarter" idx="9"/>
          </p:nvPr>
        </p:nvSpPr>
        <p:spPr>
          <a:xfrm>
            <a:off x="736055" y="6356351"/>
            <a:ext cx="4114800" cy="365129"/>
          </a:xfrm>
        </p:spPr>
        <p:txBody>
          <a:bodyPr/>
          <a:lstStyle>
            <a:lvl1pPr>
              <a:defRPr sz="1000">
                <a:solidFill>
                  <a:srgbClr val="EDF1F4"/>
                </a:solidFill>
                <a:ea typeface="Helvetica Neue" pitchFamily="2"/>
              </a:defRPr>
            </a:lvl1pPr>
          </a:lstStyle>
          <a:p>
            <a:pPr lvl="0"/>
            <a:r>
              <a:rPr lang="en-US"/>
              <a:t>© 2024 The Gordian Group, Inc. All Rights Reserved.</a:t>
            </a:r>
          </a:p>
        </p:txBody>
      </p:sp>
    </p:spTree>
    <p:extLst>
      <p:ext uri="{BB962C8B-B14F-4D97-AF65-F5344CB8AC3E}">
        <p14:creationId xmlns:p14="http://schemas.microsoft.com/office/powerpoint/2010/main" val="1365426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lank White Knot">
    <p:spTree>
      <p:nvGrpSpPr>
        <p:cNvPr id="1" name=""/>
        <p:cNvGrpSpPr/>
        <p:nvPr/>
      </p:nvGrpSpPr>
      <p:grpSpPr>
        <a:xfrm>
          <a:off x="0" y="0"/>
          <a:ext cx="0" cy="0"/>
          <a:chOff x="0" y="0"/>
          <a:chExt cx="0" cy="0"/>
        </a:xfrm>
      </p:grpSpPr>
      <p:pic>
        <p:nvPicPr>
          <p:cNvPr id="2" name="Picture 8" descr="A picture containing drawing&#10;&#10;Description automatically generated">
            <a:extLst>
              <a:ext uri="{FF2B5EF4-FFF2-40B4-BE49-F238E27FC236}">
                <a16:creationId xmlns:a16="http://schemas.microsoft.com/office/drawing/2014/main" id="{986BD449-FA51-3076-A191-7450DBEA5466}"/>
              </a:ext>
            </a:extLst>
          </p:cNvPr>
          <p:cNvPicPr>
            <a:picLocks noChangeAspect="1"/>
          </p:cNvPicPr>
          <p:nvPr/>
        </p:nvPicPr>
        <p:blipFill>
          <a:blip r:embed="rId2"/>
          <a:stretch>
            <a:fillRect/>
          </a:stretch>
        </p:blipFill>
        <p:spPr>
          <a:xfrm>
            <a:off x="11704777" y="6406094"/>
            <a:ext cx="293147" cy="293147"/>
          </a:xfrm>
          <a:prstGeom prst="rect">
            <a:avLst/>
          </a:prstGeom>
          <a:noFill/>
          <a:ln cap="flat">
            <a:noFill/>
          </a:ln>
        </p:spPr>
      </p:pic>
      <p:sp>
        <p:nvSpPr>
          <p:cNvPr id="3" name="Title 1">
            <a:extLst>
              <a:ext uri="{FF2B5EF4-FFF2-40B4-BE49-F238E27FC236}">
                <a16:creationId xmlns:a16="http://schemas.microsoft.com/office/drawing/2014/main" id="{40210C22-F795-2B32-62F8-0B476BF71B53}"/>
              </a:ext>
            </a:extLst>
          </p:cNvPr>
          <p:cNvSpPr txBox="1">
            <a:spLocks noGrp="1"/>
          </p:cNvSpPr>
          <p:nvPr>
            <p:ph type="title"/>
          </p:nvPr>
        </p:nvSpPr>
        <p:spPr>
          <a:xfrm>
            <a:off x="736055" y="316784"/>
            <a:ext cx="10684608" cy="679280"/>
          </a:xfrm>
        </p:spPr>
        <p:txBody>
          <a:bodyPr/>
          <a:lstStyle>
            <a:lvl1pPr>
              <a:defRPr sz="4000" b="1"/>
            </a:lvl1pPr>
          </a:lstStyle>
          <a:p>
            <a:pPr lvl="0"/>
            <a:r>
              <a:rPr lang="en-US"/>
              <a:t>Slide Title</a:t>
            </a:r>
          </a:p>
        </p:txBody>
      </p:sp>
      <p:sp>
        <p:nvSpPr>
          <p:cNvPr id="4" name="Slide Number Placeholder 3">
            <a:extLst>
              <a:ext uri="{FF2B5EF4-FFF2-40B4-BE49-F238E27FC236}">
                <a16:creationId xmlns:a16="http://schemas.microsoft.com/office/drawing/2014/main" id="{90F6026C-B59C-5C76-E5C4-20C60E98A9AE}"/>
              </a:ext>
            </a:extLst>
          </p:cNvPr>
          <p:cNvSpPr txBox="1">
            <a:spLocks noGrp="1"/>
          </p:cNvSpPr>
          <p:nvPr>
            <p:ph type="sldNum" sz="quarter" idx="8"/>
          </p:nvPr>
        </p:nvSpPr>
        <p:spPr/>
        <p:txBody>
          <a:bodyPr/>
          <a:lstStyle>
            <a:lvl1pPr>
              <a:defRPr sz="1000">
                <a:ea typeface="Helvetica Neue" pitchFamily="2"/>
              </a:defRPr>
            </a:lvl1pPr>
          </a:lstStyle>
          <a:p>
            <a:pPr lvl="0"/>
            <a:fld id="{094BB59E-6F70-4B9E-BB28-FFBD2CC91912}" type="slidenum">
              <a:t>‹#›</a:t>
            </a:fld>
            <a:endParaRPr lang="en-US"/>
          </a:p>
        </p:txBody>
      </p:sp>
      <p:sp>
        <p:nvSpPr>
          <p:cNvPr id="5" name="Footer Placeholder 1">
            <a:extLst>
              <a:ext uri="{FF2B5EF4-FFF2-40B4-BE49-F238E27FC236}">
                <a16:creationId xmlns:a16="http://schemas.microsoft.com/office/drawing/2014/main" id="{8FFB9132-3262-39D4-E81A-A53829B62E4B}"/>
              </a:ext>
            </a:extLst>
          </p:cNvPr>
          <p:cNvSpPr txBox="1">
            <a:spLocks noGrp="1"/>
          </p:cNvSpPr>
          <p:nvPr>
            <p:ph type="ftr" sz="quarter" idx="9"/>
          </p:nvPr>
        </p:nvSpPr>
        <p:spPr>
          <a:xfrm>
            <a:off x="736055" y="6356351"/>
            <a:ext cx="4114800" cy="365129"/>
          </a:xfrm>
        </p:spPr>
        <p:txBody>
          <a:bodyPr/>
          <a:lstStyle>
            <a:lvl1pPr>
              <a:defRPr sz="1000">
                <a:ea typeface="Helvetica Neue" pitchFamily="2"/>
              </a:defRPr>
            </a:lvl1pPr>
          </a:lstStyle>
          <a:p>
            <a:pPr lvl="0"/>
            <a:r>
              <a:rPr lang="en-US"/>
              <a:t>© 2024 The Gordian Group, Inc. All Rights Reserved.</a:t>
            </a:r>
          </a:p>
        </p:txBody>
      </p:sp>
    </p:spTree>
    <p:extLst>
      <p:ext uri="{BB962C8B-B14F-4D97-AF65-F5344CB8AC3E}">
        <p14:creationId xmlns:p14="http://schemas.microsoft.com/office/powerpoint/2010/main" val="4489265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lank Blue Knot">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206326CC-340C-A94E-AA09-35369403905E}"/>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pic>
        <p:nvPicPr>
          <p:cNvPr id="3" name="Picture 3" descr="A picture containing drawing&#10;&#10;Description automatically generated">
            <a:extLst>
              <a:ext uri="{FF2B5EF4-FFF2-40B4-BE49-F238E27FC236}">
                <a16:creationId xmlns:a16="http://schemas.microsoft.com/office/drawing/2014/main" id="{7EF4FA5F-0144-4DDB-FD00-47C64BC9C2C9}"/>
              </a:ext>
            </a:extLst>
          </p:cNvPr>
          <p:cNvPicPr>
            <a:picLocks noChangeAspect="1"/>
          </p:cNvPicPr>
          <p:nvPr/>
        </p:nvPicPr>
        <p:blipFill>
          <a:blip r:embed="rId3"/>
          <a:stretch>
            <a:fillRect/>
          </a:stretch>
        </p:blipFill>
        <p:spPr>
          <a:xfrm>
            <a:off x="11714881" y="6432072"/>
            <a:ext cx="272939" cy="241237"/>
          </a:xfrm>
          <a:prstGeom prst="rect">
            <a:avLst/>
          </a:prstGeom>
          <a:noFill/>
          <a:ln cap="flat">
            <a:noFill/>
          </a:ln>
        </p:spPr>
      </p:pic>
      <p:sp>
        <p:nvSpPr>
          <p:cNvPr id="4" name="Title 1">
            <a:extLst>
              <a:ext uri="{FF2B5EF4-FFF2-40B4-BE49-F238E27FC236}">
                <a16:creationId xmlns:a16="http://schemas.microsoft.com/office/drawing/2014/main" id="{B7C1F11F-11FA-A67F-1F37-500A70AD61BA}"/>
              </a:ext>
            </a:extLst>
          </p:cNvPr>
          <p:cNvSpPr txBox="1">
            <a:spLocks noGrp="1"/>
          </p:cNvSpPr>
          <p:nvPr>
            <p:ph type="title"/>
          </p:nvPr>
        </p:nvSpPr>
        <p:spPr>
          <a:xfrm>
            <a:off x="736055" y="316784"/>
            <a:ext cx="10684608" cy="679280"/>
          </a:xfrm>
        </p:spPr>
        <p:txBody>
          <a:bodyPr/>
          <a:lstStyle>
            <a:lvl1pPr>
              <a:defRPr sz="4000" b="1">
                <a:solidFill>
                  <a:srgbClr val="FFFFFF"/>
                </a:solidFill>
              </a:defRPr>
            </a:lvl1pPr>
          </a:lstStyle>
          <a:p>
            <a:pPr lvl="0"/>
            <a:r>
              <a:rPr lang="en-US"/>
              <a:t>Slide Title</a:t>
            </a:r>
          </a:p>
        </p:txBody>
      </p:sp>
      <p:sp>
        <p:nvSpPr>
          <p:cNvPr id="5" name="Slide Number Placeholder 3">
            <a:extLst>
              <a:ext uri="{FF2B5EF4-FFF2-40B4-BE49-F238E27FC236}">
                <a16:creationId xmlns:a16="http://schemas.microsoft.com/office/drawing/2014/main" id="{99EFDFD1-E532-0ED9-80C7-4D19CEACA101}"/>
              </a:ext>
            </a:extLst>
          </p:cNvPr>
          <p:cNvSpPr txBox="1">
            <a:spLocks noGrp="1"/>
          </p:cNvSpPr>
          <p:nvPr>
            <p:ph type="sldNum" sz="quarter" idx="8"/>
          </p:nvPr>
        </p:nvSpPr>
        <p:spPr/>
        <p:txBody>
          <a:bodyPr/>
          <a:lstStyle>
            <a:lvl1pPr>
              <a:defRPr sz="1000">
                <a:solidFill>
                  <a:srgbClr val="EDF1F4"/>
                </a:solidFill>
                <a:ea typeface="Helvetica Neue" pitchFamily="2"/>
              </a:defRPr>
            </a:lvl1pPr>
          </a:lstStyle>
          <a:p>
            <a:pPr lvl="0"/>
            <a:fld id="{A744A5E8-7270-432F-BD19-736F90382034}" type="slidenum">
              <a:t>‹#›</a:t>
            </a:fld>
            <a:endParaRPr lang="en-US"/>
          </a:p>
        </p:txBody>
      </p:sp>
      <p:sp>
        <p:nvSpPr>
          <p:cNvPr id="6" name="Footer Placeholder 1">
            <a:extLst>
              <a:ext uri="{FF2B5EF4-FFF2-40B4-BE49-F238E27FC236}">
                <a16:creationId xmlns:a16="http://schemas.microsoft.com/office/drawing/2014/main" id="{2A49D893-C4C6-87CE-2BB5-00E800481108}"/>
              </a:ext>
            </a:extLst>
          </p:cNvPr>
          <p:cNvSpPr txBox="1">
            <a:spLocks noGrp="1"/>
          </p:cNvSpPr>
          <p:nvPr>
            <p:ph type="ftr" sz="quarter" idx="9"/>
          </p:nvPr>
        </p:nvSpPr>
        <p:spPr>
          <a:xfrm>
            <a:off x="736055" y="6356351"/>
            <a:ext cx="4114800" cy="365129"/>
          </a:xfrm>
        </p:spPr>
        <p:txBody>
          <a:bodyPr/>
          <a:lstStyle>
            <a:lvl1pPr>
              <a:defRPr sz="1000">
                <a:solidFill>
                  <a:srgbClr val="EDF1F4"/>
                </a:solidFill>
                <a:ea typeface="Helvetica Neue" pitchFamily="2"/>
              </a:defRPr>
            </a:lvl1pPr>
          </a:lstStyle>
          <a:p>
            <a:pPr lvl="0"/>
            <a:r>
              <a:rPr lang="en-US"/>
              <a:t>© 2024 The Gordian Group, Inc. All Rights Reserved.</a:t>
            </a:r>
          </a:p>
        </p:txBody>
      </p:sp>
    </p:spTree>
    <p:extLst>
      <p:ext uri="{BB962C8B-B14F-4D97-AF65-F5344CB8AC3E}">
        <p14:creationId xmlns:p14="http://schemas.microsoft.com/office/powerpoint/2010/main" val="1904933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lank Gray Knot">
    <p:spTree>
      <p:nvGrpSpPr>
        <p:cNvPr id="1" name=""/>
        <p:cNvGrpSpPr/>
        <p:nvPr/>
      </p:nvGrpSpPr>
      <p:grpSpPr>
        <a:xfrm>
          <a:off x="0" y="0"/>
          <a:ext cx="0" cy="0"/>
          <a:chOff x="0" y="0"/>
          <a:chExt cx="0" cy="0"/>
        </a:xfrm>
      </p:grpSpPr>
      <p:sp>
        <p:nvSpPr>
          <p:cNvPr id="2" name="Rectangle 18">
            <a:extLst>
              <a:ext uri="{FF2B5EF4-FFF2-40B4-BE49-F238E27FC236}">
                <a16:creationId xmlns:a16="http://schemas.microsoft.com/office/drawing/2014/main" id="{6FF0690A-40EF-8BB5-3907-910A89AE7AD6}"/>
              </a:ext>
            </a:extLst>
          </p:cNvPr>
          <p:cNvSpPr/>
          <p:nvPr/>
        </p:nvSpPr>
        <p:spPr>
          <a:xfrm>
            <a:off x="0" y="0"/>
            <a:ext cx="12191996" cy="6858000"/>
          </a:xfrm>
          <a:prstGeom prst="rect">
            <a:avLst/>
          </a:prstGeom>
          <a:solidFill>
            <a:srgbClr val="00213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22" descr="A picture containing drawing&#10;&#10;Description automatically generated">
            <a:extLst>
              <a:ext uri="{FF2B5EF4-FFF2-40B4-BE49-F238E27FC236}">
                <a16:creationId xmlns:a16="http://schemas.microsoft.com/office/drawing/2014/main" id="{40C1AC01-5F70-EEA1-B9EA-80857C74170F}"/>
              </a:ext>
            </a:extLst>
          </p:cNvPr>
          <p:cNvPicPr>
            <a:picLocks noChangeAspect="1"/>
          </p:cNvPicPr>
          <p:nvPr/>
        </p:nvPicPr>
        <p:blipFill>
          <a:blip r:embed="rId2"/>
          <a:stretch>
            <a:fillRect/>
          </a:stretch>
        </p:blipFill>
        <p:spPr>
          <a:xfrm>
            <a:off x="11714881" y="6432072"/>
            <a:ext cx="272939" cy="241237"/>
          </a:xfrm>
          <a:prstGeom prst="rect">
            <a:avLst/>
          </a:prstGeom>
          <a:noFill/>
          <a:ln cap="flat">
            <a:noFill/>
          </a:ln>
        </p:spPr>
      </p:pic>
      <p:sp>
        <p:nvSpPr>
          <p:cNvPr id="4" name="Title 1">
            <a:extLst>
              <a:ext uri="{FF2B5EF4-FFF2-40B4-BE49-F238E27FC236}">
                <a16:creationId xmlns:a16="http://schemas.microsoft.com/office/drawing/2014/main" id="{A27F5FF5-E79B-4923-5B13-2096B7A13199}"/>
              </a:ext>
            </a:extLst>
          </p:cNvPr>
          <p:cNvSpPr txBox="1">
            <a:spLocks noGrp="1"/>
          </p:cNvSpPr>
          <p:nvPr>
            <p:ph type="title"/>
          </p:nvPr>
        </p:nvSpPr>
        <p:spPr>
          <a:xfrm>
            <a:off x="736055" y="316784"/>
            <a:ext cx="10684608" cy="679280"/>
          </a:xfrm>
        </p:spPr>
        <p:txBody>
          <a:bodyPr/>
          <a:lstStyle>
            <a:lvl1pPr>
              <a:defRPr sz="4000" b="1">
                <a:solidFill>
                  <a:srgbClr val="FFFFFF"/>
                </a:solidFill>
              </a:defRPr>
            </a:lvl1pPr>
          </a:lstStyle>
          <a:p>
            <a:pPr lvl="0"/>
            <a:r>
              <a:rPr lang="en-US"/>
              <a:t>Slide Title</a:t>
            </a:r>
          </a:p>
        </p:txBody>
      </p:sp>
      <p:sp>
        <p:nvSpPr>
          <p:cNvPr id="5" name="Footer Placeholder 1">
            <a:extLst>
              <a:ext uri="{FF2B5EF4-FFF2-40B4-BE49-F238E27FC236}">
                <a16:creationId xmlns:a16="http://schemas.microsoft.com/office/drawing/2014/main" id="{24CD7319-07DB-B4AC-F357-CD0C96FA82F1}"/>
              </a:ext>
            </a:extLst>
          </p:cNvPr>
          <p:cNvSpPr txBox="1">
            <a:spLocks noGrp="1"/>
          </p:cNvSpPr>
          <p:nvPr>
            <p:ph type="ftr" sz="quarter" idx="9"/>
          </p:nvPr>
        </p:nvSpPr>
        <p:spPr>
          <a:xfrm>
            <a:off x="736055" y="6356351"/>
            <a:ext cx="4114800" cy="365129"/>
          </a:xfrm>
        </p:spPr>
        <p:txBody>
          <a:bodyPr/>
          <a:lstStyle>
            <a:lvl1pPr>
              <a:defRPr sz="1000">
                <a:solidFill>
                  <a:srgbClr val="EDF1F4"/>
                </a:solidFill>
                <a:ea typeface="Helvetica Neue" pitchFamily="2"/>
              </a:defRPr>
            </a:lvl1pPr>
          </a:lstStyle>
          <a:p>
            <a:pPr lvl="0"/>
            <a:r>
              <a:rPr lang="en-US"/>
              <a:t>© 2024 The Gordian Group, Inc. All Rights Reserved.</a:t>
            </a:r>
          </a:p>
        </p:txBody>
      </p:sp>
      <p:sp>
        <p:nvSpPr>
          <p:cNvPr id="6" name="Slide Number Placeholder 3">
            <a:extLst>
              <a:ext uri="{FF2B5EF4-FFF2-40B4-BE49-F238E27FC236}">
                <a16:creationId xmlns:a16="http://schemas.microsoft.com/office/drawing/2014/main" id="{5BAB5FC5-FB28-3A67-D55D-EF66D75D47F6}"/>
              </a:ext>
            </a:extLst>
          </p:cNvPr>
          <p:cNvSpPr txBox="1">
            <a:spLocks noGrp="1"/>
          </p:cNvSpPr>
          <p:nvPr>
            <p:ph type="sldNum" sz="quarter" idx="8"/>
          </p:nvPr>
        </p:nvSpPr>
        <p:spPr/>
        <p:txBody>
          <a:bodyPr/>
          <a:lstStyle>
            <a:lvl1pPr>
              <a:defRPr sz="1000">
                <a:solidFill>
                  <a:srgbClr val="EDF1F4"/>
                </a:solidFill>
                <a:ea typeface="Helvetica Neue" pitchFamily="2"/>
              </a:defRPr>
            </a:lvl1pPr>
          </a:lstStyle>
          <a:p>
            <a:pPr lvl="0"/>
            <a:fld id="{A8A389E9-B830-4616-9256-7419BA1E5CDD}" type="slidenum">
              <a:t>‹#›</a:t>
            </a:fld>
            <a:endParaRPr lang="en-US"/>
          </a:p>
        </p:txBody>
      </p:sp>
    </p:spTree>
    <p:extLst>
      <p:ext uri="{BB962C8B-B14F-4D97-AF65-F5344CB8AC3E}">
        <p14:creationId xmlns:p14="http://schemas.microsoft.com/office/powerpoint/2010/main" val="42309063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6C7E31FA-B190-FCFE-E0E3-B94AAC6502B0}"/>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Title 1">
            <a:extLst>
              <a:ext uri="{FF2B5EF4-FFF2-40B4-BE49-F238E27FC236}">
                <a16:creationId xmlns:a16="http://schemas.microsoft.com/office/drawing/2014/main" id="{AB5B2CAF-B0C6-E777-8B03-3662A680DBB5}"/>
              </a:ext>
            </a:extLst>
          </p:cNvPr>
          <p:cNvSpPr txBox="1">
            <a:spLocks noGrp="1"/>
          </p:cNvSpPr>
          <p:nvPr>
            <p:ph type="title"/>
          </p:nvPr>
        </p:nvSpPr>
        <p:spPr>
          <a:xfrm>
            <a:off x="873663" y="1462253"/>
            <a:ext cx="10684608" cy="3933492"/>
          </a:xfrm>
        </p:spPr>
        <p:txBody>
          <a:bodyPr/>
          <a:lstStyle>
            <a:lvl1pPr>
              <a:lnSpc>
                <a:spcPct val="100000"/>
              </a:lnSpc>
              <a:defRPr sz="5000" b="1">
                <a:solidFill>
                  <a:srgbClr val="FFFFFF"/>
                </a:solidFill>
                <a:ea typeface="Helvetica Neue" pitchFamily="2"/>
              </a:defRPr>
            </a:lvl1pPr>
          </a:lstStyle>
          <a:p>
            <a:pPr lvl="0"/>
            <a:r>
              <a:rPr lang="en-US"/>
              <a:t>Closing Slide</a:t>
            </a:r>
          </a:p>
        </p:txBody>
      </p:sp>
      <p:pic>
        <p:nvPicPr>
          <p:cNvPr id="4" name="Picture 2" descr="A picture containing table&#10;&#10;Description automatically generated">
            <a:extLst>
              <a:ext uri="{FF2B5EF4-FFF2-40B4-BE49-F238E27FC236}">
                <a16:creationId xmlns:a16="http://schemas.microsoft.com/office/drawing/2014/main" id="{2EF20A91-3868-60AA-2FD0-70760EF18FE9}"/>
              </a:ext>
            </a:extLst>
          </p:cNvPr>
          <p:cNvPicPr>
            <a:picLocks noChangeAspect="1"/>
          </p:cNvPicPr>
          <p:nvPr/>
        </p:nvPicPr>
        <p:blipFill>
          <a:blip r:embed="rId3"/>
          <a:stretch>
            <a:fillRect/>
          </a:stretch>
        </p:blipFill>
        <p:spPr>
          <a:xfrm>
            <a:off x="432383" y="423632"/>
            <a:ext cx="2515852" cy="307494"/>
          </a:xfrm>
          <a:prstGeom prst="rect">
            <a:avLst/>
          </a:prstGeom>
          <a:noFill/>
          <a:ln cap="flat">
            <a:noFill/>
          </a:ln>
        </p:spPr>
      </p:pic>
    </p:spTree>
    <p:extLst>
      <p:ext uri="{BB962C8B-B14F-4D97-AF65-F5344CB8AC3E}">
        <p14:creationId xmlns:p14="http://schemas.microsoft.com/office/powerpoint/2010/main" val="18606757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losing V2">
    <p:spTree>
      <p:nvGrpSpPr>
        <p:cNvPr id="1" name=""/>
        <p:cNvGrpSpPr/>
        <p:nvPr/>
      </p:nvGrpSpPr>
      <p:grpSpPr>
        <a:xfrm>
          <a:off x="0" y="0"/>
          <a:ext cx="0" cy="0"/>
          <a:chOff x="0" y="0"/>
          <a:chExt cx="0" cy="0"/>
        </a:xfrm>
      </p:grpSpPr>
      <p:pic>
        <p:nvPicPr>
          <p:cNvPr id="2" name="Picture 2" descr="Background pattern&#10;&#10;Description automatically generated">
            <a:extLst>
              <a:ext uri="{FF2B5EF4-FFF2-40B4-BE49-F238E27FC236}">
                <a16:creationId xmlns:a16="http://schemas.microsoft.com/office/drawing/2014/main" id="{66559678-525A-2BC7-A3F0-148728190A86}"/>
              </a:ext>
            </a:extLst>
          </p:cNvPr>
          <p:cNvPicPr>
            <a:picLocks noChangeAspect="1"/>
          </p:cNvPicPr>
          <p:nvPr/>
        </p:nvPicPr>
        <p:blipFill>
          <a:blip r:embed="rId2"/>
          <a:stretch>
            <a:fillRect/>
          </a:stretch>
        </p:blipFill>
        <p:spPr>
          <a:xfrm>
            <a:off x="-92628" y="-29791"/>
            <a:ext cx="12292937" cy="6917573"/>
          </a:xfrm>
          <a:prstGeom prst="rect">
            <a:avLst/>
          </a:prstGeom>
          <a:noFill/>
          <a:ln cap="flat">
            <a:noFill/>
          </a:ln>
        </p:spPr>
      </p:pic>
      <p:sp>
        <p:nvSpPr>
          <p:cNvPr id="3" name="Title 1">
            <a:extLst>
              <a:ext uri="{FF2B5EF4-FFF2-40B4-BE49-F238E27FC236}">
                <a16:creationId xmlns:a16="http://schemas.microsoft.com/office/drawing/2014/main" id="{43B6CFC0-3B39-E270-48CC-09C207828AE2}"/>
              </a:ext>
            </a:extLst>
          </p:cNvPr>
          <p:cNvSpPr txBox="1">
            <a:spLocks noGrp="1"/>
          </p:cNvSpPr>
          <p:nvPr>
            <p:ph type="title"/>
          </p:nvPr>
        </p:nvSpPr>
        <p:spPr>
          <a:xfrm>
            <a:off x="873663" y="1462253"/>
            <a:ext cx="10684608" cy="3933492"/>
          </a:xfrm>
        </p:spPr>
        <p:txBody>
          <a:bodyPr/>
          <a:lstStyle>
            <a:lvl1pPr>
              <a:lnSpc>
                <a:spcPct val="100000"/>
              </a:lnSpc>
              <a:defRPr sz="5000" b="1">
                <a:solidFill>
                  <a:srgbClr val="FFFFFF"/>
                </a:solidFill>
                <a:ea typeface="Helvetica Neue" pitchFamily="2"/>
              </a:defRPr>
            </a:lvl1pPr>
          </a:lstStyle>
          <a:p>
            <a:pPr lvl="0"/>
            <a:r>
              <a:rPr lang="en-US"/>
              <a:t>Closing Slide</a:t>
            </a:r>
          </a:p>
        </p:txBody>
      </p:sp>
      <p:pic>
        <p:nvPicPr>
          <p:cNvPr id="4" name="Picture 1" descr="A picture containing table&#10;&#10;Description automatically generated">
            <a:extLst>
              <a:ext uri="{FF2B5EF4-FFF2-40B4-BE49-F238E27FC236}">
                <a16:creationId xmlns:a16="http://schemas.microsoft.com/office/drawing/2014/main" id="{48869058-B61C-481B-39FA-75742CD2DC86}"/>
              </a:ext>
            </a:extLst>
          </p:cNvPr>
          <p:cNvPicPr>
            <a:picLocks noChangeAspect="1"/>
          </p:cNvPicPr>
          <p:nvPr/>
        </p:nvPicPr>
        <p:blipFill>
          <a:blip r:embed="rId3"/>
          <a:stretch>
            <a:fillRect/>
          </a:stretch>
        </p:blipFill>
        <p:spPr>
          <a:xfrm>
            <a:off x="432383" y="423632"/>
            <a:ext cx="2515852" cy="307494"/>
          </a:xfrm>
          <a:prstGeom prst="rect">
            <a:avLst/>
          </a:prstGeom>
          <a:noFill/>
          <a:ln cap="flat">
            <a:noFill/>
          </a:ln>
        </p:spPr>
      </p:pic>
    </p:spTree>
    <p:extLst>
      <p:ext uri="{BB962C8B-B14F-4D97-AF65-F5344CB8AC3E}">
        <p14:creationId xmlns:p14="http://schemas.microsoft.com/office/powerpoint/2010/main" val="3546989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Divider Light">
    <p:spTree>
      <p:nvGrpSpPr>
        <p:cNvPr id="1" name=""/>
        <p:cNvGrpSpPr/>
        <p:nvPr/>
      </p:nvGrpSpPr>
      <p:grpSpPr>
        <a:xfrm>
          <a:off x="0" y="0"/>
          <a:ext cx="0" cy="0"/>
          <a:chOff x="0" y="0"/>
          <a:chExt cx="0" cy="0"/>
        </a:xfrm>
      </p:grpSpPr>
      <p:pic>
        <p:nvPicPr>
          <p:cNvPr id="2" name="Picture 1" descr="Icon&#10;&#10;Description automatically generated with medium confidence">
            <a:extLst>
              <a:ext uri="{FF2B5EF4-FFF2-40B4-BE49-F238E27FC236}">
                <a16:creationId xmlns:a16="http://schemas.microsoft.com/office/drawing/2014/main" id="{EA25FBD9-FDB2-AF80-65A1-6ECBF8901281}"/>
              </a:ext>
            </a:extLst>
          </p:cNvPr>
          <p:cNvPicPr>
            <a:picLocks noChangeAspect="1"/>
          </p:cNvPicPr>
          <p:nvPr/>
        </p:nvPicPr>
        <p:blipFill>
          <a:blip r:embed="rId2"/>
          <a:stretch>
            <a:fillRect/>
          </a:stretch>
        </p:blipFill>
        <p:spPr>
          <a:xfrm>
            <a:off x="0" y="-215322"/>
            <a:ext cx="14132079" cy="7288636"/>
          </a:xfrm>
          <a:prstGeom prst="rect">
            <a:avLst/>
          </a:prstGeom>
          <a:noFill/>
          <a:ln cap="flat">
            <a:noFill/>
          </a:ln>
        </p:spPr>
      </p:pic>
      <p:sp>
        <p:nvSpPr>
          <p:cNvPr id="3" name="Title 1">
            <a:extLst>
              <a:ext uri="{FF2B5EF4-FFF2-40B4-BE49-F238E27FC236}">
                <a16:creationId xmlns:a16="http://schemas.microsoft.com/office/drawing/2014/main" id="{7EF4EB53-EA89-F3F0-21C8-235CEA916DA3}"/>
              </a:ext>
            </a:extLst>
          </p:cNvPr>
          <p:cNvSpPr txBox="1">
            <a:spLocks noGrp="1"/>
          </p:cNvSpPr>
          <p:nvPr>
            <p:ph type="title"/>
          </p:nvPr>
        </p:nvSpPr>
        <p:spPr>
          <a:xfrm>
            <a:off x="873663" y="1462253"/>
            <a:ext cx="10684608" cy="3933492"/>
          </a:xfrm>
        </p:spPr>
        <p:txBody>
          <a:bodyPr/>
          <a:lstStyle>
            <a:lvl1pPr>
              <a:lnSpc>
                <a:spcPct val="100000"/>
              </a:lnSpc>
              <a:defRPr sz="5000" b="1">
                <a:solidFill>
                  <a:srgbClr val="FFFFFF"/>
                </a:solidFill>
                <a:ea typeface="Helvetica Neue" pitchFamily="2"/>
              </a:defRPr>
            </a:lvl1pPr>
          </a:lstStyle>
          <a:p>
            <a:pPr lvl="0"/>
            <a:r>
              <a:rPr lang="en-US"/>
              <a:t>Section Title</a:t>
            </a:r>
          </a:p>
        </p:txBody>
      </p:sp>
    </p:spTree>
    <p:extLst>
      <p:ext uri="{BB962C8B-B14F-4D97-AF65-F5344CB8AC3E}">
        <p14:creationId xmlns:p14="http://schemas.microsoft.com/office/powerpoint/2010/main" val="478832659"/>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Holder">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57951FF6-9742-362A-D9F4-AC4DC578A522}"/>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pic>
        <p:nvPicPr>
          <p:cNvPr id="3" name="Picture 4" descr="A picture containing table&#10;&#10;Description automatically generated">
            <a:extLst>
              <a:ext uri="{FF2B5EF4-FFF2-40B4-BE49-F238E27FC236}">
                <a16:creationId xmlns:a16="http://schemas.microsoft.com/office/drawing/2014/main" id="{C54D3274-9C77-62A5-E77D-04D01B043FD4}"/>
              </a:ext>
            </a:extLst>
          </p:cNvPr>
          <p:cNvPicPr>
            <a:picLocks noChangeAspect="1"/>
          </p:cNvPicPr>
          <p:nvPr/>
        </p:nvPicPr>
        <p:blipFill>
          <a:blip r:embed="rId3"/>
          <a:stretch>
            <a:fillRect/>
          </a:stretch>
        </p:blipFill>
        <p:spPr>
          <a:xfrm>
            <a:off x="1074858" y="2834758"/>
            <a:ext cx="4676589" cy="571582"/>
          </a:xfrm>
          <a:prstGeom prst="rect">
            <a:avLst/>
          </a:prstGeom>
          <a:noFill/>
          <a:ln cap="flat">
            <a:noFill/>
          </a:ln>
        </p:spPr>
      </p:pic>
    </p:spTree>
    <p:extLst>
      <p:ext uri="{BB962C8B-B14F-4D97-AF65-F5344CB8AC3E}">
        <p14:creationId xmlns:p14="http://schemas.microsoft.com/office/powerpoint/2010/main" val="1867952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Holder V2">
    <p:spTree>
      <p:nvGrpSpPr>
        <p:cNvPr id="1" name=""/>
        <p:cNvGrpSpPr/>
        <p:nvPr/>
      </p:nvGrpSpPr>
      <p:grpSpPr>
        <a:xfrm>
          <a:off x="0" y="0"/>
          <a:ext cx="0" cy="0"/>
          <a:chOff x="0" y="0"/>
          <a:chExt cx="0" cy="0"/>
        </a:xfrm>
      </p:grpSpPr>
      <p:pic>
        <p:nvPicPr>
          <p:cNvPr id="2" name="Picture 2" descr="Background pattern&#10;&#10;Description automatically generated">
            <a:extLst>
              <a:ext uri="{FF2B5EF4-FFF2-40B4-BE49-F238E27FC236}">
                <a16:creationId xmlns:a16="http://schemas.microsoft.com/office/drawing/2014/main" id="{A7A19220-2346-058A-D616-2B307218F754}"/>
              </a:ext>
            </a:extLst>
          </p:cNvPr>
          <p:cNvPicPr>
            <a:picLocks noChangeAspect="1"/>
          </p:cNvPicPr>
          <p:nvPr/>
        </p:nvPicPr>
        <p:blipFill>
          <a:blip r:embed="rId2"/>
          <a:stretch>
            <a:fillRect/>
          </a:stretch>
        </p:blipFill>
        <p:spPr>
          <a:xfrm>
            <a:off x="-92628" y="-29791"/>
            <a:ext cx="12292937" cy="6917573"/>
          </a:xfrm>
          <a:prstGeom prst="rect">
            <a:avLst/>
          </a:prstGeom>
          <a:noFill/>
          <a:ln cap="flat">
            <a:noFill/>
          </a:ln>
        </p:spPr>
      </p:pic>
      <p:pic>
        <p:nvPicPr>
          <p:cNvPr id="3" name="Picture 1" descr="A picture containing table&#10;&#10;Description automatically generated">
            <a:extLst>
              <a:ext uri="{FF2B5EF4-FFF2-40B4-BE49-F238E27FC236}">
                <a16:creationId xmlns:a16="http://schemas.microsoft.com/office/drawing/2014/main" id="{4702B8D7-7106-57B6-5081-D4638D6C316D}"/>
              </a:ext>
            </a:extLst>
          </p:cNvPr>
          <p:cNvPicPr>
            <a:picLocks noChangeAspect="1"/>
          </p:cNvPicPr>
          <p:nvPr/>
        </p:nvPicPr>
        <p:blipFill>
          <a:blip r:embed="rId3"/>
          <a:stretch>
            <a:fillRect/>
          </a:stretch>
        </p:blipFill>
        <p:spPr>
          <a:xfrm>
            <a:off x="1074858" y="2834758"/>
            <a:ext cx="4676589" cy="571582"/>
          </a:xfrm>
          <a:prstGeom prst="rect">
            <a:avLst/>
          </a:prstGeom>
          <a:noFill/>
          <a:ln cap="flat">
            <a:noFill/>
          </a:ln>
        </p:spPr>
      </p:pic>
    </p:spTree>
    <p:extLst>
      <p:ext uri="{BB962C8B-B14F-4D97-AF65-F5344CB8AC3E}">
        <p14:creationId xmlns:p14="http://schemas.microsoft.com/office/powerpoint/2010/main" val="15684855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Copy + Line -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90E86D-9533-0CF8-4E4D-47C8F2192DCA}"/>
              </a:ext>
            </a:extLst>
          </p:cNvPr>
          <p:cNvSpPr>
            <a:spLocks noGrp="1"/>
          </p:cNvSpPr>
          <p:nvPr>
            <p:ph type="title" hasCustomPrompt="1"/>
          </p:nvPr>
        </p:nvSpPr>
        <p:spPr>
          <a:xfrm>
            <a:off x="736059" y="316784"/>
            <a:ext cx="10684610" cy="679281"/>
          </a:xfrm>
        </p:spPr>
        <p:txBody>
          <a:bodyPr>
            <a:normAutofit/>
          </a:bodyPr>
          <a:lstStyle>
            <a:lvl1pPr>
              <a:defRPr sz="4000" b="1" i="0" spc="0" baseline="0">
                <a:solidFill>
                  <a:schemeClr val="tx1"/>
                </a:solidFill>
                <a:latin typeface="Calibri" panose="020F0502020204030204" pitchFamily="34" charset="0"/>
                <a:cs typeface="Calibri" panose="020F0502020204030204" pitchFamily="34" charset="0"/>
              </a:defRPr>
            </a:lvl1pPr>
          </a:lstStyle>
          <a:p>
            <a:r>
              <a:rPr lang="en-US"/>
              <a:t>Slide Title</a:t>
            </a:r>
          </a:p>
        </p:txBody>
      </p:sp>
      <p:sp>
        <p:nvSpPr>
          <p:cNvPr id="6" name="Text Placeholder 5">
            <a:extLst>
              <a:ext uri="{FF2B5EF4-FFF2-40B4-BE49-F238E27FC236}">
                <a16:creationId xmlns:a16="http://schemas.microsoft.com/office/drawing/2014/main" id="{9131AB0F-A307-6707-8438-42ED0E7449EF}"/>
              </a:ext>
            </a:extLst>
          </p:cNvPr>
          <p:cNvSpPr>
            <a:spLocks noGrp="1"/>
          </p:cNvSpPr>
          <p:nvPr>
            <p:ph type="body" sz="quarter" idx="12"/>
          </p:nvPr>
        </p:nvSpPr>
        <p:spPr>
          <a:xfrm>
            <a:off x="736599" y="1336430"/>
            <a:ext cx="10684069" cy="4849295"/>
          </a:xfrm>
        </p:spPr>
        <p:txBody>
          <a:bodyPr>
            <a:normAutofit/>
          </a:bodyPr>
          <a:lstStyle>
            <a:lvl1pPr>
              <a:lnSpc>
                <a:spcPct val="100000"/>
              </a:lnSpc>
              <a:defRPr sz="2800" spc="0" baseline="0">
                <a:solidFill>
                  <a:schemeClr val="tx1"/>
                </a:solidFill>
                <a:latin typeface="Calibri" panose="020F0502020204030204" pitchFamily="34" charset="0"/>
                <a:cs typeface="Calibri" panose="020F0502020204030204" pitchFamily="34" charset="0"/>
              </a:defRPr>
            </a:lvl1pPr>
            <a:lvl2pPr>
              <a:lnSpc>
                <a:spcPct val="100000"/>
              </a:lnSpc>
              <a:defRPr sz="2400" spc="0" baseline="0">
                <a:solidFill>
                  <a:schemeClr val="tx1"/>
                </a:solidFill>
                <a:latin typeface="Calibri" panose="020F0502020204030204" pitchFamily="34" charset="0"/>
                <a:cs typeface="Calibri" panose="020F0502020204030204" pitchFamily="34" charset="0"/>
              </a:defRPr>
            </a:lvl2pPr>
            <a:lvl3pPr>
              <a:lnSpc>
                <a:spcPct val="100000"/>
              </a:lnSpc>
              <a:defRPr sz="2000" spc="0" baseline="0">
                <a:solidFill>
                  <a:schemeClr val="tx1"/>
                </a:solidFill>
                <a:latin typeface="Calibri" panose="020F0502020204030204" pitchFamily="34" charset="0"/>
                <a:cs typeface="Calibri" panose="020F0502020204030204" pitchFamily="34" charset="0"/>
              </a:defRPr>
            </a:lvl3pPr>
            <a:lvl4pPr>
              <a:lnSpc>
                <a:spcPct val="100000"/>
              </a:lnSpc>
              <a:defRPr sz="1800" spc="0" baseline="0">
                <a:solidFill>
                  <a:schemeClr val="tx1"/>
                </a:solidFill>
                <a:latin typeface="Calibri" panose="020F0502020204030204" pitchFamily="34" charset="0"/>
                <a:cs typeface="Calibri" panose="020F0502020204030204" pitchFamily="34" charset="0"/>
              </a:defRPr>
            </a:lvl4pPr>
            <a:lvl5pPr>
              <a:lnSpc>
                <a:spcPct val="100000"/>
              </a:lnSpc>
              <a:defRPr sz="1800" spc="0" baseline="0">
                <a:solidFill>
                  <a:schemeClr val="tx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3">
            <a:extLst>
              <a:ext uri="{FF2B5EF4-FFF2-40B4-BE49-F238E27FC236}">
                <a16:creationId xmlns:a16="http://schemas.microsoft.com/office/drawing/2014/main" id="{FDF326EA-3F87-8AA4-5049-7089EE54DC7E}"/>
              </a:ext>
            </a:extLst>
          </p:cNvPr>
          <p:cNvSpPr>
            <a:spLocks noGrp="1"/>
          </p:cNvSpPr>
          <p:nvPr>
            <p:ph type="sldNum" sz="quarter" idx="11"/>
          </p:nvPr>
        </p:nvSpPr>
        <p:spPr>
          <a:xfrm>
            <a:off x="4724400" y="6356350"/>
            <a:ext cx="2743200" cy="365125"/>
          </a:xfrm>
          <a:prstGeom prst="rect">
            <a:avLst/>
          </a:prstGeom>
        </p:spPr>
        <p:txBody>
          <a:bodyPr/>
          <a:lstStyle>
            <a:lvl1pPr>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fld id="{B6DC40F5-9695-F64F-A8B5-197A71F752B6}" type="slidenum">
              <a:rPr lang="en-US" smtClean="0"/>
              <a:pPr/>
              <a:t>‹#›</a:t>
            </a:fld>
            <a:endParaRPr lang="en-US"/>
          </a:p>
        </p:txBody>
      </p:sp>
      <p:sp>
        <p:nvSpPr>
          <p:cNvPr id="3" name="Footer Placeholder 1">
            <a:extLst>
              <a:ext uri="{FF2B5EF4-FFF2-40B4-BE49-F238E27FC236}">
                <a16:creationId xmlns:a16="http://schemas.microsoft.com/office/drawing/2014/main" id="{4217125F-2F5F-26E8-03BE-074E1E206B8B}"/>
              </a:ext>
            </a:extLst>
          </p:cNvPr>
          <p:cNvSpPr>
            <a:spLocks noGrp="1"/>
          </p:cNvSpPr>
          <p:nvPr>
            <p:ph type="ftr" sz="quarter" idx="10"/>
          </p:nvPr>
        </p:nvSpPr>
        <p:spPr>
          <a:xfrm>
            <a:off x="736059" y="6356350"/>
            <a:ext cx="4114800" cy="365125"/>
          </a:xfrm>
          <a:prstGeom prst="rect">
            <a:avLst/>
          </a:prstGeom>
        </p:spPr>
        <p:txBody>
          <a:bodyPr/>
          <a:lstStyle>
            <a:lvl1pPr algn="l">
              <a:defRPr sz="1000">
                <a:solidFill>
                  <a:schemeClr val="bg1">
                    <a:lumMod val="50000"/>
                  </a:schemeClr>
                </a:solidFill>
                <a:latin typeface="Calibri" panose="020F0502020204030204" pitchFamily="34" charset="0"/>
                <a:ea typeface="Helvetica Neue" panose="02000503000000020004" pitchFamily="2" charset="0"/>
                <a:cs typeface="Calibri" panose="020F0502020204030204" pitchFamily="34" charset="0"/>
              </a:defRPr>
            </a:lvl1pPr>
          </a:lstStyle>
          <a:p>
            <a:r>
              <a:rPr lang="en-US"/>
              <a:t>© 2024 The Gordian Group, Inc. All Rights Reserved.</a:t>
            </a:r>
          </a:p>
        </p:txBody>
      </p:sp>
    </p:spTree>
    <p:extLst>
      <p:ext uri="{BB962C8B-B14F-4D97-AF65-F5344CB8AC3E}">
        <p14:creationId xmlns:p14="http://schemas.microsoft.com/office/powerpoint/2010/main" val="9588533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Image Block">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736059" y="199950"/>
            <a:ext cx="10684610" cy="1143000"/>
          </a:xfrm>
        </p:spPr>
        <p:txBody>
          <a:bodyPr>
            <a:normAutofit/>
          </a:bodyPr>
          <a:lstStyle>
            <a:lvl1pPr>
              <a:defRPr sz="5400" b="1" i="0" baseline="0">
                <a:solidFill>
                  <a:schemeClr val="accent1"/>
                </a:solidFill>
              </a:defRPr>
            </a:lvl1pPr>
          </a:lstStyle>
          <a:p>
            <a:r>
              <a:rPr lang="en-US"/>
              <a:t>Slide Title</a:t>
            </a:r>
          </a:p>
        </p:txBody>
      </p:sp>
      <p:sp>
        <p:nvSpPr>
          <p:cNvPr id="2" name="Footer Placeholder 1"/>
          <p:cNvSpPr>
            <a:spLocks noGrp="1"/>
          </p:cNvSpPr>
          <p:nvPr>
            <p:ph type="ftr" sz="quarter" idx="10"/>
          </p:nvPr>
        </p:nvSpPr>
        <p:spPr/>
        <p:txBody>
          <a:bodyPr/>
          <a:lstStyle/>
          <a:p>
            <a:r>
              <a:rPr lang="en-US"/>
              <a:t>© 2017 The Gordian Group, Inc. All Rights Reserved.</a:t>
            </a:r>
          </a:p>
        </p:txBody>
      </p:sp>
      <p:sp>
        <p:nvSpPr>
          <p:cNvPr id="4" name="Slide Number Placeholder 3"/>
          <p:cNvSpPr>
            <a:spLocks noGrp="1"/>
          </p:cNvSpPr>
          <p:nvPr>
            <p:ph type="sldNum" sz="quarter" idx="11"/>
          </p:nvPr>
        </p:nvSpPr>
        <p:spPr/>
        <p:txBody>
          <a:bodyPr/>
          <a:lstStyle/>
          <a:p>
            <a:fld id="{B6DC40F5-9695-F64F-A8B5-197A71F752B6}" type="slidenum">
              <a:rPr lang="en-US" smtClean="0"/>
              <a:pPr/>
              <a:t>‹#›</a:t>
            </a:fld>
            <a:endParaRPr lang="en-US"/>
          </a:p>
        </p:txBody>
      </p:sp>
      <p:sp>
        <p:nvSpPr>
          <p:cNvPr id="10" name="Picture Placeholder 4"/>
          <p:cNvSpPr>
            <a:spLocks noGrp="1"/>
          </p:cNvSpPr>
          <p:nvPr>
            <p:ph type="pic" sz="quarter" idx="16" hasCustomPrompt="1"/>
          </p:nvPr>
        </p:nvSpPr>
        <p:spPr>
          <a:xfrm>
            <a:off x="0" y="1504664"/>
            <a:ext cx="12192000" cy="4621854"/>
          </a:xfrm>
        </p:spPr>
        <p:txBody>
          <a:bodyPr/>
          <a:lstStyle>
            <a:lvl1pPr marL="0" indent="0">
              <a:buNone/>
              <a:defRPr b="1" baseline="0">
                <a:solidFill>
                  <a:schemeClr val="tx1"/>
                </a:solidFill>
              </a:defRPr>
            </a:lvl1pPr>
          </a:lstStyle>
          <a:p>
            <a:r>
              <a:rPr lang="en-US"/>
              <a:t>Image placeholder</a:t>
            </a:r>
            <a:br>
              <a:rPr lang="en-US"/>
            </a:br>
            <a:br>
              <a:rPr lang="en-US"/>
            </a:br>
            <a:r>
              <a:rPr lang="en-US"/>
              <a:t>Dimensions: exact size 13.33” x 4.9”</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26519"/>
            <a:ext cx="2500313" cy="731481"/>
          </a:xfrm>
          <a:prstGeom prst="rect">
            <a:avLst/>
          </a:prstGeom>
        </p:spPr>
      </p:pic>
    </p:spTree>
    <p:extLst>
      <p:ext uri="{BB962C8B-B14F-4D97-AF65-F5344CB8AC3E}">
        <p14:creationId xmlns:p14="http://schemas.microsoft.com/office/powerpoint/2010/main" val="17588537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ext 2">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736059" y="199950"/>
            <a:ext cx="10684610" cy="1143000"/>
          </a:xfrm>
        </p:spPr>
        <p:txBody>
          <a:bodyPr>
            <a:normAutofit/>
          </a:bodyPr>
          <a:lstStyle>
            <a:lvl1pPr>
              <a:defRPr sz="4800" b="1" i="0" baseline="0">
                <a:solidFill>
                  <a:schemeClr val="accent1"/>
                </a:solidFill>
                <a:latin typeface="Arial Narrow" panose="020B0606020202030204" pitchFamily="34" charset="0"/>
              </a:defRPr>
            </a:lvl1pPr>
          </a:lstStyle>
          <a:p>
            <a:r>
              <a:rPr lang="en-US"/>
              <a:t>Slide Title</a:t>
            </a:r>
          </a:p>
        </p:txBody>
      </p:sp>
      <p:sp>
        <p:nvSpPr>
          <p:cNvPr id="2" name="Footer Placeholder 1"/>
          <p:cNvSpPr>
            <a:spLocks noGrp="1"/>
          </p:cNvSpPr>
          <p:nvPr>
            <p:ph type="ftr" sz="quarter" idx="10"/>
          </p:nvPr>
        </p:nvSpPr>
        <p:spPr/>
        <p:txBody>
          <a:bodyPr/>
          <a:lstStyle/>
          <a:p>
            <a:r>
              <a:rPr lang="en-US"/>
              <a:t>© 2016 The Gordian Group, Inc. All Rights Reserved.</a:t>
            </a:r>
          </a:p>
        </p:txBody>
      </p:sp>
      <p:sp>
        <p:nvSpPr>
          <p:cNvPr id="4" name="Slide Number Placeholder 3"/>
          <p:cNvSpPr>
            <a:spLocks noGrp="1"/>
          </p:cNvSpPr>
          <p:nvPr>
            <p:ph type="sldNum" sz="quarter" idx="11"/>
          </p:nvPr>
        </p:nvSpPr>
        <p:spPr/>
        <p:txBody>
          <a:bodyPr/>
          <a:lstStyle/>
          <a:p>
            <a:fld id="{B6DC40F5-9695-F64F-A8B5-197A71F752B6}" type="slidenum">
              <a:rPr lang="en-US" smtClean="0"/>
              <a:pPr/>
              <a:t>‹#›</a:t>
            </a:fld>
            <a:endParaRPr lang="en-US"/>
          </a:p>
        </p:txBody>
      </p:sp>
      <p:sp>
        <p:nvSpPr>
          <p:cNvPr id="11" name="Text Placeholder 5"/>
          <p:cNvSpPr>
            <a:spLocks noGrp="1"/>
          </p:cNvSpPr>
          <p:nvPr>
            <p:ph type="body" sz="quarter" idx="13"/>
          </p:nvPr>
        </p:nvSpPr>
        <p:spPr>
          <a:xfrm>
            <a:off x="736600" y="1851025"/>
            <a:ext cx="10617200" cy="3906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6519"/>
            <a:ext cx="2500313" cy="731481"/>
          </a:xfrm>
          <a:prstGeom prst="rect">
            <a:avLst/>
          </a:prstGeom>
        </p:spPr>
      </p:pic>
      <p:sp>
        <p:nvSpPr>
          <p:cNvPr id="13" name="Shape 135"/>
          <p:cNvSpPr/>
          <p:nvPr userDrawn="1"/>
        </p:nvSpPr>
        <p:spPr>
          <a:xfrm flipV="1">
            <a:off x="298936" y="1472786"/>
            <a:ext cx="11466779" cy="37058"/>
          </a:xfrm>
          <a:prstGeom prst="line">
            <a:avLst/>
          </a:prstGeom>
          <a:ln w="25400">
            <a:solidFill>
              <a:srgbClr val="4CC5FF"/>
            </a:solidFill>
          </a:ln>
        </p:spPr>
        <p:txBody>
          <a:bodyPr lIns="0" tIns="0" rIns="0" bIns="0"/>
          <a:lstStyle/>
          <a:p>
            <a:pPr algn="l" defTabSz="457206">
              <a:defRPr sz="1200">
                <a:latin typeface="+mj-lt"/>
                <a:ea typeface="+mj-ea"/>
                <a:cs typeface="+mj-cs"/>
                <a:sym typeface="Helvetica"/>
              </a:defRPr>
            </a:pPr>
            <a:endParaRPr sz="1200"/>
          </a:p>
        </p:txBody>
      </p:sp>
      <p:sp>
        <p:nvSpPr>
          <p:cNvPr id="14" name="Shape 135"/>
          <p:cNvSpPr/>
          <p:nvPr userDrawn="1"/>
        </p:nvSpPr>
        <p:spPr>
          <a:xfrm flipV="1">
            <a:off x="269973" y="6126519"/>
            <a:ext cx="11652395" cy="0"/>
          </a:xfrm>
          <a:prstGeom prst="line">
            <a:avLst/>
          </a:prstGeom>
          <a:ln w="25400">
            <a:solidFill>
              <a:srgbClr val="4CC5FF"/>
            </a:solidFill>
          </a:ln>
        </p:spPr>
        <p:txBody>
          <a:bodyPr lIns="0" tIns="0" rIns="0" bIns="0"/>
          <a:lstStyle/>
          <a:p>
            <a:pPr algn="l" defTabSz="457206">
              <a:defRPr sz="1200">
                <a:latin typeface="+mj-lt"/>
                <a:ea typeface="+mj-ea"/>
                <a:cs typeface="+mj-cs"/>
                <a:sym typeface="Helvetica"/>
              </a:defRPr>
            </a:pPr>
            <a:endParaRPr sz="1200"/>
          </a:p>
        </p:txBody>
      </p:sp>
    </p:spTree>
    <p:extLst>
      <p:ext uri="{BB962C8B-B14F-4D97-AF65-F5344CB8AC3E}">
        <p14:creationId xmlns:p14="http://schemas.microsoft.com/office/powerpoint/2010/main" val="3851151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pic>
        <p:nvPicPr>
          <p:cNvPr id="2" name="Picture 3" descr="Icon&#10;&#10;Description automatically generated">
            <a:extLst>
              <a:ext uri="{FF2B5EF4-FFF2-40B4-BE49-F238E27FC236}">
                <a16:creationId xmlns:a16="http://schemas.microsoft.com/office/drawing/2014/main" id="{3BD0403A-D139-217E-925A-40D2F7DD06A9}"/>
              </a:ext>
            </a:extLst>
          </p:cNvPr>
          <p:cNvPicPr>
            <a:picLocks noChangeAspect="1"/>
          </p:cNvPicPr>
          <p:nvPr/>
        </p:nvPicPr>
        <p:blipFill>
          <a:blip r:embed="rId2"/>
          <a:stretch>
            <a:fillRect/>
          </a:stretch>
        </p:blipFill>
        <p:spPr>
          <a:xfrm>
            <a:off x="0" y="-217307"/>
            <a:ext cx="14139796" cy="7292623"/>
          </a:xfrm>
          <a:prstGeom prst="rect">
            <a:avLst/>
          </a:prstGeom>
          <a:noFill/>
          <a:ln cap="flat">
            <a:noFill/>
          </a:ln>
        </p:spPr>
      </p:pic>
      <p:sp>
        <p:nvSpPr>
          <p:cNvPr id="3" name="Title 1">
            <a:extLst>
              <a:ext uri="{FF2B5EF4-FFF2-40B4-BE49-F238E27FC236}">
                <a16:creationId xmlns:a16="http://schemas.microsoft.com/office/drawing/2014/main" id="{1C3E59E1-48CA-5DE2-339E-6A477C4AA15E}"/>
              </a:ext>
            </a:extLst>
          </p:cNvPr>
          <p:cNvSpPr txBox="1">
            <a:spLocks noGrp="1"/>
          </p:cNvSpPr>
          <p:nvPr>
            <p:ph type="title"/>
          </p:nvPr>
        </p:nvSpPr>
        <p:spPr>
          <a:xfrm>
            <a:off x="873663" y="1462253"/>
            <a:ext cx="10684608" cy="3933492"/>
          </a:xfrm>
        </p:spPr>
        <p:txBody>
          <a:bodyPr/>
          <a:lstStyle>
            <a:lvl1pPr>
              <a:lnSpc>
                <a:spcPct val="100000"/>
              </a:lnSpc>
              <a:defRPr sz="5000" b="1">
                <a:solidFill>
                  <a:srgbClr val="FFFFFF"/>
                </a:solidFill>
                <a:ea typeface="Helvetica Neue" pitchFamily="2"/>
              </a:defRPr>
            </a:lvl1pPr>
          </a:lstStyle>
          <a:p>
            <a:pPr lvl="0"/>
            <a:r>
              <a:rPr lang="en-US"/>
              <a:t>Section Title</a:t>
            </a:r>
          </a:p>
        </p:txBody>
      </p:sp>
    </p:spTree>
    <p:extLst>
      <p:ext uri="{BB962C8B-B14F-4D97-AF65-F5344CB8AC3E}">
        <p14:creationId xmlns:p14="http://schemas.microsoft.com/office/powerpoint/2010/main" val="2773162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Divider Gray">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C84F0BBE-51D2-D635-F312-9CAA35EFF67D}"/>
              </a:ext>
            </a:extLst>
          </p:cNvPr>
          <p:cNvPicPr>
            <a:picLocks noChangeAspect="1"/>
          </p:cNvPicPr>
          <p:nvPr/>
        </p:nvPicPr>
        <p:blipFill>
          <a:blip r:embed="rId2"/>
          <a:srcRect/>
          <a:stretch>
            <a:fillRect/>
          </a:stretch>
        </p:blipFill>
        <p:spPr>
          <a:xfrm>
            <a:off x="0" y="-217307"/>
            <a:ext cx="14139796" cy="7292623"/>
          </a:xfrm>
          <a:prstGeom prst="rect">
            <a:avLst/>
          </a:prstGeom>
          <a:noFill/>
          <a:ln cap="flat">
            <a:noFill/>
          </a:ln>
        </p:spPr>
      </p:pic>
      <p:sp>
        <p:nvSpPr>
          <p:cNvPr id="3" name="Title 1">
            <a:extLst>
              <a:ext uri="{FF2B5EF4-FFF2-40B4-BE49-F238E27FC236}">
                <a16:creationId xmlns:a16="http://schemas.microsoft.com/office/drawing/2014/main" id="{10A318D8-9F65-A187-8FAB-F9AB075FD801}"/>
              </a:ext>
            </a:extLst>
          </p:cNvPr>
          <p:cNvSpPr txBox="1">
            <a:spLocks noGrp="1"/>
          </p:cNvSpPr>
          <p:nvPr>
            <p:ph type="title"/>
          </p:nvPr>
        </p:nvSpPr>
        <p:spPr>
          <a:xfrm>
            <a:off x="873663" y="1462253"/>
            <a:ext cx="10684608" cy="3933492"/>
          </a:xfrm>
        </p:spPr>
        <p:txBody>
          <a:bodyPr/>
          <a:lstStyle>
            <a:lvl1pPr>
              <a:lnSpc>
                <a:spcPct val="100000"/>
              </a:lnSpc>
              <a:defRPr sz="5000" b="1">
                <a:solidFill>
                  <a:srgbClr val="FFFFFF"/>
                </a:solidFill>
                <a:ea typeface="Helvetica Neue" pitchFamily="2"/>
              </a:defRPr>
            </a:lvl1pPr>
          </a:lstStyle>
          <a:p>
            <a:pPr lvl="0"/>
            <a:r>
              <a:rPr lang="en-US"/>
              <a:t>Section Title</a:t>
            </a:r>
          </a:p>
        </p:txBody>
      </p:sp>
    </p:spTree>
    <p:extLst>
      <p:ext uri="{BB962C8B-B14F-4D97-AF65-F5344CB8AC3E}">
        <p14:creationId xmlns:p14="http://schemas.microsoft.com/office/powerpoint/2010/main" val="2637645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Left Title Line">
    <p:spTree>
      <p:nvGrpSpPr>
        <p:cNvPr id="1" name=""/>
        <p:cNvGrpSpPr/>
        <p:nvPr/>
      </p:nvGrpSpPr>
      <p:grpSpPr>
        <a:xfrm>
          <a:off x="0" y="0"/>
          <a:ext cx="0" cy="0"/>
          <a:chOff x="0" y="0"/>
          <a:chExt cx="0" cy="0"/>
        </a:xfrm>
      </p:grpSpPr>
      <p:pic>
        <p:nvPicPr>
          <p:cNvPr id="2" name="Picture 5" descr="A picture containing table&#10;&#10;Description automatically generated">
            <a:extLst>
              <a:ext uri="{FF2B5EF4-FFF2-40B4-BE49-F238E27FC236}">
                <a16:creationId xmlns:a16="http://schemas.microsoft.com/office/drawing/2014/main" id="{6DC52BF2-FE24-949F-636E-C48FEE14959C}"/>
              </a:ext>
            </a:extLst>
          </p:cNvPr>
          <p:cNvPicPr>
            <a:picLocks noChangeAspect="1"/>
          </p:cNvPicPr>
          <p:nvPr/>
        </p:nvPicPr>
        <p:blipFill>
          <a:blip r:embed="rId2"/>
          <a:stretch>
            <a:fillRect/>
          </a:stretch>
        </p:blipFill>
        <p:spPr>
          <a:xfrm>
            <a:off x="10444167" y="6432072"/>
            <a:ext cx="1469349" cy="179588"/>
          </a:xfrm>
          <a:prstGeom prst="rect">
            <a:avLst/>
          </a:prstGeom>
          <a:noFill/>
          <a:ln cap="flat">
            <a:noFill/>
          </a:ln>
        </p:spPr>
      </p:pic>
      <p:pic>
        <p:nvPicPr>
          <p:cNvPr id="3" name="Picture 4">
            <a:extLst>
              <a:ext uri="{FF2B5EF4-FFF2-40B4-BE49-F238E27FC236}">
                <a16:creationId xmlns:a16="http://schemas.microsoft.com/office/drawing/2014/main" id="{D9D23033-A7B1-A462-1A7D-EC6B7A9967B8}"/>
              </a:ext>
            </a:extLst>
          </p:cNvPr>
          <p:cNvPicPr>
            <a:picLocks noChangeAspect="1"/>
          </p:cNvPicPr>
          <p:nvPr/>
        </p:nvPicPr>
        <p:blipFill>
          <a:blip r:embed="rId3"/>
          <a:stretch>
            <a:fillRect/>
          </a:stretch>
        </p:blipFill>
        <p:spPr>
          <a:xfrm>
            <a:off x="10242541" y="6249841"/>
            <a:ext cx="1881249" cy="550368"/>
          </a:xfrm>
          <a:prstGeom prst="rect">
            <a:avLst/>
          </a:prstGeom>
          <a:noFill/>
          <a:ln cap="flat">
            <a:noFill/>
          </a:ln>
        </p:spPr>
      </p:pic>
      <p:sp>
        <p:nvSpPr>
          <p:cNvPr id="4" name="Text Placeholder 5">
            <a:extLst>
              <a:ext uri="{FF2B5EF4-FFF2-40B4-BE49-F238E27FC236}">
                <a16:creationId xmlns:a16="http://schemas.microsoft.com/office/drawing/2014/main" id="{D09E8278-13D4-F0E6-4FB9-DAA4B6A56423}"/>
              </a:ext>
            </a:extLst>
          </p:cNvPr>
          <p:cNvSpPr txBox="1">
            <a:spLocks noGrp="1"/>
          </p:cNvSpPr>
          <p:nvPr>
            <p:ph type="body" idx="4294967295"/>
          </p:nvPr>
        </p:nvSpPr>
        <p:spPr>
          <a:xfrm>
            <a:off x="5012786" y="672276"/>
            <a:ext cx="6407886" cy="5513447"/>
          </a:xfrm>
        </p:spPr>
        <p:txBody>
          <a:bodyPr/>
          <a:lstStyle>
            <a:lvl1pPr>
              <a:lnSpc>
                <a:spcPct val="100000"/>
              </a:lnSpc>
              <a:defRPr>
                <a:solidFill>
                  <a:srgbClr val="002138"/>
                </a:solidFill>
              </a:defRPr>
            </a:lvl1pPr>
            <a:lvl2pPr>
              <a:lnSpc>
                <a:spcPct val="100000"/>
              </a:lnSpc>
              <a:defRPr>
                <a:solidFill>
                  <a:srgbClr val="002138"/>
                </a:solidFill>
              </a:defRPr>
            </a:lvl2pPr>
            <a:lvl3pPr>
              <a:lnSpc>
                <a:spcPct val="100000"/>
              </a:lnSpc>
              <a:defRPr>
                <a:solidFill>
                  <a:srgbClr val="002138"/>
                </a:solidFill>
              </a:defRPr>
            </a:lvl3pPr>
            <a:lvl4pPr>
              <a:lnSpc>
                <a:spcPct val="100000"/>
              </a:lnSpc>
              <a:defRPr>
                <a:solidFill>
                  <a:srgbClr val="002138"/>
                </a:solidFill>
              </a:defRPr>
            </a:lvl4pPr>
            <a:lvl5pPr>
              <a:lnSpc>
                <a:spcPct val="100000"/>
              </a:lnSpc>
              <a:defRPr>
                <a:solidFill>
                  <a:srgbClr val="00213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58415855-8D1C-9B86-A09C-76B432C3E4A2}"/>
              </a:ext>
            </a:extLst>
          </p:cNvPr>
          <p:cNvSpPr txBox="1">
            <a:spLocks noGrp="1"/>
          </p:cNvSpPr>
          <p:nvPr>
            <p:ph type="title"/>
          </p:nvPr>
        </p:nvSpPr>
        <p:spPr>
          <a:xfrm>
            <a:off x="736055" y="672276"/>
            <a:ext cx="2804601" cy="5513447"/>
          </a:xfrm>
        </p:spPr>
        <p:txBody>
          <a:bodyPr/>
          <a:lstStyle>
            <a:lvl1pPr>
              <a:defRPr sz="4000" b="1">
                <a:solidFill>
                  <a:srgbClr val="002138"/>
                </a:solidFill>
              </a:defRPr>
            </a:lvl1pPr>
          </a:lstStyle>
          <a:p>
            <a:pPr lvl="0"/>
            <a:r>
              <a:rPr lang="en-US"/>
              <a:t>Slide Title</a:t>
            </a:r>
          </a:p>
        </p:txBody>
      </p:sp>
      <p:sp>
        <p:nvSpPr>
          <p:cNvPr id="6" name="Footer Placeholder 1">
            <a:extLst>
              <a:ext uri="{FF2B5EF4-FFF2-40B4-BE49-F238E27FC236}">
                <a16:creationId xmlns:a16="http://schemas.microsoft.com/office/drawing/2014/main" id="{5038C09A-EE5B-DA1D-B138-FCB256F91980}"/>
              </a:ext>
            </a:extLst>
          </p:cNvPr>
          <p:cNvSpPr txBox="1">
            <a:spLocks noGrp="1"/>
          </p:cNvSpPr>
          <p:nvPr>
            <p:ph type="ftr" sz="quarter" idx="9"/>
          </p:nvPr>
        </p:nvSpPr>
        <p:spPr>
          <a:xfrm>
            <a:off x="736055" y="6356351"/>
            <a:ext cx="4114800" cy="365129"/>
          </a:xfrm>
        </p:spPr>
        <p:txBody>
          <a:bodyPr/>
          <a:lstStyle>
            <a:lvl1pPr>
              <a:defRPr sz="1000">
                <a:ea typeface="Helvetica Neue" pitchFamily="2"/>
              </a:defRPr>
            </a:lvl1pPr>
          </a:lstStyle>
          <a:p>
            <a:pPr lvl="0"/>
            <a:r>
              <a:rPr lang="en-US"/>
              <a:t>© 2024 The Gordian Group, Inc. All Rights Reserved.</a:t>
            </a:r>
          </a:p>
        </p:txBody>
      </p:sp>
      <p:sp>
        <p:nvSpPr>
          <p:cNvPr id="7" name="Slide Number Placeholder 3">
            <a:extLst>
              <a:ext uri="{FF2B5EF4-FFF2-40B4-BE49-F238E27FC236}">
                <a16:creationId xmlns:a16="http://schemas.microsoft.com/office/drawing/2014/main" id="{F4E8ECF7-78D2-0CEF-AB2F-DE5E8281F004}"/>
              </a:ext>
            </a:extLst>
          </p:cNvPr>
          <p:cNvSpPr txBox="1">
            <a:spLocks noGrp="1"/>
          </p:cNvSpPr>
          <p:nvPr>
            <p:ph type="sldNum" sz="quarter" idx="8"/>
          </p:nvPr>
        </p:nvSpPr>
        <p:spPr/>
        <p:txBody>
          <a:bodyPr/>
          <a:lstStyle>
            <a:lvl1pPr>
              <a:defRPr sz="1000">
                <a:ea typeface="Helvetica Neue" pitchFamily="2"/>
              </a:defRPr>
            </a:lvl1pPr>
          </a:lstStyle>
          <a:p>
            <a:pPr lvl="0"/>
            <a:fld id="{0442FD1D-9139-41B2-BB53-9725A61A842F}" type="slidenum">
              <a:t>‹#›</a:t>
            </a:fld>
            <a:endParaRPr lang="en-US"/>
          </a:p>
        </p:txBody>
      </p:sp>
      <p:cxnSp>
        <p:nvCxnSpPr>
          <p:cNvPr id="8" name="Straight Connector 7">
            <a:extLst>
              <a:ext uri="{FF2B5EF4-FFF2-40B4-BE49-F238E27FC236}">
                <a16:creationId xmlns:a16="http://schemas.microsoft.com/office/drawing/2014/main" id="{196CBA6A-F549-A500-5957-8A2A98E7CA55}"/>
              </a:ext>
            </a:extLst>
          </p:cNvPr>
          <p:cNvCxnSpPr/>
          <p:nvPr/>
        </p:nvCxnSpPr>
        <p:spPr>
          <a:xfrm>
            <a:off x="4263472" y="672276"/>
            <a:ext cx="0" cy="5513447"/>
          </a:xfrm>
          <a:prstGeom prst="straightConnector1">
            <a:avLst/>
          </a:prstGeom>
          <a:noFill/>
          <a:ln w="12701" cap="flat">
            <a:solidFill>
              <a:srgbClr val="004C96"/>
            </a:solidFill>
            <a:prstDash val="solid"/>
            <a:miter/>
          </a:ln>
        </p:spPr>
      </p:cxnSp>
    </p:spTree>
    <p:extLst>
      <p:ext uri="{BB962C8B-B14F-4D97-AF65-F5344CB8AC3E}">
        <p14:creationId xmlns:p14="http://schemas.microsoft.com/office/powerpoint/2010/main" val="3441585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eft Title Blue">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CC20B600-1826-E805-EDA2-3EFE9BCBB503}"/>
              </a:ext>
            </a:extLst>
          </p:cNvPr>
          <p:cNvPicPr>
            <a:picLocks noChangeAspect="1"/>
          </p:cNvPicPr>
          <p:nvPr/>
        </p:nvPicPr>
        <p:blipFill>
          <a:blip r:embed="rId2"/>
          <a:stretch>
            <a:fillRect/>
          </a:stretch>
        </p:blipFill>
        <p:spPr>
          <a:xfrm>
            <a:off x="0" y="0"/>
            <a:ext cx="4276721" cy="6858000"/>
          </a:xfrm>
          <a:prstGeom prst="rect">
            <a:avLst/>
          </a:prstGeom>
          <a:noFill/>
          <a:ln cap="flat">
            <a:noFill/>
          </a:ln>
        </p:spPr>
      </p:pic>
      <p:pic>
        <p:nvPicPr>
          <p:cNvPr id="3" name="Picture 5" descr="A picture containing table&#10;&#10;Description automatically generated">
            <a:extLst>
              <a:ext uri="{FF2B5EF4-FFF2-40B4-BE49-F238E27FC236}">
                <a16:creationId xmlns:a16="http://schemas.microsoft.com/office/drawing/2014/main" id="{CA07F9D7-E2C9-CC08-7F62-C5B1A5620705}"/>
              </a:ext>
            </a:extLst>
          </p:cNvPr>
          <p:cNvPicPr>
            <a:picLocks noChangeAspect="1"/>
          </p:cNvPicPr>
          <p:nvPr/>
        </p:nvPicPr>
        <p:blipFill>
          <a:blip r:embed="rId3"/>
          <a:stretch>
            <a:fillRect/>
          </a:stretch>
        </p:blipFill>
        <p:spPr>
          <a:xfrm>
            <a:off x="10444167" y="6432072"/>
            <a:ext cx="1469349" cy="179588"/>
          </a:xfrm>
          <a:prstGeom prst="rect">
            <a:avLst/>
          </a:prstGeom>
          <a:noFill/>
          <a:ln cap="flat">
            <a:noFill/>
          </a:ln>
        </p:spPr>
      </p:pic>
      <p:pic>
        <p:nvPicPr>
          <p:cNvPr id="4" name="Picture 4">
            <a:extLst>
              <a:ext uri="{FF2B5EF4-FFF2-40B4-BE49-F238E27FC236}">
                <a16:creationId xmlns:a16="http://schemas.microsoft.com/office/drawing/2014/main" id="{3DCA69A4-54A1-7E66-B9B0-2966CF6CE6D2}"/>
              </a:ext>
            </a:extLst>
          </p:cNvPr>
          <p:cNvPicPr>
            <a:picLocks noChangeAspect="1"/>
          </p:cNvPicPr>
          <p:nvPr/>
        </p:nvPicPr>
        <p:blipFill>
          <a:blip r:embed="rId4"/>
          <a:stretch>
            <a:fillRect/>
          </a:stretch>
        </p:blipFill>
        <p:spPr>
          <a:xfrm>
            <a:off x="10242541" y="6249841"/>
            <a:ext cx="1881249" cy="550368"/>
          </a:xfrm>
          <a:prstGeom prst="rect">
            <a:avLst/>
          </a:prstGeom>
          <a:noFill/>
          <a:ln cap="flat">
            <a:noFill/>
          </a:ln>
        </p:spPr>
      </p:pic>
      <p:sp>
        <p:nvSpPr>
          <p:cNvPr id="5" name="Text Placeholder 5">
            <a:extLst>
              <a:ext uri="{FF2B5EF4-FFF2-40B4-BE49-F238E27FC236}">
                <a16:creationId xmlns:a16="http://schemas.microsoft.com/office/drawing/2014/main" id="{C218D960-7024-C367-B03C-BECF7C2BE3D9}"/>
              </a:ext>
            </a:extLst>
          </p:cNvPr>
          <p:cNvSpPr txBox="1">
            <a:spLocks noGrp="1"/>
          </p:cNvSpPr>
          <p:nvPr>
            <p:ph type="body" idx="4294967295"/>
          </p:nvPr>
        </p:nvSpPr>
        <p:spPr>
          <a:xfrm>
            <a:off x="5012786" y="672276"/>
            <a:ext cx="6407886" cy="5513447"/>
          </a:xfrm>
        </p:spPr>
        <p:txBody>
          <a:bodyPr/>
          <a:lstStyle>
            <a:lvl1pPr>
              <a:lnSpc>
                <a:spcPct val="100000"/>
              </a:lnSpc>
              <a:defRPr>
                <a:solidFill>
                  <a:srgbClr val="002138"/>
                </a:solidFill>
              </a:defRPr>
            </a:lvl1pPr>
            <a:lvl2pPr>
              <a:lnSpc>
                <a:spcPct val="100000"/>
              </a:lnSpc>
              <a:defRPr>
                <a:solidFill>
                  <a:srgbClr val="002138"/>
                </a:solidFill>
              </a:defRPr>
            </a:lvl2pPr>
            <a:lvl3pPr>
              <a:lnSpc>
                <a:spcPct val="100000"/>
              </a:lnSpc>
              <a:defRPr>
                <a:solidFill>
                  <a:srgbClr val="002138"/>
                </a:solidFill>
              </a:defRPr>
            </a:lvl3pPr>
            <a:lvl4pPr>
              <a:lnSpc>
                <a:spcPct val="100000"/>
              </a:lnSpc>
              <a:defRPr>
                <a:solidFill>
                  <a:srgbClr val="002138"/>
                </a:solidFill>
              </a:defRPr>
            </a:lvl4pPr>
            <a:lvl5pPr>
              <a:lnSpc>
                <a:spcPct val="100000"/>
              </a:lnSpc>
              <a:defRPr>
                <a:solidFill>
                  <a:srgbClr val="00213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8B34AEA0-541D-E508-7999-75BAF81F0798}"/>
              </a:ext>
            </a:extLst>
          </p:cNvPr>
          <p:cNvSpPr txBox="1">
            <a:spLocks noGrp="1"/>
          </p:cNvSpPr>
          <p:nvPr>
            <p:ph type="title"/>
          </p:nvPr>
        </p:nvSpPr>
        <p:spPr>
          <a:xfrm>
            <a:off x="736055" y="672276"/>
            <a:ext cx="2804601" cy="5513447"/>
          </a:xfrm>
        </p:spPr>
        <p:txBody>
          <a:bodyPr/>
          <a:lstStyle>
            <a:lvl1pPr>
              <a:defRPr sz="4000" b="1">
                <a:solidFill>
                  <a:srgbClr val="FFFFFF"/>
                </a:solidFill>
              </a:defRPr>
            </a:lvl1pPr>
          </a:lstStyle>
          <a:p>
            <a:pPr lvl="0"/>
            <a:r>
              <a:rPr lang="en-US"/>
              <a:t>Slide Title</a:t>
            </a:r>
          </a:p>
        </p:txBody>
      </p:sp>
      <p:sp>
        <p:nvSpPr>
          <p:cNvPr id="7" name="Slide Number Placeholder 3">
            <a:extLst>
              <a:ext uri="{FF2B5EF4-FFF2-40B4-BE49-F238E27FC236}">
                <a16:creationId xmlns:a16="http://schemas.microsoft.com/office/drawing/2014/main" id="{9FF843CF-53D7-AB6F-C932-307E4C637784}"/>
              </a:ext>
            </a:extLst>
          </p:cNvPr>
          <p:cNvSpPr txBox="1">
            <a:spLocks noGrp="1"/>
          </p:cNvSpPr>
          <p:nvPr>
            <p:ph type="sldNum" sz="quarter" idx="8"/>
          </p:nvPr>
        </p:nvSpPr>
        <p:spPr/>
        <p:txBody>
          <a:bodyPr/>
          <a:lstStyle>
            <a:lvl1pPr>
              <a:defRPr sz="1000">
                <a:ea typeface="Helvetica Neue" pitchFamily="2"/>
              </a:defRPr>
            </a:lvl1pPr>
          </a:lstStyle>
          <a:p>
            <a:pPr lvl="0"/>
            <a:fld id="{057A6BE2-8621-4347-AD14-CCEB21E9AF8D}" type="slidenum">
              <a:t>‹#›</a:t>
            </a:fld>
            <a:endParaRPr lang="en-US"/>
          </a:p>
        </p:txBody>
      </p:sp>
      <p:sp>
        <p:nvSpPr>
          <p:cNvPr id="8" name="Footer Placeholder 1">
            <a:extLst>
              <a:ext uri="{FF2B5EF4-FFF2-40B4-BE49-F238E27FC236}">
                <a16:creationId xmlns:a16="http://schemas.microsoft.com/office/drawing/2014/main" id="{B6F107CD-3668-33E3-45AC-CD9CDEFA89D2}"/>
              </a:ext>
            </a:extLst>
          </p:cNvPr>
          <p:cNvSpPr txBox="1">
            <a:spLocks noGrp="1"/>
          </p:cNvSpPr>
          <p:nvPr>
            <p:ph type="ftr" sz="quarter" idx="9"/>
          </p:nvPr>
        </p:nvSpPr>
        <p:spPr>
          <a:xfrm>
            <a:off x="736055" y="6356351"/>
            <a:ext cx="4114800" cy="365129"/>
          </a:xfrm>
        </p:spPr>
        <p:txBody>
          <a:bodyPr/>
          <a:lstStyle>
            <a:lvl1pPr>
              <a:defRPr sz="1000">
                <a:solidFill>
                  <a:srgbClr val="EDF1F4"/>
                </a:solidFill>
                <a:ea typeface="Helvetica Neue" pitchFamily="2"/>
              </a:defRPr>
            </a:lvl1pPr>
          </a:lstStyle>
          <a:p>
            <a:pPr lvl="0"/>
            <a:r>
              <a:rPr lang="en-US"/>
              <a:t>© 2024 The Gordian Group, Inc. All Rights Reserved.</a:t>
            </a:r>
          </a:p>
        </p:txBody>
      </p:sp>
    </p:spTree>
    <p:extLst>
      <p:ext uri="{BB962C8B-B14F-4D97-AF65-F5344CB8AC3E}">
        <p14:creationId xmlns:p14="http://schemas.microsoft.com/office/powerpoint/2010/main" val="2681468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Left Title Gray">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A69672D-B95E-7F73-C090-E442D43DDA3C}"/>
              </a:ext>
            </a:extLst>
          </p:cNvPr>
          <p:cNvSpPr/>
          <p:nvPr/>
        </p:nvSpPr>
        <p:spPr>
          <a:xfrm>
            <a:off x="0" y="0"/>
            <a:ext cx="4276721" cy="6858000"/>
          </a:xfrm>
          <a:prstGeom prst="rect">
            <a:avLst/>
          </a:prstGeom>
          <a:solidFill>
            <a:srgbClr val="002138"/>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5" descr="A picture containing table&#10;&#10;Description automatically generated">
            <a:extLst>
              <a:ext uri="{FF2B5EF4-FFF2-40B4-BE49-F238E27FC236}">
                <a16:creationId xmlns:a16="http://schemas.microsoft.com/office/drawing/2014/main" id="{D7D702B7-3CD3-56E4-98AF-FBF4B159446C}"/>
              </a:ext>
            </a:extLst>
          </p:cNvPr>
          <p:cNvPicPr>
            <a:picLocks noChangeAspect="1"/>
          </p:cNvPicPr>
          <p:nvPr/>
        </p:nvPicPr>
        <p:blipFill>
          <a:blip r:embed="rId2"/>
          <a:stretch>
            <a:fillRect/>
          </a:stretch>
        </p:blipFill>
        <p:spPr>
          <a:xfrm>
            <a:off x="10444167" y="6432072"/>
            <a:ext cx="1469349" cy="179588"/>
          </a:xfrm>
          <a:prstGeom prst="rect">
            <a:avLst/>
          </a:prstGeom>
          <a:noFill/>
          <a:ln cap="flat">
            <a:noFill/>
          </a:ln>
        </p:spPr>
      </p:pic>
      <p:pic>
        <p:nvPicPr>
          <p:cNvPr id="4" name="Picture 4">
            <a:extLst>
              <a:ext uri="{FF2B5EF4-FFF2-40B4-BE49-F238E27FC236}">
                <a16:creationId xmlns:a16="http://schemas.microsoft.com/office/drawing/2014/main" id="{0C6ECB30-84B7-3338-A32C-4966CCD8A731}"/>
              </a:ext>
            </a:extLst>
          </p:cNvPr>
          <p:cNvPicPr>
            <a:picLocks noChangeAspect="1"/>
          </p:cNvPicPr>
          <p:nvPr/>
        </p:nvPicPr>
        <p:blipFill>
          <a:blip r:embed="rId3"/>
          <a:stretch>
            <a:fillRect/>
          </a:stretch>
        </p:blipFill>
        <p:spPr>
          <a:xfrm>
            <a:off x="10242541" y="6249841"/>
            <a:ext cx="1881249" cy="550368"/>
          </a:xfrm>
          <a:prstGeom prst="rect">
            <a:avLst/>
          </a:prstGeom>
          <a:noFill/>
          <a:ln cap="flat">
            <a:noFill/>
          </a:ln>
        </p:spPr>
      </p:pic>
      <p:sp>
        <p:nvSpPr>
          <p:cNvPr id="5" name="Text Placeholder 5">
            <a:extLst>
              <a:ext uri="{FF2B5EF4-FFF2-40B4-BE49-F238E27FC236}">
                <a16:creationId xmlns:a16="http://schemas.microsoft.com/office/drawing/2014/main" id="{04219B95-9FD0-E1A0-3958-474B65F2013C}"/>
              </a:ext>
            </a:extLst>
          </p:cNvPr>
          <p:cNvSpPr txBox="1">
            <a:spLocks noGrp="1"/>
          </p:cNvSpPr>
          <p:nvPr>
            <p:ph type="body" idx="4294967295"/>
          </p:nvPr>
        </p:nvSpPr>
        <p:spPr>
          <a:xfrm>
            <a:off x="5012786" y="672276"/>
            <a:ext cx="6407886" cy="5513447"/>
          </a:xfrm>
        </p:spPr>
        <p:txBody>
          <a:bodyPr/>
          <a:lstStyle>
            <a:lvl1pPr>
              <a:lnSpc>
                <a:spcPct val="100000"/>
              </a:lnSpc>
              <a:defRPr>
                <a:solidFill>
                  <a:srgbClr val="002138"/>
                </a:solidFill>
              </a:defRPr>
            </a:lvl1pPr>
            <a:lvl2pPr>
              <a:lnSpc>
                <a:spcPct val="100000"/>
              </a:lnSpc>
              <a:defRPr>
                <a:solidFill>
                  <a:srgbClr val="002138"/>
                </a:solidFill>
              </a:defRPr>
            </a:lvl2pPr>
            <a:lvl3pPr>
              <a:lnSpc>
                <a:spcPct val="100000"/>
              </a:lnSpc>
              <a:defRPr>
                <a:solidFill>
                  <a:srgbClr val="002138"/>
                </a:solidFill>
              </a:defRPr>
            </a:lvl3pPr>
            <a:lvl4pPr>
              <a:lnSpc>
                <a:spcPct val="100000"/>
              </a:lnSpc>
              <a:defRPr>
                <a:solidFill>
                  <a:srgbClr val="002138"/>
                </a:solidFill>
              </a:defRPr>
            </a:lvl4pPr>
            <a:lvl5pPr>
              <a:lnSpc>
                <a:spcPct val="100000"/>
              </a:lnSpc>
              <a:defRPr>
                <a:solidFill>
                  <a:srgbClr val="00213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16BA84E7-F16A-AF91-2B31-71FBEF151C9F}"/>
              </a:ext>
            </a:extLst>
          </p:cNvPr>
          <p:cNvSpPr txBox="1">
            <a:spLocks noGrp="1"/>
          </p:cNvSpPr>
          <p:nvPr>
            <p:ph type="title"/>
          </p:nvPr>
        </p:nvSpPr>
        <p:spPr>
          <a:xfrm>
            <a:off x="736055" y="672276"/>
            <a:ext cx="2804601" cy="5513447"/>
          </a:xfrm>
        </p:spPr>
        <p:txBody>
          <a:bodyPr/>
          <a:lstStyle>
            <a:lvl1pPr>
              <a:defRPr sz="4000" b="1">
                <a:solidFill>
                  <a:srgbClr val="FFFFFF"/>
                </a:solidFill>
              </a:defRPr>
            </a:lvl1pPr>
          </a:lstStyle>
          <a:p>
            <a:pPr lvl="0"/>
            <a:r>
              <a:rPr lang="en-US"/>
              <a:t>Slide Title</a:t>
            </a:r>
          </a:p>
        </p:txBody>
      </p:sp>
      <p:sp>
        <p:nvSpPr>
          <p:cNvPr id="7" name="Slide Number Placeholder 3">
            <a:extLst>
              <a:ext uri="{FF2B5EF4-FFF2-40B4-BE49-F238E27FC236}">
                <a16:creationId xmlns:a16="http://schemas.microsoft.com/office/drawing/2014/main" id="{8005CDB3-D2E0-8A2D-8E8C-810A1729671A}"/>
              </a:ext>
            </a:extLst>
          </p:cNvPr>
          <p:cNvSpPr txBox="1">
            <a:spLocks noGrp="1"/>
          </p:cNvSpPr>
          <p:nvPr>
            <p:ph type="sldNum" sz="quarter" idx="8"/>
          </p:nvPr>
        </p:nvSpPr>
        <p:spPr/>
        <p:txBody>
          <a:bodyPr/>
          <a:lstStyle>
            <a:lvl1pPr>
              <a:defRPr sz="1000">
                <a:ea typeface="Helvetica Neue" pitchFamily="2"/>
              </a:defRPr>
            </a:lvl1pPr>
          </a:lstStyle>
          <a:p>
            <a:pPr lvl="0"/>
            <a:fld id="{9CF7989E-1EB2-439E-BE1E-602B10844DF9}" type="slidenum">
              <a:t>‹#›</a:t>
            </a:fld>
            <a:endParaRPr lang="en-US"/>
          </a:p>
        </p:txBody>
      </p:sp>
      <p:sp>
        <p:nvSpPr>
          <p:cNvPr id="8" name="Footer Placeholder 1">
            <a:extLst>
              <a:ext uri="{FF2B5EF4-FFF2-40B4-BE49-F238E27FC236}">
                <a16:creationId xmlns:a16="http://schemas.microsoft.com/office/drawing/2014/main" id="{D904D98D-7D92-0C1C-C8DE-09DEAD93108E}"/>
              </a:ext>
            </a:extLst>
          </p:cNvPr>
          <p:cNvSpPr txBox="1">
            <a:spLocks noGrp="1"/>
          </p:cNvSpPr>
          <p:nvPr>
            <p:ph type="ftr" sz="quarter" idx="9"/>
          </p:nvPr>
        </p:nvSpPr>
        <p:spPr>
          <a:xfrm>
            <a:off x="736055" y="6356351"/>
            <a:ext cx="4114800" cy="365129"/>
          </a:xfrm>
        </p:spPr>
        <p:txBody>
          <a:bodyPr/>
          <a:lstStyle>
            <a:lvl1pPr>
              <a:defRPr sz="1000">
                <a:solidFill>
                  <a:srgbClr val="EDF1F4"/>
                </a:solidFill>
                <a:ea typeface="Helvetica Neue" pitchFamily="2"/>
              </a:defRPr>
            </a:lvl1pPr>
          </a:lstStyle>
          <a:p>
            <a:pPr lvl="0"/>
            <a:r>
              <a:rPr lang="en-US"/>
              <a:t>© 2024 The Gordian Group, Inc. All Rights Reserved.</a:t>
            </a:r>
          </a:p>
        </p:txBody>
      </p:sp>
    </p:spTree>
    <p:extLst>
      <p:ext uri="{BB962C8B-B14F-4D97-AF65-F5344CB8AC3E}">
        <p14:creationId xmlns:p14="http://schemas.microsoft.com/office/powerpoint/2010/main" val="3311618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py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04B02-B3A8-8426-BB31-62766F96231E}"/>
              </a:ext>
            </a:extLst>
          </p:cNvPr>
          <p:cNvSpPr txBox="1">
            <a:spLocks noGrp="1"/>
          </p:cNvSpPr>
          <p:nvPr>
            <p:ph type="title"/>
          </p:nvPr>
        </p:nvSpPr>
        <p:spPr>
          <a:xfrm>
            <a:off x="736055" y="316784"/>
            <a:ext cx="10684608" cy="679280"/>
          </a:xfrm>
        </p:spPr>
        <p:txBody>
          <a:bodyPr/>
          <a:lstStyle>
            <a:lvl1pPr>
              <a:defRPr sz="4000" b="1">
                <a:solidFill>
                  <a:srgbClr val="002138"/>
                </a:solidFill>
              </a:defRPr>
            </a:lvl1pPr>
          </a:lstStyle>
          <a:p>
            <a:pPr lvl="0"/>
            <a:r>
              <a:rPr lang="en-US"/>
              <a:t>Slide Title</a:t>
            </a:r>
          </a:p>
        </p:txBody>
      </p:sp>
      <p:sp>
        <p:nvSpPr>
          <p:cNvPr id="3" name="Text Placeholder 5">
            <a:extLst>
              <a:ext uri="{FF2B5EF4-FFF2-40B4-BE49-F238E27FC236}">
                <a16:creationId xmlns:a16="http://schemas.microsoft.com/office/drawing/2014/main" id="{43051398-AF93-C2DE-B8C6-44E57670756D}"/>
              </a:ext>
            </a:extLst>
          </p:cNvPr>
          <p:cNvSpPr txBox="1">
            <a:spLocks noGrp="1"/>
          </p:cNvSpPr>
          <p:nvPr>
            <p:ph type="body" idx="4294967295"/>
          </p:nvPr>
        </p:nvSpPr>
        <p:spPr>
          <a:xfrm>
            <a:off x="736594" y="1336432"/>
            <a:ext cx="10684069" cy="4849291"/>
          </a:xfrm>
        </p:spPr>
        <p:txBody>
          <a:bodyPr/>
          <a:lstStyle>
            <a:lvl1pPr>
              <a:lnSpc>
                <a:spcPct val="100000"/>
              </a:lnSpc>
              <a:defRPr>
                <a:solidFill>
                  <a:srgbClr val="002138"/>
                </a:solidFill>
              </a:defRPr>
            </a:lvl1pPr>
            <a:lvl2pPr>
              <a:lnSpc>
                <a:spcPct val="100000"/>
              </a:lnSpc>
              <a:defRPr>
                <a:solidFill>
                  <a:srgbClr val="002138"/>
                </a:solidFill>
              </a:defRPr>
            </a:lvl2pPr>
            <a:lvl3pPr>
              <a:lnSpc>
                <a:spcPct val="100000"/>
              </a:lnSpc>
              <a:defRPr>
                <a:solidFill>
                  <a:srgbClr val="002138"/>
                </a:solidFill>
              </a:defRPr>
            </a:lvl3pPr>
            <a:lvl4pPr>
              <a:lnSpc>
                <a:spcPct val="100000"/>
              </a:lnSpc>
              <a:defRPr>
                <a:solidFill>
                  <a:srgbClr val="002138"/>
                </a:solidFill>
              </a:defRPr>
            </a:lvl4pPr>
            <a:lvl5pPr>
              <a:lnSpc>
                <a:spcPct val="100000"/>
              </a:lnSpc>
              <a:defRPr>
                <a:solidFill>
                  <a:srgbClr val="00213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5">
            <a:extLst>
              <a:ext uri="{FF2B5EF4-FFF2-40B4-BE49-F238E27FC236}">
                <a16:creationId xmlns:a16="http://schemas.microsoft.com/office/drawing/2014/main" id="{5A5373B0-3F05-C48A-52EB-2A170BF57ABA}"/>
              </a:ext>
            </a:extLst>
          </p:cNvPr>
          <p:cNvPicPr>
            <a:picLocks noChangeAspect="1"/>
          </p:cNvPicPr>
          <p:nvPr/>
        </p:nvPicPr>
        <p:blipFill>
          <a:blip r:embed="rId2"/>
          <a:stretch>
            <a:fillRect/>
          </a:stretch>
        </p:blipFill>
        <p:spPr>
          <a:xfrm>
            <a:off x="10242541" y="6249841"/>
            <a:ext cx="1881249" cy="550368"/>
          </a:xfrm>
          <a:prstGeom prst="rect">
            <a:avLst/>
          </a:prstGeom>
          <a:noFill/>
          <a:ln cap="flat">
            <a:noFill/>
          </a:ln>
        </p:spPr>
      </p:pic>
      <p:sp>
        <p:nvSpPr>
          <p:cNvPr id="5" name="Slide Number Placeholder 3">
            <a:extLst>
              <a:ext uri="{FF2B5EF4-FFF2-40B4-BE49-F238E27FC236}">
                <a16:creationId xmlns:a16="http://schemas.microsoft.com/office/drawing/2014/main" id="{98013F47-5CCE-7C72-A235-F790E276B033}"/>
              </a:ext>
            </a:extLst>
          </p:cNvPr>
          <p:cNvSpPr txBox="1">
            <a:spLocks noGrp="1"/>
          </p:cNvSpPr>
          <p:nvPr>
            <p:ph type="sldNum" sz="quarter" idx="8"/>
          </p:nvPr>
        </p:nvSpPr>
        <p:spPr/>
        <p:txBody>
          <a:bodyPr/>
          <a:lstStyle>
            <a:lvl1pPr>
              <a:defRPr sz="1000">
                <a:ea typeface="Helvetica Neue" pitchFamily="2"/>
              </a:defRPr>
            </a:lvl1pPr>
          </a:lstStyle>
          <a:p>
            <a:pPr lvl="0"/>
            <a:fld id="{3BD6B50A-A662-49B2-9063-E149A26B6A38}" type="slidenum">
              <a:t>‹#›</a:t>
            </a:fld>
            <a:endParaRPr lang="en-US"/>
          </a:p>
        </p:txBody>
      </p:sp>
      <p:sp>
        <p:nvSpPr>
          <p:cNvPr id="6" name="Footer Placeholder 1">
            <a:extLst>
              <a:ext uri="{FF2B5EF4-FFF2-40B4-BE49-F238E27FC236}">
                <a16:creationId xmlns:a16="http://schemas.microsoft.com/office/drawing/2014/main" id="{FB2BA03E-55D7-BBD2-CAB4-6D11D8512A69}"/>
              </a:ext>
            </a:extLst>
          </p:cNvPr>
          <p:cNvSpPr txBox="1">
            <a:spLocks noGrp="1"/>
          </p:cNvSpPr>
          <p:nvPr>
            <p:ph type="ftr" sz="quarter" idx="9"/>
          </p:nvPr>
        </p:nvSpPr>
        <p:spPr>
          <a:xfrm>
            <a:off x="736055" y="6356351"/>
            <a:ext cx="4114800" cy="365129"/>
          </a:xfrm>
        </p:spPr>
        <p:txBody>
          <a:bodyPr/>
          <a:lstStyle>
            <a:lvl1pPr>
              <a:defRPr sz="1000">
                <a:ea typeface="Helvetica Neue" pitchFamily="2"/>
              </a:defRPr>
            </a:lvl1pPr>
          </a:lstStyle>
          <a:p>
            <a:pPr lvl="0"/>
            <a:r>
              <a:rPr lang="en-US"/>
              <a:t>© 2024 The Gordian Group, Inc. All Rights Reserved.</a:t>
            </a:r>
          </a:p>
        </p:txBody>
      </p:sp>
    </p:spTree>
    <p:extLst>
      <p:ext uri="{BB962C8B-B14F-4D97-AF65-F5344CB8AC3E}">
        <p14:creationId xmlns:p14="http://schemas.microsoft.com/office/powerpoint/2010/main" val="155596007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D5CF97-86F8-FB6F-4059-051BF33A82BE}"/>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2FA912F6-F994-320B-A67F-BB9031BA2186}"/>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618B485F-4B65-4B3A-AD0D-EC9049B7D420}"/>
              </a:ext>
            </a:extLst>
          </p:cNvPr>
          <p:cNvSpPr txBox="1">
            <a:spLocks noGrp="1"/>
          </p:cNvSpPr>
          <p:nvPr>
            <p:ph type="ftr" sz="quarter" idx="3"/>
          </p:nvPr>
        </p:nvSpPr>
        <p:spPr>
          <a:xfrm>
            <a:off x="838203" y="6356351"/>
            <a:ext cx="41148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7F7F7F"/>
                </a:solidFill>
                <a:uFillTx/>
                <a:latin typeface="Calibri" pitchFamily="34"/>
                <a:cs typeface="Calibri" pitchFamily="34"/>
              </a:defRPr>
            </a:lvl1pPr>
          </a:lstStyle>
          <a:p>
            <a:pPr lvl="0"/>
            <a:r>
              <a:rPr lang="en-US"/>
              <a:t>© 2024 The Gordian Group, Inc. All Rights Reserved.</a:t>
            </a:r>
          </a:p>
        </p:txBody>
      </p:sp>
      <p:sp>
        <p:nvSpPr>
          <p:cNvPr id="5" name="Slide Number Placeholder 5">
            <a:extLst>
              <a:ext uri="{FF2B5EF4-FFF2-40B4-BE49-F238E27FC236}">
                <a16:creationId xmlns:a16="http://schemas.microsoft.com/office/drawing/2014/main" id="{90ED8FA2-4FBC-1300-7A9C-D5B718471F34}"/>
              </a:ext>
            </a:extLst>
          </p:cNvPr>
          <p:cNvSpPr txBox="1">
            <a:spLocks noGrp="1"/>
          </p:cNvSpPr>
          <p:nvPr>
            <p:ph type="sldNum" sz="quarter" idx="4"/>
          </p:nvPr>
        </p:nvSpPr>
        <p:spPr>
          <a:xfrm>
            <a:off x="4724403" y="6356351"/>
            <a:ext cx="27432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7F7F7F"/>
                </a:solidFill>
                <a:uFillTx/>
                <a:latin typeface="Calibri" pitchFamily="34"/>
                <a:cs typeface="Calibri" pitchFamily="34"/>
              </a:defRPr>
            </a:lvl1pPr>
          </a:lstStyle>
          <a:p>
            <a:pPr lvl="0"/>
            <a:fld id="{8903CB93-5A7C-486C-B8DA-E29704C39ACF}"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2038"/>
          </a:solidFill>
          <a:uFillTx/>
          <a:latin typeface="Calibri" pitchFamily="34"/>
          <a:cs typeface="Calibri" pitchFamily="34"/>
        </a:defRPr>
      </a:lvl1pPr>
    </p:titleStyle>
    <p:bodyStyle>
      <a:lvl1pPr marL="228600" marR="0" lvl="0" indent="-228600" algn="l" defTabSz="914400" rtl="0" fontAlgn="auto" hangingPunct="1">
        <a:lnSpc>
          <a:spcPct val="90000"/>
        </a:lnSpc>
        <a:spcBef>
          <a:spcPts val="1000"/>
        </a:spcBef>
        <a:spcAft>
          <a:spcPts val="0"/>
        </a:spcAft>
        <a:buSzPct val="100000"/>
        <a:buFont typeface="Arial"/>
        <a:buChar char="•"/>
        <a:tabLst/>
        <a:defRPr lang="en-US" sz="2800" b="0" i="0" u="none" strike="noStrike" kern="1200" cap="none" spc="0" baseline="0">
          <a:solidFill>
            <a:srgbClr val="002038"/>
          </a:solidFill>
          <a:uFillTx/>
          <a:latin typeface="Calibri" pitchFamily="34"/>
          <a:cs typeface="Calibri" pitchFamily="34"/>
        </a:defRPr>
      </a:lvl1pPr>
      <a:lvl2pPr marL="685800" marR="0" lvl="1" indent="-228600" algn="l" defTabSz="914400" rtl="0" fontAlgn="auto" hangingPunct="1">
        <a:lnSpc>
          <a:spcPct val="90000"/>
        </a:lnSpc>
        <a:spcBef>
          <a:spcPts val="500"/>
        </a:spcBef>
        <a:spcAft>
          <a:spcPts val="0"/>
        </a:spcAft>
        <a:buSzPct val="100000"/>
        <a:buFont typeface="Arial"/>
        <a:buChar char="•"/>
        <a:tabLst/>
        <a:defRPr lang="en-US" sz="2400" b="0" i="0" u="none" strike="noStrike" kern="1200" cap="none" spc="0" baseline="0">
          <a:solidFill>
            <a:srgbClr val="002038"/>
          </a:solidFill>
          <a:uFillTx/>
          <a:latin typeface="Calibri" pitchFamily="34"/>
          <a:cs typeface="Calibri" pitchFamily="34"/>
        </a:defRPr>
      </a:lvl2pPr>
      <a:lvl3pPr marL="1143000" marR="0" lvl="2" indent="-228600" algn="l" defTabSz="914400" rtl="0" fontAlgn="auto" hangingPunct="1">
        <a:lnSpc>
          <a:spcPct val="90000"/>
        </a:lnSpc>
        <a:spcBef>
          <a:spcPts val="500"/>
        </a:spcBef>
        <a:spcAft>
          <a:spcPts val="0"/>
        </a:spcAft>
        <a:buSzPct val="100000"/>
        <a:buFont typeface="Arial"/>
        <a:buChar char="•"/>
        <a:tabLst/>
        <a:defRPr lang="en-US" sz="2000" b="0" i="0" u="none" strike="noStrike" kern="1200" cap="none" spc="0" baseline="0">
          <a:solidFill>
            <a:srgbClr val="002038"/>
          </a:solidFill>
          <a:uFillTx/>
          <a:latin typeface="Calibri" pitchFamily="34"/>
          <a:cs typeface="Calibri" pitchFamily="34"/>
        </a:defRPr>
      </a:lvl3pPr>
      <a:lvl4pPr marL="1600200" marR="0" lvl="3" indent="-228600" algn="l" defTabSz="914400" rtl="0" fontAlgn="auto" hangingPunct="1">
        <a:lnSpc>
          <a:spcPct val="90000"/>
        </a:lnSpc>
        <a:spcBef>
          <a:spcPts val="500"/>
        </a:spcBef>
        <a:spcAft>
          <a:spcPts val="0"/>
        </a:spcAft>
        <a:buSzPct val="100000"/>
        <a:buFont typeface="Arial"/>
        <a:buChar char="•"/>
        <a:tabLst/>
        <a:defRPr lang="en-US" sz="1800" b="0" i="0" u="none" strike="noStrike" kern="1200" cap="none" spc="0" baseline="0">
          <a:solidFill>
            <a:srgbClr val="002038"/>
          </a:solidFill>
          <a:uFillTx/>
          <a:latin typeface="Calibri" pitchFamily="34"/>
          <a:cs typeface="Calibri" pitchFamily="34"/>
        </a:defRPr>
      </a:lvl4pPr>
      <a:lvl5pPr marL="2057400" marR="0" lvl="4" indent="-228600" algn="l" defTabSz="914400" rtl="0" fontAlgn="auto" hangingPunct="1">
        <a:lnSpc>
          <a:spcPct val="90000"/>
        </a:lnSpc>
        <a:spcBef>
          <a:spcPts val="500"/>
        </a:spcBef>
        <a:spcAft>
          <a:spcPts val="0"/>
        </a:spcAft>
        <a:buSzPct val="100000"/>
        <a:buFont typeface="Arial"/>
        <a:buChar char="•"/>
        <a:tabLst/>
        <a:defRPr lang="en-US" sz="1800" b="0" i="0" u="none" strike="noStrike" kern="1200" cap="none" spc="0" baseline="0">
          <a:solidFill>
            <a:srgbClr val="002038"/>
          </a:solidFill>
          <a:uFillTx/>
          <a:latin typeface="Calibri" pitchFamily="34"/>
          <a:cs typeface="Calibri"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32.xml"/><Relationship Id="rId5" Type="http://schemas.openxmlformats.org/officeDocument/2006/relationships/image" Target="../media/image12.png"/><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www.calstate.edu/contractor-prequalification"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2.xml"/><Relationship Id="rId7" Type="http://schemas.microsoft.com/office/2007/relationships/diagramDrawing" Target="../diagrams/drawing2.xml"/><Relationship Id="rId2" Type="http://schemas.microsoft.com/office/2018/10/relationships/comments" Target="../comments/modernComment_3F7_A9CF7F83.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microsoft.com/office/2018/10/relationships/comments" Target="../comments/modernComment_3F9_6331F427.xml"/><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3.xml"/><Relationship Id="rId7" Type="http://schemas.microsoft.com/office/2007/relationships/diagramDrawing" Target="../diagrams/drawing3.xml"/><Relationship Id="rId2" Type="http://schemas.microsoft.com/office/2018/10/relationships/comments" Target="../comments/modernComment_148_57212DC3.xml"/><Relationship Id="rId1" Type="http://schemas.openxmlformats.org/officeDocument/2006/relationships/slideLayout" Target="../slideLayouts/slideLayout3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3" Type="http://schemas.openxmlformats.org/officeDocument/2006/relationships/hyperlink" Target="mailto:Addie.Dunaway@humboldt.edu" TargetMode="External"/><Relationship Id="rId2" Type="http://schemas.microsoft.com/office/2018/10/relationships/comments" Target="../comments/modernComment_3FD_2D164690.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33.xml"/><Relationship Id="rId5" Type="http://schemas.openxmlformats.org/officeDocument/2006/relationships/image" Target="../media/image12.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35FCBDE-B344-D367-67F6-8EF3396AAB31}"/>
              </a:ext>
            </a:extLst>
          </p:cNvPr>
          <p:cNvSpPr txBox="1">
            <a:spLocks noGrp="1"/>
          </p:cNvSpPr>
          <p:nvPr>
            <p:ph type="title"/>
          </p:nvPr>
        </p:nvSpPr>
        <p:spPr>
          <a:xfrm>
            <a:off x="2101517" y="2197768"/>
            <a:ext cx="8614609" cy="721894"/>
          </a:xfrm>
        </p:spPr>
        <p:txBody>
          <a:bodyPr>
            <a:normAutofit fontScale="90000"/>
          </a:bodyPr>
          <a:lstStyle/>
          <a:p>
            <a:br>
              <a:rPr lang="en-US" sz="1800" b="0" i="0" u="none" strike="noStrike" baseline="0" dirty="0">
                <a:solidFill>
                  <a:srgbClr val="000000"/>
                </a:solidFill>
                <a:latin typeface="Times New Roman" panose="02020603050405020304" pitchFamily="18" charset="0"/>
              </a:rPr>
            </a:br>
            <a:r>
              <a:rPr lang="en-US" sz="1800" b="0" i="0" u="none" strike="noStrike" baseline="0" dirty="0">
                <a:solidFill>
                  <a:srgbClr val="000000"/>
                </a:solidFill>
                <a:latin typeface="Times New Roman" panose="02020603050405020304" pitchFamily="18" charset="0"/>
              </a:rPr>
              <a:t> </a:t>
            </a:r>
            <a:r>
              <a:rPr lang="en-US" sz="3600" b="1" i="0" u="none" strike="noStrike" baseline="0" dirty="0">
                <a:solidFill>
                  <a:schemeClr val="bg1"/>
                </a:solidFill>
                <a:latin typeface="+mn-lt"/>
              </a:rPr>
              <a:t>California State Polytechnic University, Humboldt </a:t>
            </a:r>
            <a:endParaRPr lang="en-US" sz="3600" dirty="0">
              <a:solidFill>
                <a:schemeClr val="bg1"/>
              </a:solidFill>
              <a:latin typeface="+mn-lt"/>
            </a:endParaRPr>
          </a:p>
        </p:txBody>
      </p:sp>
      <p:sp>
        <p:nvSpPr>
          <p:cNvPr id="3" name="Text Placeholder 3">
            <a:extLst>
              <a:ext uri="{FF2B5EF4-FFF2-40B4-BE49-F238E27FC236}">
                <a16:creationId xmlns:a16="http://schemas.microsoft.com/office/drawing/2014/main" id="{30C47281-68B2-0D9F-1189-02A455068996}"/>
              </a:ext>
            </a:extLst>
          </p:cNvPr>
          <p:cNvSpPr txBox="1">
            <a:spLocks noGrp="1"/>
          </p:cNvSpPr>
          <p:nvPr>
            <p:ph type="body" idx="4294967295"/>
          </p:nvPr>
        </p:nvSpPr>
        <p:spPr>
          <a:xfrm>
            <a:off x="2085473" y="2983832"/>
            <a:ext cx="8594267" cy="2381255"/>
          </a:xfrm>
        </p:spPr>
        <p:txBody>
          <a:bodyPr>
            <a:normAutofit/>
          </a:bodyPr>
          <a:lstStyle/>
          <a:p>
            <a:pPr marL="0" indent="0" algn="ctr">
              <a:lnSpc>
                <a:spcPct val="100000"/>
              </a:lnSpc>
              <a:buNone/>
            </a:pPr>
            <a:r>
              <a:rPr lang="en-US" sz="3900" dirty="0">
                <a:solidFill>
                  <a:srgbClr val="FFFFFF"/>
                </a:solidFill>
              </a:rPr>
              <a:t>JOC Pre-Bid Meeting: </a:t>
            </a:r>
          </a:p>
          <a:p>
            <a:pPr marL="0" lvl="0" indent="0" algn="ctr">
              <a:lnSpc>
                <a:spcPct val="100000"/>
              </a:lnSpc>
              <a:buNone/>
            </a:pPr>
            <a:r>
              <a:rPr lang="en-US" sz="3900" dirty="0">
                <a:solidFill>
                  <a:srgbClr val="FFFFFF"/>
                </a:solidFill>
              </a:rPr>
              <a:t>Bid Solicitation # IFB PW-25</a:t>
            </a:r>
          </a:p>
          <a:p>
            <a:pPr marL="0" lvl="0" indent="0" algn="ctr">
              <a:lnSpc>
                <a:spcPct val="100000"/>
              </a:lnSpc>
              <a:buNone/>
            </a:pPr>
            <a:r>
              <a:rPr lang="en-US" sz="3900" dirty="0">
                <a:solidFill>
                  <a:srgbClr val="FFFFFF"/>
                </a:solidFill>
              </a:rPr>
              <a:t>March 18, 2025, 10:00amPDT </a:t>
            </a:r>
          </a:p>
          <a:p>
            <a:pPr marL="0" lvl="0" indent="0">
              <a:lnSpc>
                <a:spcPct val="100000"/>
              </a:lnSpc>
              <a:buNone/>
            </a:pPr>
            <a:endParaRPr lang="en-US" dirty="0">
              <a:solidFill>
                <a:srgbClr val="FFFFFF"/>
              </a:solidFill>
            </a:endParaRPr>
          </a:p>
        </p:txBody>
      </p:sp>
      <p:pic>
        <p:nvPicPr>
          <p:cNvPr id="5" name="Picture 4">
            <a:extLst>
              <a:ext uri="{FF2B5EF4-FFF2-40B4-BE49-F238E27FC236}">
                <a16:creationId xmlns:a16="http://schemas.microsoft.com/office/drawing/2014/main" id="{74E9E61F-1DCD-0CC3-5845-5A15CA70A358}"/>
              </a:ext>
            </a:extLst>
          </p:cNvPr>
          <p:cNvPicPr>
            <a:picLocks noChangeAspect="1"/>
          </p:cNvPicPr>
          <p:nvPr/>
        </p:nvPicPr>
        <p:blipFill>
          <a:blip r:embed="rId2"/>
          <a:stretch>
            <a:fillRect/>
          </a:stretch>
        </p:blipFill>
        <p:spPr>
          <a:xfrm>
            <a:off x="7876672" y="1090863"/>
            <a:ext cx="3952301" cy="77638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4575" cy="6858000"/>
          </a:xfrm>
          <a:prstGeom prst="rect">
            <a:avLst/>
          </a:prstGeom>
        </p:spPr>
      </p:pic>
      <p:sp>
        <p:nvSpPr>
          <p:cNvPr id="10" name="Title 3"/>
          <p:cNvSpPr>
            <a:spLocks noGrp="1"/>
          </p:cNvSpPr>
          <p:nvPr>
            <p:ph type="title"/>
          </p:nvPr>
        </p:nvSpPr>
        <p:spPr>
          <a:xfrm>
            <a:off x="331081" y="1769533"/>
            <a:ext cx="3326519" cy="925689"/>
          </a:xfrm>
        </p:spPr>
        <p:txBody>
          <a:bodyPr>
            <a:normAutofit/>
          </a:bodyPr>
          <a:lstStyle/>
          <a:p>
            <a:r>
              <a:rPr lang="en-US" sz="4000">
                <a:solidFill>
                  <a:schemeClr val="tx1"/>
                </a:solidFill>
              </a:rPr>
              <a:t>JOC Process</a:t>
            </a:r>
          </a:p>
        </p:txBody>
      </p:sp>
      <p:sp>
        <p:nvSpPr>
          <p:cNvPr id="2" name="TextBox 1">
            <a:extLst>
              <a:ext uri="{FF2B5EF4-FFF2-40B4-BE49-F238E27FC236}">
                <a16:creationId xmlns:a16="http://schemas.microsoft.com/office/drawing/2014/main" id="{7DEDEA5C-97EB-4230-AE24-66A94CBEAA48}"/>
              </a:ext>
            </a:extLst>
          </p:cNvPr>
          <p:cNvSpPr txBox="1"/>
          <p:nvPr/>
        </p:nvSpPr>
        <p:spPr>
          <a:xfrm>
            <a:off x="8182708" y="1301260"/>
            <a:ext cx="1682262" cy="338554"/>
          </a:xfrm>
          <a:prstGeom prst="rect">
            <a:avLst/>
          </a:prstGeom>
          <a:solidFill>
            <a:srgbClr val="EFF8FD"/>
          </a:solidFill>
        </p:spPr>
        <p:txBody>
          <a:bodyPr wrap="square" rtlCol="0">
            <a:spAutoFit/>
          </a:bodyPr>
          <a:lstStyle/>
          <a:p>
            <a:pPr algn="ctr"/>
            <a:r>
              <a:rPr lang="en-US" sz="1600" b="1"/>
              <a:t>NTP / JOA Issued</a:t>
            </a:r>
          </a:p>
        </p:txBody>
      </p:sp>
      <p:sp>
        <p:nvSpPr>
          <p:cNvPr id="5" name="TextBox 4">
            <a:extLst>
              <a:ext uri="{FF2B5EF4-FFF2-40B4-BE49-F238E27FC236}">
                <a16:creationId xmlns:a16="http://schemas.microsoft.com/office/drawing/2014/main" id="{A9186134-AE8E-47B4-A5E2-4A6FA07316A6}"/>
              </a:ext>
            </a:extLst>
          </p:cNvPr>
          <p:cNvSpPr txBox="1"/>
          <p:nvPr/>
        </p:nvSpPr>
        <p:spPr>
          <a:xfrm>
            <a:off x="1994340" y="1301260"/>
            <a:ext cx="2159019" cy="338554"/>
          </a:xfrm>
          <a:prstGeom prst="rect">
            <a:avLst/>
          </a:prstGeom>
          <a:solidFill>
            <a:srgbClr val="EFF8FD"/>
          </a:solidFill>
        </p:spPr>
        <p:txBody>
          <a:bodyPr wrap="square" rtlCol="0">
            <a:spAutoFit/>
          </a:bodyPr>
          <a:lstStyle/>
          <a:p>
            <a:pPr algn="ctr"/>
            <a:r>
              <a:rPr lang="en-US" sz="1600" b="1"/>
              <a:t>Request for Proposal</a:t>
            </a:r>
          </a:p>
        </p:txBody>
      </p:sp>
      <p:pic>
        <p:nvPicPr>
          <p:cNvPr id="3" name="Picture 2">
            <a:extLst>
              <a:ext uri="{FF2B5EF4-FFF2-40B4-BE49-F238E27FC236}">
                <a16:creationId xmlns:a16="http://schemas.microsoft.com/office/drawing/2014/main" id="{B4CA4C83-A30C-1C01-98B3-17EE4933C46F}"/>
              </a:ext>
            </a:extLst>
          </p:cNvPr>
          <p:cNvPicPr>
            <a:picLocks noChangeAspect="1"/>
          </p:cNvPicPr>
          <p:nvPr/>
        </p:nvPicPr>
        <p:blipFill>
          <a:blip r:embed="rId4"/>
          <a:stretch>
            <a:fillRect/>
          </a:stretch>
        </p:blipFill>
        <p:spPr>
          <a:xfrm>
            <a:off x="7860630" y="5662863"/>
            <a:ext cx="3952301" cy="776384"/>
          </a:xfrm>
          <a:prstGeom prst="rect">
            <a:avLst/>
          </a:prstGeom>
        </p:spPr>
      </p:pic>
    </p:spTree>
    <p:extLst>
      <p:ext uri="{BB962C8B-B14F-4D97-AF65-F5344CB8AC3E}">
        <p14:creationId xmlns:p14="http://schemas.microsoft.com/office/powerpoint/2010/main" val="3479860999"/>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938C0-9981-976D-9220-A49383B725D6}"/>
              </a:ext>
            </a:extLst>
          </p:cNvPr>
          <p:cNvSpPr>
            <a:spLocks noGrp="1"/>
          </p:cNvSpPr>
          <p:nvPr>
            <p:ph type="title"/>
          </p:nvPr>
        </p:nvSpPr>
        <p:spPr/>
        <p:txBody>
          <a:bodyPr>
            <a:normAutofit/>
          </a:bodyPr>
          <a:lstStyle/>
          <a:p>
            <a:r>
              <a:rPr lang="en-US" sz="7200"/>
              <a:t>Understanding the CTC</a:t>
            </a:r>
          </a:p>
        </p:txBody>
      </p:sp>
      <p:pic>
        <p:nvPicPr>
          <p:cNvPr id="3" name="Picture 2">
            <a:extLst>
              <a:ext uri="{FF2B5EF4-FFF2-40B4-BE49-F238E27FC236}">
                <a16:creationId xmlns:a16="http://schemas.microsoft.com/office/drawing/2014/main" id="{09B20B3E-5EBE-A61B-22D7-36087D2FE6CB}"/>
              </a:ext>
            </a:extLst>
          </p:cNvPr>
          <p:cNvPicPr>
            <a:picLocks noChangeAspect="1"/>
          </p:cNvPicPr>
          <p:nvPr/>
        </p:nvPicPr>
        <p:blipFill>
          <a:blip r:embed="rId2"/>
          <a:stretch>
            <a:fillRect/>
          </a:stretch>
        </p:blipFill>
        <p:spPr>
          <a:xfrm>
            <a:off x="7796461" y="689811"/>
            <a:ext cx="3952301" cy="776384"/>
          </a:xfrm>
          <a:prstGeom prst="rect">
            <a:avLst/>
          </a:prstGeom>
        </p:spPr>
      </p:pic>
    </p:spTree>
    <p:extLst>
      <p:ext uri="{BB962C8B-B14F-4D97-AF65-F5344CB8AC3E}">
        <p14:creationId xmlns:p14="http://schemas.microsoft.com/office/powerpoint/2010/main" val="3366426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FBBE2-C50D-BCF6-592C-226904AFFBAC}"/>
              </a:ext>
            </a:extLst>
          </p:cNvPr>
          <p:cNvSpPr>
            <a:spLocks noGrp="1"/>
          </p:cNvSpPr>
          <p:nvPr>
            <p:ph type="title"/>
          </p:nvPr>
        </p:nvSpPr>
        <p:spPr/>
        <p:txBody>
          <a:bodyPr/>
          <a:lstStyle/>
          <a:p>
            <a:r>
              <a:rPr lang="en-US"/>
              <a:t>Construction Task Catalog</a:t>
            </a:r>
          </a:p>
        </p:txBody>
      </p:sp>
      <p:sp>
        <p:nvSpPr>
          <p:cNvPr id="4" name="Text Placeholder 2">
            <a:extLst>
              <a:ext uri="{FF2B5EF4-FFF2-40B4-BE49-F238E27FC236}">
                <a16:creationId xmlns:a16="http://schemas.microsoft.com/office/drawing/2014/main" id="{AAD18AA9-F9F4-7A0A-7D60-F8301D52EF9F}"/>
              </a:ext>
            </a:extLst>
          </p:cNvPr>
          <p:cNvSpPr txBox="1">
            <a:spLocks/>
          </p:cNvSpPr>
          <p:nvPr/>
        </p:nvSpPr>
        <p:spPr>
          <a:xfrm>
            <a:off x="700783" y="954227"/>
            <a:ext cx="7252970" cy="494954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a:p>
          <a:p>
            <a:r>
              <a:rPr lang="en-US"/>
              <a:t>Catalog of Pre-Priced Construction Tasks</a:t>
            </a:r>
          </a:p>
          <a:p>
            <a:r>
              <a:rPr lang="en-US"/>
              <a:t>Organized by Construction Specifications Institute (CSI)</a:t>
            </a:r>
          </a:p>
          <a:p>
            <a:r>
              <a:rPr lang="en-US"/>
              <a:t>Based on Local Labor, Material &amp; Equipment Costs, based on Campus location.</a:t>
            </a:r>
          </a:p>
          <a:p>
            <a:r>
              <a:rPr lang="en-US"/>
              <a:t>The tasks selected represent the “Scope of Work” for every individual job order under the contract.</a:t>
            </a:r>
          </a:p>
          <a:p>
            <a:r>
              <a:rPr lang="en-US"/>
              <a:t>NPP tasks are available for use, with campus approval.</a:t>
            </a:r>
          </a:p>
        </p:txBody>
      </p:sp>
      <p:pic>
        <p:nvPicPr>
          <p:cNvPr id="5" name="Picture 4">
            <a:extLst>
              <a:ext uri="{FF2B5EF4-FFF2-40B4-BE49-F238E27FC236}">
                <a16:creationId xmlns:a16="http://schemas.microsoft.com/office/drawing/2014/main" id="{E77A28FB-C033-D6A6-FE09-D2A7D6681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2410" y="1341332"/>
            <a:ext cx="4075060" cy="5105418"/>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FB1AE226-549F-952D-6444-66ADF53BA095}"/>
              </a:ext>
            </a:extLst>
          </p:cNvPr>
          <p:cNvPicPr>
            <a:picLocks noChangeAspect="1"/>
          </p:cNvPicPr>
          <p:nvPr/>
        </p:nvPicPr>
        <p:blipFill>
          <a:blip r:embed="rId4"/>
          <a:stretch>
            <a:fillRect/>
          </a:stretch>
        </p:blipFill>
        <p:spPr>
          <a:xfrm>
            <a:off x="7668125" y="449179"/>
            <a:ext cx="3952301" cy="776384"/>
          </a:xfrm>
          <a:prstGeom prst="rect">
            <a:avLst/>
          </a:prstGeom>
        </p:spPr>
      </p:pic>
    </p:spTree>
    <p:extLst>
      <p:ext uri="{BB962C8B-B14F-4D97-AF65-F5344CB8AC3E}">
        <p14:creationId xmlns:p14="http://schemas.microsoft.com/office/powerpoint/2010/main" val="2029950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8FECD-22FE-A0D1-0667-F6087B116EF0}"/>
              </a:ext>
            </a:extLst>
          </p:cNvPr>
          <p:cNvSpPr>
            <a:spLocks noGrp="1"/>
          </p:cNvSpPr>
          <p:nvPr>
            <p:ph type="title"/>
          </p:nvPr>
        </p:nvSpPr>
        <p:spPr>
          <a:xfrm>
            <a:off x="736059" y="316784"/>
            <a:ext cx="10684610" cy="1134826"/>
          </a:xfrm>
        </p:spPr>
        <p:txBody>
          <a:bodyPr>
            <a:noAutofit/>
          </a:bodyPr>
          <a:lstStyle/>
          <a:p>
            <a:r>
              <a:rPr lang="en-US"/>
              <a:t>Using the Construction Task Catalog </a:t>
            </a:r>
            <a:br>
              <a:rPr lang="en-US"/>
            </a:br>
            <a:r>
              <a:rPr lang="en-US"/>
              <a:t>(Pages 1-6 of the CTC)</a:t>
            </a:r>
          </a:p>
        </p:txBody>
      </p:sp>
      <p:sp>
        <p:nvSpPr>
          <p:cNvPr id="4" name="Text Placeholder 2">
            <a:extLst>
              <a:ext uri="{FF2B5EF4-FFF2-40B4-BE49-F238E27FC236}">
                <a16:creationId xmlns:a16="http://schemas.microsoft.com/office/drawing/2014/main" id="{E11BC0F8-DBDF-00B4-852D-56E9BAA83145}"/>
              </a:ext>
            </a:extLst>
          </p:cNvPr>
          <p:cNvSpPr>
            <a:spLocks noGrp="1"/>
          </p:cNvSpPr>
          <p:nvPr>
            <p:ph type="body" sz="quarter" idx="12"/>
          </p:nvPr>
        </p:nvSpPr>
        <p:spPr>
          <a:xfrm>
            <a:off x="736600" y="1851025"/>
            <a:ext cx="6235700" cy="3906838"/>
          </a:xfrm>
        </p:spPr>
        <p:txBody>
          <a:bodyPr>
            <a:normAutofit/>
          </a:bodyPr>
          <a:lstStyle/>
          <a:p>
            <a:pPr marL="335340" indent="-335340" defTabSz="937391">
              <a:defRPr/>
            </a:pPr>
            <a:r>
              <a:rPr lang="en-US" dirty="0"/>
              <a:t>Contractor must review and understand “Using the Construction Task Catalog</a:t>
            </a:r>
            <a:r>
              <a:rPr lang="en-US" baseline="30000" dirty="0"/>
              <a:t>®</a:t>
            </a:r>
            <a:r>
              <a:rPr lang="en-US" dirty="0"/>
              <a:t>” before submitting the bid package to the campus.</a:t>
            </a:r>
          </a:p>
          <a:p>
            <a:pPr marL="335340" indent="-335340" defTabSz="937391">
              <a:defRPr/>
            </a:pPr>
            <a:r>
              <a:rPr lang="en-US" dirty="0"/>
              <a:t>Make sure you get paid for all </a:t>
            </a:r>
            <a:r>
              <a:rPr lang="en-US" i="1" dirty="0"/>
              <a:t>appropriate</a:t>
            </a:r>
            <a:r>
              <a:rPr lang="en-US" dirty="0"/>
              <a:t> tasks</a:t>
            </a:r>
          </a:p>
          <a:p>
            <a:pPr marL="335340" indent="-335340" defTabSz="937391">
              <a:defRPr/>
            </a:pPr>
            <a:r>
              <a:rPr lang="en-US" dirty="0"/>
              <a:t>Inclusive of the JOC Contract Documents.</a:t>
            </a:r>
          </a:p>
          <a:p>
            <a:pPr marL="335340" indent="-335340" defTabSz="937391">
              <a:defRPr/>
            </a:pPr>
            <a:endParaRPr lang="en-US" dirty="0"/>
          </a:p>
          <a:p>
            <a:pPr marL="335340" indent="-335340" defTabSz="937391">
              <a:defRPr/>
            </a:pPr>
            <a:endParaRPr lang="en-US" sz="2000" dirty="0"/>
          </a:p>
        </p:txBody>
      </p:sp>
      <p:graphicFrame>
        <p:nvGraphicFramePr>
          <p:cNvPr id="5" name="Object 4">
            <a:extLst>
              <a:ext uri="{FF2B5EF4-FFF2-40B4-BE49-F238E27FC236}">
                <a16:creationId xmlns:a16="http://schemas.microsoft.com/office/drawing/2014/main" id="{D475764B-1CEE-23EF-4FA9-03782EA7877C}"/>
              </a:ext>
            </a:extLst>
          </p:cNvPr>
          <p:cNvGraphicFramePr>
            <a:graphicFrameLocks noChangeAspect="1"/>
          </p:cNvGraphicFramePr>
          <p:nvPr>
            <p:extLst>
              <p:ext uri="{D42A27DB-BD31-4B8C-83A1-F6EECF244321}">
                <p14:modId xmlns:p14="http://schemas.microsoft.com/office/powerpoint/2010/main" val="3632462827"/>
              </p:ext>
            </p:extLst>
          </p:nvPr>
        </p:nvGraphicFramePr>
        <p:xfrm>
          <a:off x="7589520" y="1250326"/>
          <a:ext cx="4131362" cy="5347113"/>
        </p:xfrm>
        <a:graphic>
          <a:graphicData uri="http://schemas.openxmlformats.org/presentationml/2006/ole">
            <mc:AlternateContent xmlns:mc="http://schemas.openxmlformats.org/markup-compatibility/2006">
              <mc:Choice xmlns:v="urn:schemas-microsoft-com:vml" Requires="v">
                <p:oleObj name="Acrobat Document" r:id="rId3" imgW="5829300" imgH="7543800" progId="Acrobat.Document.DC">
                  <p:embed/>
                </p:oleObj>
              </mc:Choice>
              <mc:Fallback>
                <p:oleObj name="Acrobat Document" r:id="rId3" imgW="5829300" imgH="7543800" progId="Acrobat.Document.DC">
                  <p:embed/>
                  <p:pic>
                    <p:nvPicPr>
                      <p:cNvPr id="5" name="Object 4">
                        <a:extLst>
                          <a:ext uri="{FF2B5EF4-FFF2-40B4-BE49-F238E27FC236}">
                            <a16:creationId xmlns:a16="http://schemas.microsoft.com/office/drawing/2014/main" id="{D475764B-1CEE-23EF-4FA9-03782EA7877C}"/>
                          </a:ext>
                        </a:extLst>
                      </p:cNvPr>
                      <p:cNvPicPr/>
                      <p:nvPr/>
                    </p:nvPicPr>
                    <p:blipFill>
                      <a:blip r:embed="rId4"/>
                      <a:stretch>
                        <a:fillRect/>
                      </a:stretch>
                    </p:blipFill>
                    <p:spPr>
                      <a:xfrm>
                        <a:off x="7589520" y="1250326"/>
                        <a:ext cx="4131362" cy="5347113"/>
                      </a:xfrm>
                      <a:prstGeom prst="rect">
                        <a:avLst/>
                      </a:prstGeom>
                      <a:ln>
                        <a:noFill/>
                      </a:ln>
                    </p:spPr>
                  </p:pic>
                </p:oleObj>
              </mc:Fallback>
            </mc:AlternateContent>
          </a:graphicData>
        </a:graphic>
      </p:graphicFrame>
      <p:pic>
        <p:nvPicPr>
          <p:cNvPr id="3" name="Picture 2">
            <a:extLst>
              <a:ext uri="{FF2B5EF4-FFF2-40B4-BE49-F238E27FC236}">
                <a16:creationId xmlns:a16="http://schemas.microsoft.com/office/drawing/2014/main" id="{3915FC15-6A81-927F-2F70-41157633CEAE}"/>
              </a:ext>
            </a:extLst>
          </p:cNvPr>
          <p:cNvPicPr>
            <a:picLocks noChangeAspect="1"/>
          </p:cNvPicPr>
          <p:nvPr/>
        </p:nvPicPr>
        <p:blipFill>
          <a:blip r:embed="rId5"/>
          <a:stretch>
            <a:fillRect/>
          </a:stretch>
        </p:blipFill>
        <p:spPr>
          <a:xfrm>
            <a:off x="8791072" y="327749"/>
            <a:ext cx="2855497" cy="560929"/>
          </a:xfrm>
          <a:prstGeom prst="rect">
            <a:avLst/>
          </a:prstGeom>
        </p:spPr>
      </p:pic>
    </p:spTree>
    <p:extLst>
      <p:ext uri="{BB962C8B-B14F-4D97-AF65-F5344CB8AC3E}">
        <p14:creationId xmlns:p14="http://schemas.microsoft.com/office/powerpoint/2010/main" val="922088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3E9402-569A-D653-77D1-3AE7E0B68351}"/>
              </a:ext>
            </a:extLst>
          </p:cNvPr>
          <p:cNvSpPr>
            <a:spLocks noGrp="1"/>
          </p:cNvSpPr>
          <p:nvPr>
            <p:ph type="title"/>
          </p:nvPr>
        </p:nvSpPr>
        <p:spPr>
          <a:xfrm>
            <a:off x="699713" y="248038"/>
            <a:ext cx="7063721" cy="1159200"/>
          </a:xfrm>
        </p:spPr>
        <p:txBody>
          <a:bodyPr vert="horz" lIns="91440" tIns="45720" rIns="91440" bIns="45720" rtlCol="0" anchor="ctr">
            <a:normAutofit/>
          </a:bodyPr>
          <a:lstStyle/>
          <a:p>
            <a:pPr>
              <a:spcBef>
                <a:spcPct val="0"/>
              </a:spcBef>
            </a:pPr>
            <a:r>
              <a:rPr lang="en-US" kern="1200">
                <a:solidFill>
                  <a:srgbClr val="FFFFFF"/>
                </a:solidFill>
                <a:latin typeface="+mn-lt"/>
                <a:ea typeface="+mj-ea"/>
                <a:cs typeface="+mj-cs"/>
              </a:rPr>
              <a:t>Sample CTC in Gordian Cloud</a:t>
            </a:r>
          </a:p>
        </p:txBody>
      </p:sp>
      <p:pic>
        <p:nvPicPr>
          <p:cNvPr id="4" name="Picture 3" descr="A screenshot of a computer&#10;&#10;Description automatically generated">
            <a:extLst>
              <a:ext uri="{FF2B5EF4-FFF2-40B4-BE49-F238E27FC236}">
                <a16:creationId xmlns:a16="http://schemas.microsoft.com/office/drawing/2014/main" id="{7CF62DE2-63F9-65B9-60E5-C9F4C03C5854}"/>
              </a:ext>
            </a:extLst>
          </p:cNvPr>
          <p:cNvPicPr>
            <a:picLocks noChangeAspect="1"/>
          </p:cNvPicPr>
          <p:nvPr/>
        </p:nvPicPr>
        <p:blipFill rotWithShape="1">
          <a:blip r:embed="rId3"/>
          <a:srcRect t="2719"/>
          <a:stretch/>
        </p:blipFill>
        <p:spPr>
          <a:xfrm>
            <a:off x="1334332" y="1966293"/>
            <a:ext cx="9523335" cy="4452160"/>
          </a:xfrm>
          <a:prstGeom prst="rect">
            <a:avLst/>
          </a:prstGeom>
        </p:spPr>
      </p:pic>
      <p:pic>
        <p:nvPicPr>
          <p:cNvPr id="3" name="Picture 2">
            <a:extLst>
              <a:ext uri="{FF2B5EF4-FFF2-40B4-BE49-F238E27FC236}">
                <a16:creationId xmlns:a16="http://schemas.microsoft.com/office/drawing/2014/main" id="{B3202CD1-9B70-F677-2ADE-CB393136BF49}"/>
              </a:ext>
            </a:extLst>
          </p:cNvPr>
          <p:cNvPicPr>
            <a:picLocks noChangeAspect="1"/>
          </p:cNvPicPr>
          <p:nvPr/>
        </p:nvPicPr>
        <p:blipFill>
          <a:blip r:embed="rId4"/>
          <a:stretch>
            <a:fillRect/>
          </a:stretch>
        </p:blipFill>
        <p:spPr>
          <a:xfrm>
            <a:off x="8197517" y="433137"/>
            <a:ext cx="3310615" cy="650332"/>
          </a:xfrm>
          <a:prstGeom prst="rect">
            <a:avLst/>
          </a:prstGeom>
        </p:spPr>
      </p:pic>
    </p:spTree>
    <p:extLst>
      <p:ext uri="{BB962C8B-B14F-4D97-AF65-F5344CB8AC3E}">
        <p14:creationId xmlns:p14="http://schemas.microsoft.com/office/powerpoint/2010/main" val="3566633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3E9402-569A-D653-77D1-3AE7E0B68351}"/>
              </a:ext>
            </a:extLst>
          </p:cNvPr>
          <p:cNvSpPr>
            <a:spLocks noGrp="1"/>
          </p:cNvSpPr>
          <p:nvPr>
            <p:ph type="title"/>
          </p:nvPr>
        </p:nvSpPr>
        <p:spPr>
          <a:xfrm>
            <a:off x="699713" y="248038"/>
            <a:ext cx="7063721" cy="1159200"/>
          </a:xfrm>
        </p:spPr>
        <p:txBody>
          <a:bodyPr vert="horz" lIns="91440" tIns="45720" rIns="91440" bIns="45720" rtlCol="0" anchor="ctr">
            <a:normAutofit/>
          </a:bodyPr>
          <a:lstStyle/>
          <a:p>
            <a:pPr>
              <a:spcBef>
                <a:spcPct val="0"/>
              </a:spcBef>
            </a:pPr>
            <a:r>
              <a:rPr lang="en-US" kern="1200">
                <a:solidFill>
                  <a:srgbClr val="FFFFFF"/>
                </a:solidFill>
                <a:latin typeface="+mn-lt"/>
                <a:ea typeface="+mj-ea"/>
                <a:cs typeface="+mj-cs"/>
              </a:rPr>
              <a:t>Sample CTC – Task Details</a:t>
            </a:r>
          </a:p>
        </p:txBody>
      </p:sp>
      <p:pic>
        <p:nvPicPr>
          <p:cNvPr id="3" name="Picture 2">
            <a:extLst>
              <a:ext uri="{FF2B5EF4-FFF2-40B4-BE49-F238E27FC236}">
                <a16:creationId xmlns:a16="http://schemas.microsoft.com/office/drawing/2014/main" id="{3587E3DB-B715-BADD-54F0-CE53851E6C2C}"/>
              </a:ext>
            </a:extLst>
          </p:cNvPr>
          <p:cNvPicPr>
            <a:picLocks noChangeAspect="1"/>
          </p:cNvPicPr>
          <p:nvPr/>
        </p:nvPicPr>
        <p:blipFill>
          <a:blip r:embed="rId2"/>
          <a:stretch>
            <a:fillRect/>
          </a:stretch>
        </p:blipFill>
        <p:spPr>
          <a:xfrm>
            <a:off x="2665284" y="1788580"/>
            <a:ext cx="7490660" cy="4821382"/>
          </a:xfrm>
          <a:prstGeom prst="rect">
            <a:avLst/>
          </a:prstGeom>
        </p:spPr>
      </p:pic>
      <p:pic>
        <p:nvPicPr>
          <p:cNvPr id="4" name="Picture 3">
            <a:extLst>
              <a:ext uri="{FF2B5EF4-FFF2-40B4-BE49-F238E27FC236}">
                <a16:creationId xmlns:a16="http://schemas.microsoft.com/office/drawing/2014/main" id="{3ED40C15-4B3A-1629-AE57-2E43196DBC5B}"/>
              </a:ext>
            </a:extLst>
          </p:cNvPr>
          <p:cNvPicPr>
            <a:picLocks noChangeAspect="1"/>
          </p:cNvPicPr>
          <p:nvPr/>
        </p:nvPicPr>
        <p:blipFill>
          <a:blip r:embed="rId3"/>
          <a:stretch>
            <a:fillRect/>
          </a:stretch>
        </p:blipFill>
        <p:spPr>
          <a:xfrm>
            <a:off x="8470231" y="513348"/>
            <a:ext cx="3182279" cy="625122"/>
          </a:xfrm>
          <a:prstGeom prst="rect">
            <a:avLst/>
          </a:prstGeom>
        </p:spPr>
      </p:pic>
    </p:spTree>
    <p:extLst>
      <p:ext uri="{BB962C8B-B14F-4D97-AF65-F5344CB8AC3E}">
        <p14:creationId xmlns:p14="http://schemas.microsoft.com/office/powerpoint/2010/main" val="388157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938C0-9981-976D-9220-A49383B725D6}"/>
              </a:ext>
            </a:extLst>
          </p:cNvPr>
          <p:cNvSpPr>
            <a:spLocks noGrp="1"/>
          </p:cNvSpPr>
          <p:nvPr>
            <p:ph type="title"/>
          </p:nvPr>
        </p:nvSpPr>
        <p:spPr/>
        <p:txBody>
          <a:bodyPr>
            <a:normAutofit/>
          </a:bodyPr>
          <a:lstStyle/>
          <a:p>
            <a:r>
              <a:rPr lang="en-US" sz="7200" dirty="0"/>
              <a:t>Solicitation Details</a:t>
            </a:r>
          </a:p>
        </p:txBody>
      </p:sp>
      <p:pic>
        <p:nvPicPr>
          <p:cNvPr id="3" name="Picture 2">
            <a:extLst>
              <a:ext uri="{FF2B5EF4-FFF2-40B4-BE49-F238E27FC236}">
                <a16:creationId xmlns:a16="http://schemas.microsoft.com/office/drawing/2014/main" id="{046027EF-4DF6-902E-2BE5-7448D8BF96A8}"/>
              </a:ext>
            </a:extLst>
          </p:cNvPr>
          <p:cNvPicPr>
            <a:picLocks noChangeAspect="1"/>
          </p:cNvPicPr>
          <p:nvPr/>
        </p:nvPicPr>
        <p:blipFill>
          <a:blip r:embed="rId2"/>
          <a:stretch>
            <a:fillRect/>
          </a:stretch>
        </p:blipFill>
        <p:spPr>
          <a:xfrm>
            <a:off x="7924799" y="497306"/>
            <a:ext cx="3952301" cy="776384"/>
          </a:xfrm>
          <a:prstGeom prst="rect">
            <a:avLst/>
          </a:prstGeom>
        </p:spPr>
      </p:pic>
    </p:spTree>
    <p:extLst>
      <p:ext uri="{BB962C8B-B14F-4D97-AF65-F5344CB8AC3E}">
        <p14:creationId xmlns:p14="http://schemas.microsoft.com/office/powerpoint/2010/main" val="1891040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A9838B-109C-9462-DD4D-37F22BA193C4}"/>
              </a:ext>
            </a:extLst>
          </p:cNvPr>
          <p:cNvSpPr>
            <a:spLocks noGrp="1"/>
          </p:cNvSpPr>
          <p:nvPr>
            <p:ph type="title"/>
          </p:nvPr>
        </p:nvSpPr>
        <p:spPr>
          <a:xfrm>
            <a:off x="699713" y="248038"/>
            <a:ext cx="8128856" cy="1159200"/>
          </a:xfrm>
        </p:spPr>
        <p:txBody>
          <a:bodyPr vert="horz" lIns="91440" tIns="45720" rIns="91440" bIns="45720" rtlCol="0" anchor="ctr">
            <a:normAutofit/>
          </a:bodyPr>
          <a:lstStyle/>
          <a:p>
            <a:pPr>
              <a:spcBef>
                <a:spcPct val="0"/>
              </a:spcBef>
            </a:pPr>
            <a:r>
              <a:rPr lang="en-US" kern="1200">
                <a:solidFill>
                  <a:srgbClr val="FFFFFF"/>
                </a:solidFill>
                <a:latin typeface="+mn-lt"/>
                <a:ea typeface="+mj-ea"/>
                <a:cs typeface="+mj-cs"/>
              </a:rPr>
              <a:t>What are you bidding?</a:t>
            </a:r>
          </a:p>
        </p:txBody>
      </p:sp>
      <p:graphicFrame>
        <p:nvGraphicFramePr>
          <p:cNvPr id="4" name="Table 3">
            <a:extLst>
              <a:ext uri="{FF2B5EF4-FFF2-40B4-BE49-F238E27FC236}">
                <a16:creationId xmlns:a16="http://schemas.microsoft.com/office/drawing/2014/main" id="{E07BBA8B-E75D-438C-1908-EC2FA0388811}"/>
              </a:ext>
            </a:extLst>
          </p:cNvPr>
          <p:cNvGraphicFramePr>
            <a:graphicFrameLocks noGrp="1"/>
          </p:cNvGraphicFramePr>
          <p:nvPr>
            <p:extLst>
              <p:ext uri="{D42A27DB-BD31-4B8C-83A1-F6EECF244321}">
                <p14:modId xmlns:p14="http://schemas.microsoft.com/office/powerpoint/2010/main" val="2409241296"/>
              </p:ext>
            </p:extLst>
          </p:nvPr>
        </p:nvGraphicFramePr>
        <p:xfrm>
          <a:off x="-32084" y="2233954"/>
          <a:ext cx="11791861" cy="3916841"/>
        </p:xfrm>
        <a:graphic>
          <a:graphicData uri="http://schemas.openxmlformats.org/drawingml/2006/table">
            <a:tbl>
              <a:tblPr firstRow="1" bandRow="1">
                <a:tableStyleId>{69012ECD-51FC-41F1-AA8D-1B2483CD663E}</a:tableStyleId>
              </a:tblPr>
              <a:tblGrid>
                <a:gridCol w="2204466">
                  <a:extLst>
                    <a:ext uri="{9D8B030D-6E8A-4147-A177-3AD203B41FA5}">
                      <a16:colId xmlns:a16="http://schemas.microsoft.com/office/drawing/2014/main" val="20000"/>
                    </a:ext>
                  </a:extLst>
                </a:gridCol>
                <a:gridCol w="1605743">
                  <a:extLst>
                    <a:ext uri="{9D8B030D-6E8A-4147-A177-3AD203B41FA5}">
                      <a16:colId xmlns:a16="http://schemas.microsoft.com/office/drawing/2014/main" val="20001"/>
                    </a:ext>
                  </a:extLst>
                </a:gridCol>
                <a:gridCol w="1386467">
                  <a:extLst>
                    <a:ext uri="{9D8B030D-6E8A-4147-A177-3AD203B41FA5}">
                      <a16:colId xmlns:a16="http://schemas.microsoft.com/office/drawing/2014/main" val="20002"/>
                    </a:ext>
                  </a:extLst>
                </a:gridCol>
                <a:gridCol w="1485499">
                  <a:extLst>
                    <a:ext uri="{9D8B030D-6E8A-4147-A177-3AD203B41FA5}">
                      <a16:colId xmlns:a16="http://schemas.microsoft.com/office/drawing/2014/main" val="617160435"/>
                    </a:ext>
                  </a:extLst>
                </a:gridCol>
                <a:gridCol w="1159041">
                  <a:extLst>
                    <a:ext uri="{9D8B030D-6E8A-4147-A177-3AD203B41FA5}">
                      <a16:colId xmlns:a16="http://schemas.microsoft.com/office/drawing/2014/main" val="20005"/>
                    </a:ext>
                  </a:extLst>
                </a:gridCol>
                <a:gridCol w="1322392">
                  <a:extLst>
                    <a:ext uri="{9D8B030D-6E8A-4147-A177-3AD203B41FA5}">
                      <a16:colId xmlns:a16="http://schemas.microsoft.com/office/drawing/2014/main" val="20006"/>
                    </a:ext>
                  </a:extLst>
                </a:gridCol>
                <a:gridCol w="2628253">
                  <a:extLst>
                    <a:ext uri="{9D8B030D-6E8A-4147-A177-3AD203B41FA5}">
                      <a16:colId xmlns:a16="http://schemas.microsoft.com/office/drawing/2014/main" val="4119679890"/>
                    </a:ext>
                  </a:extLst>
                </a:gridCol>
              </a:tblGrid>
              <a:tr h="1379276">
                <a:tc>
                  <a:txBody>
                    <a:bodyPr/>
                    <a:lstStyle/>
                    <a:p>
                      <a:pPr marL="0" marR="0" indent="15875" algn="ctr" fontAlgn="base" hangingPunct="0">
                        <a:lnSpc>
                          <a:spcPct val="100000"/>
                        </a:lnSpc>
                        <a:spcBef>
                          <a:spcPts val="0"/>
                        </a:spcBef>
                        <a:spcAft>
                          <a:spcPts val="0"/>
                        </a:spcAft>
                        <a:tabLst>
                          <a:tab pos="4514850" algn="l"/>
                        </a:tabLst>
                      </a:pPr>
                      <a:r>
                        <a:rPr lang="en-US" sz="1800">
                          <a:effectLst/>
                        </a:rPr>
                        <a:t>Contract</a:t>
                      </a:r>
                    </a:p>
                    <a:p>
                      <a:pPr marL="0" marR="0" indent="15875" algn="ctr" defTabSz="914400" rtl="0" eaLnBrk="1" fontAlgn="base" latinLnBrk="0" hangingPunct="0">
                        <a:lnSpc>
                          <a:spcPct val="100000"/>
                        </a:lnSpc>
                        <a:spcBef>
                          <a:spcPts val="0"/>
                        </a:spcBef>
                        <a:spcAft>
                          <a:spcPts val="0"/>
                        </a:spcAft>
                        <a:tabLst>
                          <a:tab pos="4514850" algn="l"/>
                        </a:tabLst>
                      </a:pPr>
                      <a:r>
                        <a:rPr lang="en-US" sz="1800" b="1" kern="1200">
                          <a:solidFill>
                            <a:schemeClr val="bg1"/>
                          </a:solidFill>
                          <a:effectLst/>
                          <a:latin typeface="+mn-lt"/>
                          <a:ea typeface="+mn-ea"/>
                          <a:cs typeface="+mn-cs"/>
                        </a:rPr>
                        <a:t>Number</a:t>
                      </a:r>
                    </a:p>
                  </a:txBody>
                  <a:tcPr marL="91285" marR="91285" marT="0" marB="0" anchor="ctr">
                    <a:solidFill>
                      <a:srgbClr val="004C97"/>
                    </a:solidFill>
                  </a:tcPr>
                </a:tc>
                <a:tc>
                  <a:txBody>
                    <a:bodyPr/>
                    <a:lstStyle/>
                    <a:p>
                      <a:pPr marL="0" marR="0" algn="ctr" fontAlgn="base" hangingPunct="0">
                        <a:lnSpc>
                          <a:spcPct val="100000"/>
                        </a:lnSpc>
                        <a:spcBef>
                          <a:spcPts val="0"/>
                        </a:spcBef>
                        <a:spcAft>
                          <a:spcPts val="0"/>
                        </a:spcAft>
                        <a:tabLst>
                          <a:tab pos="4514850" algn="l"/>
                        </a:tabLst>
                      </a:pPr>
                      <a:r>
                        <a:rPr lang="en-US" sz="1800">
                          <a:effectLst/>
                        </a:rPr>
                        <a:t>Contract Type</a:t>
                      </a:r>
                      <a:endParaRPr lang="en-US" sz="2000">
                        <a:effectLst/>
                        <a:latin typeface="Tahoma"/>
                        <a:ea typeface="Times New Roman" panose="02020603050405020304" pitchFamily="18" charset="0"/>
                        <a:cs typeface="Tahoma"/>
                      </a:endParaRPr>
                    </a:p>
                  </a:txBody>
                  <a:tcPr marL="91285" marR="91285" marT="0" marB="0" anchor="ctr">
                    <a:solidFill>
                      <a:srgbClr val="004C97"/>
                    </a:solidFill>
                  </a:tcPr>
                </a:tc>
                <a:tc>
                  <a:txBody>
                    <a:bodyPr/>
                    <a:lstStyle/>
                    <a:p>
                      <a:pPr marL="0" marR="0" algn="ctr" fontAlgn="base" hangingPunct="0">
                        <a:lnSpc>
                          <a:spcPct val="100000"/>
                        </a:lnSpc>
                        <a:spcBef>
                          <a:spcPts val="0"/>
                        </a:spcBef>
                        <a:spcAft>
                          <a:spcPts val="0"/>
                        </a:spcAft>
                        <a:tabLst>
                          <a:tab pos="4514850" algn="l"/>
                        </a:tabLst>
                      </a:pPr>
                      <a:r>
                        <a:rPr lang="en-US" sz="1800">
                          <a:effectLst/>
                        </a:rPr>
                        <a:t>Minimum</a:t>
                      </a:r>
                      <a:endParaRPr lang="en-US" sz="2000">
                        <a:effectLst/>
                      </a:endParaRPr>
                    </a:p>
                    <a:p>
                      <a:pPr marL="0" marR="0" algn="ctr" fontAlgn="base" hangingPunct="0">
                        <a:lnSpc>
                          <a:spcPct val="100000"/>
                        </a:lnSpc>
                        <a:spcBef>
                          <a:spcPts val="0"/>
                        </a:spcBef>
                        <a:spcAft>
                          <a:spcPts val="0"/>
                        </a:spcAft>
                        <a:tabLst>
                          <a:tab pos="4514850" algn="l"/>
                        </a:tabLst>
                      </a:pPr>
                      <a:r>
                        <a:rPr lang="en-US" sz="1800">
                          <a:effectLst/>
                        </a:rPr>
                        <a:t>Contract</a:t>
                      </a:r>
                      <a:endParaRPr lang="en-US" sz="2000">
                        <a:effectLst/>
                      </a:endParaRPr>
                    </a:p>
                    <a:p>
                      <a:pPr marL="0" marR="0" algn="ctr" fontAlgn="base" hangingPunct="0">
                        <a:lnSpc>
                          <a:spcPct val="100000"/>
                        </a:lnSpc>
                        <a:spcBef>
                          <a:spcPts val="0"/>
                        </a:spcBef>
                        <a:spcAft>
                          <a:spcPts val="0"/>
                        </a:spcAft>
                        <a:tabLst>
                          <a:tab pos="4514850" algn="l"/>
                        </a:tabLst>
                      </a:pPr>
                      <a:r>
                        <a:rPr lang="en-US" sz="1800">
                          <a:effectLst/>
                        </a:rPr>
                        <a:t>Value</a:t>
                      </a:r>
                      <a:endParaRPr lang="en-US" sz="2000">
                        <a:effectLst/>
                        <a:latin typeface="Tahoma"/>
                        <a:ea typeface="Times New Roman" panose="02020603050405020304" pitchFamily="18" charset="0"/>
                        <a:cs typeface="Tahoma"/>
                      </a:endParaRPr>
                    </a:p>
                  </a:txBody>
                  <a:tcPr marL="91285" marR="91285" marT="0" marB="0" anchor="ctr">
                    <a:solidFill>
                      <a:srgbClr val="004C97"/>
                    </a:solidFill>
                  </a:tcPr>
                </a:tc>
                <a:tc>
                  <a:txBody>
                    <a:bodyPr/>
                    <a:lstStyle/>
                    <a:p>
                      <a:pPr marL="0" marR="0" algn="ctr" fontAlgn="base" hangingPunct="0">
                        <a:lnSpc>
                          <a:spcPct val="100000"/>
                        </a:lnSpc>
                        <a:spcBef>
                          <a:spcPts val="0"/>
                        </a:spcBef>
                        <a:spcAft>
                          <a:spcPts val="0"/>
                        </a:spcAft>
                        <a:tabLst>
                          <a:tab pos="4514850" algn="l"/>
                        </a:tabLst>
                      </a:pPr>
                      <a:r>
                        <a:rPr lang="en-US" sz="1800" u="none" baseline="0">
                          <a:effectLst/>
                        </a:rPr>
                        <a:t> </a:t>
                      </a:r>
                      <a:r>
                        <a:rPr lang="en-US" sz="1800" u="none">
                          <a:effectLst/>
                        </a:rPr>
                        <a:t>Maximum</a:t>
                      </a:r>
                      <a:endParaRPr lang="en-US" sz="2000" u="none">
                        <a:effectLst/>
                      </a:endParaRPr>
                    </a:p>
                    <a:p>
                      <a:pPr marL="0" marR="0" algn="ctr" fontAlgn="base" hangingPunct="0">
                        <a:lnSpc>
                          <a:spcPct val="100000"/>
                        </a:lnSpc>
                        <a:spcBef>
                          <a:spcPts val="0"/>
                        </a:spcBef>
                        <a:spcAft>
                          <a:spcPts val="0"/>
                        </a:spcAft>
                        <a:tabLst>
                          <a:tab pos="4514850" algn="l"/>
                        </a:tabLst>
                      </a:pPr>
                      <a:r>
                        <a:rPr lang="en-US" sz="1800">
                          <a:effectLst/>
                        </a:rPr>
                        <a:t>Contract Value</a:t>
                      </a:r>
                      <a:endParaRPr lang="en-US" sz="2000">
                        <a:effectLst/>
                        <a:latin typeface="Tahoma"/>
                        <a:ea typeface="Times New Roman" panose="02020603050405020304" pitchFamily="18" charset="0"/>
                        <a:cs typeface="Tahoma"/>
                      </a:endParaRPr>
                    </a:p>
                  </a:txBody>
                  <a:tcPr marL="91285" marR="91285" marT="0" marB="0" anchor="ctr">
                    <a:solidFill>
                      <a:srgbClr val="004C97"/>
                    </a:solidFill>
                  </a:tcPr>
                </a:tc>
                <a:tc>
                  <a:txBody>
                    <a:bodyPr/>
                    <a:lstStyle/>
                    <a:p>
                      <a:pPr marL="0" marR="0" algn="ctr" fontAlgn="base" hangingPunct="0">
                        <a:lnSpc>
                          <a:spcPct val="100000"/>
                        </a:lnSpc>
                        <a:spcBef>
                          <a:spcPts val="0"/>
                        </a:spcBef>
                        <a:spcAft>
                          <a:spcPts val="0"/>
                        </a:spcAft>
                        <a:tabLst>
                          <a:tab pos="4514850" algn="l"/>
                        </a:tabLst>
                      </a:pPr>
                      <a:r>
                        <a:rPr lang="en-US" sz="1800" b="1" kern="1200">
                          <a:solidFill>
                            <a:schemeClr val="bg1"/>
                          </a:solidFill>
                          <a:effectLst/>
                          <a:latin typeface="+mn-lt"/>
                          <a:ea typeface="+mn-ea"/>
                          <a:cs typeface="+mn-cs"/>
                        </a:rPr>
                        <a:t>Contract Term</a:t>
                      </a:r>
                    </a:p>
                  </a:txBody>
                  <a:tcPr marL="91285" marR="91285" marT="0" marB="0" anchor="ctr">
                    <a:solidFill>
                      <a:srgbClr val="004C97"/>
                    </a:solidFill>
                  </a:tcPr>
                </a:tc>
                <a:tc>
                  <a:txBody>
                    <a:bodyPr/>
                    <a:lstStyle/>
                    <a:p>
                      <a:pPr marL="0" marR="0" algn="ctr" fontAlgn="base" hangingPunct="0">
                        <a:lnSpc>
                          <a:spcPct val="100000"/>
                        </a:lnSpc>
                        <a:spcBef>
                          <a:spcPts val="0"/>
                        </a:spcBef>
                        <a:spcAft>
                          <a:spcPts val="0"/>
                        </a:spcAft>
                        <a:tabLst>
                          <a:tab pos="4514850" algn="l"/>
                        </a:tabLst>
                      </a:pPr>
                      <a:r>
                        <a:rPr lang="en-US" sz="1800">
                          <a:effectLst/>
                        </a:rPr>
                        <a:t>Bid Bond</a:t>
                      </a:r>
                      <a:endParaRPr lang="en-US" sz="2000">
                        <a:effectLst/>
                        <a:latin typeface="Tahoma"/>
                        <a:ea typeface="Times New Roman" panose="02020603050405020304" pitchFamily="18" charset="0"/>
                        <a:cs typeface="Tahoma"/>
                      </a:endParaRPr>
                    </a:p>
                  </a:txBody>
                  <a:tcPr marL="91285" marR="91285" marT="0" marB="0" anchor="ctr">
                    <a:solidFill>
                      <a:srgbClr val="004C97"/>
                    </a:solidFill>
                  </a:tcPr>
                </a:tc>
                <a:tc>
                  <a:txBody>
                    <a:bodyPr/>
                    <a:lstStyle/>
                    <a:p>
                      <a:pPr marL="0" marR="0" algn="ctr" fontAlgn="base" hangingPunct="0">
                        <a:lnSpc>
                          <a:spcPct val="100000"/>
                        </a:lnSpc>
                        <a:spcBef>
                          <a:spcPts val="0"/>
                        </a:spcBef>
                        <a:spcAft>
                          <a:spcPts val="0"/>
                        </a:spcAft>
                        <a:tabLst>
                          <a:tab pos="4514850" algn="l"/>
                        </a:tabLst>
                      </a:pPr>
                      <a:r>
                        <a:rPr lang="en-US" sz="1800">
                          <a:effectLst/>
                        </a:rPr>
                        <a:t>Initial Payment</a:t>
                      </a:r>
                      <a:endParaRPr lang="en-US" sz="2000">
                        <a:effectLst/>
                      </a:endParaRPr>
                    </a:p>
                    <a:p>
                      <a:pPr marL="0" marR="0" algn="ctr" fontAlgn="base" hangingPunct="0">
                        <a:lnSpc>
                          <a:spcPct val="100000"/>
                        </a:lnSpc>
                        <a:spcBef>
                          <a:spcPts val="0"/>
                        </a:spcBef>
                        <a:spcAft>
                          <a:spcPts val="0"/>
                        </a:spcAft>
                        <a:tabLst>
                          <a:tab pos="4514850" algn="l"/>
                        </a:tabLst>
                      </a:pPr>
                      <a:r>
                        <a:rPr lang="en-US" sz="1800">
                          <a:effectLst/>
                        </a:rPr>
                        <a:t>&amp;</a:t>
                      </a:r>
                      <a:endParaRPr lang="en-US" sz="2000">
                        <a:effectLst/>
                      </a:endParaRPr>
                    </a:p>
                    <a:p>
                      <a:pPr marL="0" marR="0" algn="ctr" fontAlgn="base" hangingPunct="0">
                        <a:lnSpc>
                          <a:spcPct val="100000"/>
                        </a:lnSpc>
                        <a:spcBef>
                          <a:spcPts val="0"/>
                        </a:spcBef>
                        <a:spcAft>
                          <a:spcPts val="0"/>
                        </a:spcAft>
                        <a:tabLst>
                          <a:tab pos="4514850" algn="l"/>
                        </a:tabLst>
                      </a:pPr>
                      <a:r>
                        <a:rPr lang="en-US" sz="1800">
                          <a:effectLst/>
                        </a:rPr>
                        <a:t>Performance</a:t>
                      </a:r>
                      <a:endParaRPr lang="en-US" sz="2000">
                        <a:effectLst/>
                      </a:endParaRPr>
                    </a:p>
                    <a:p>
                      <a:pPr marL="0" marR="0" algn="ctr" fontAlgn="base" hangingPunct="0">
                        <a:lnSpc>
                          <a:spcPct val="100000"/>
                        </a:lnSpc>
                        <a:spcBef>
                          <a:spcPts val="0"/>
                        </a:spcBef>
                        <a:spcAft>
                          <a:spcPts val="0"/>
                        </a:spcAft>
                        <a:tabLst>
                          <a:tab pos="4514850" algn="l"/>
                        </a:tabLst>
                      </a:pPr>
                      <a:r>
                        <a:rPr lang="en-US" sz="1800">
                          <a:effectLst/>
                        </a:rPr>
                        <a:t>Bonding</a:t>
                      </a:r>
                      <a:endParaRPr lang="en-US" sz="2000">
                        <a:effectLst/>
                      </a:endParaRPr>
                    </a:p>
                    <a:p>
                      <a:pPr marL="0" marR="0" algn="ctr" fontAlgn="base" hangingPunct="0">
                        <a:lnSpc>
                          <a:spcPct val="100000"/>
                        </a:lnSpc>
                        <a:spcBef>
                          <a:spcPts val="0"/>
                        </a:spcBef>
                        <a:spcAft>
                          <a:spcPts val="0"/>
                        </a:spcAft>
                        <a:tabLst>
                          <a:tab pos="4514850" algn="l"/>
                        </a:tabLst>
                      </a:pPr>
                      <a:r>
                        <a:rPr lang="en-US" sz="1800">
                          <a:effectLst/>
                        </a:rPr>
                        <a:t>(Each)</a:t>
                      </a:r>
                      <a:endParaRPr lang="en-US" sz="2000">
                        <a:effectLst/>
                        <a:latin typeface="Tahoma"/>
                        <a:ea typeface="Times New Roman" panose="02020603050405020304" pitchFamily="18" charset="0"/>
                        <a:cs typeface="Tahoma"/>
                      </a:endParaRPr>
                    </a:p>
                  </a:txBody>
                  <a:tcPr marL="91285" marR="91285" marT="0" marB="0" anchor="ctr">
                    <a:solidFill>
                      <a:srgbClr val="004C97"/>
                    </a:solidFill>
                  </a:tcPr>
                </a:tc>
                <a:extLst>
                  <a:ext uri="{0D108BD9-81ED-4DB2-BD59-A6C34878D82A}">
                    <a16:rowId xmlns:a16="http://schemas.microsoft.com/office/drawing/2014/main" val="10000"/>
                  </a:ext>
                </a:extLst>
              </a:tr>
              <a:tr h="845855">
                <a:tc>
                  <a:txBody>
                    <a:bodyPr/>
                    <a:lstStyle/>
                    <a:p>
                      <a:pPr marL="0" marR="0" algn="ctr" fontAlgn="base" hangingPunct="0">
                        <a:lnSpc>
                          <a:spcPct val="100000"/>
                        </a:lnSpc>
                        <a:spcBef>
                          <a:spcPts val="0"/>
                        </a:spcBef>
                        <a:spcAft>
                          <a:spcPts val="0"/>
                        </a:spcAft>
                        <a:tabLst>
                          <a:tab pos="4514850" algn="l"/>
                        </a:tabLst>
                      </a:pPr>
                      <a:r>
                        <a:rPr lang="en-US" sz="1800" dirty="0">
                          <a:solidFill>
                            <a:schemeClr val="tx1"/>
                          </a:solidFill>
                          <a:effectLst/>
                          <a:latin typeface="+mn-lt"/>
                          <a:ea typeface="Times New Roman" panose="02020603050405020304" pitchFamily="18" charset="0"/>
                          <a:cs typeface="Tahoma"/>
                        </a:rPr>
                        <a:t>PW25-JOC</a:t>
                      </a:r>
                    </a:p>
                  </a:txBody>
                  <a:tcPr marL="91285" marR="91285" marT="0" marB="0" anchor="ctr"/>
                </a:tc>
                <a:tc>
                  <a:txBody>
                    <a:bodyPr/>
                    <a:lstStyle/>
                    <a:p>
                      <a:pPr marL="0" marR="0" algn="ctr" fontAlgn="base" hangingPunct="0">
                        <a:lnSpc>
                          <a:spcPct val="100000"/>
                        </a:lnSpc>
                        <a:spcBef>
                          <a:spcPts val="0"/>
                        </a:spcBef>
                        <a:spcAft>
                          <a:spcPts val="0"/>
                        </a:spcAft>
                        <a:tabLst>
                          <a:tab pos="4514850" algn="l"/>
                        </a:tabLst>
                      </a:pPr>
                      <a:r>
                        <a:rPr lang="en-US" sz="1800">
                          <a:effectLst/>
                          <a:latin typeface="+mn-lt"/>
                        </a:rPr>
                        <a:t>General Construction</a:t>
                      </a:r>
                    </a:p>
                    <a:p>
                      <a:pPr marL="0" marR="0" algn="ctr" fontAlgn="base" hangingPunct="0">
                        <a:lnSpc>
                          <a:spcPct val="100000"/>
                        </a:lnSpc>
                        <a:spcBef>
                          <a:spcPts val="0"/>
                        </a:spcBef>
                        <a:spcAft>
                          <a:spcPts val="0"/>
                        </a:spcAft>
                        <a:tabLst>
                          <a:tab pos="4514850" algn="l"/>
                        </a:tabLst>
                      </a:pPr>
                      <a:r>
                        <a:rPr lang="en-US" sz="1800" kern="1200">
                          <a:solidFill>
                            <a:schemeClr val="tx1"/>
                          </a:solidFill>
                          <a:effectLst/>
                          <a:latin typeface="+mn-lt"/>
                          <a:ea typeface="+mn-ea"/>
                          <a:cs typeface="+mn-cs"/>
                        </a:rPr>
                        <a:t>“B”</a:t>
                      </a:r>
                    </a:p>
                  </a:txBody>
                  <a:tcPr marL="91285" marR="91285" marT="0" marB="0" anchor="ctr"/>
                </a:tc>
                <a:tc>
                  <a:txBody>
                    <a:bodyPr/>
                    <a:lstStyle/>
                    <a:p>
                      <a:pPr marL="0" marR="0" algn="ctr" fontAlgn="base" hangingPunct="0">
                        <a:lnSpc>
                          <a:spcPct val="100000"/>
                        </a:lnSpc>
                        <a:spcBef>
                          <a:spcPts val="0"/>
                        </a:spcBef>
                        <a:spcAft>
                          <a:spcPts val="0"/>
                        </a:spcAft>
                        <a:tabLst>
                          <a:tab pos="4514850" algn="l"/>
                        </a:tabLst>
                      </a:pPr>
                      <a:r>
                        <a:rPr lang="en-US" sz="1800">
                          <a:effectLst/>
                          <a:latin typeface="+mn-lt"/>
                        </a:rPr>
                        <a:t>$0</a:t>
                      </a:r>
                      <a:endParaRPr lang="en-US" sz="1800">
                        <a:solidFill>
                          <a:srgbClr val="FF0000"/>
                        </a:solidFill>
                        <a:effectLst/>
                        <a:latin typeface="+mn-lt"/>
                        <a:ea typeface="Times New Roman" panose="02020603050405020304" pitchFamily="18" charset="0"/>
                        <a:cs typeface="Tahoma"/>
                      </a:endParaRPr>
                    </a:p>
                  </a:txBody>
                  <a:tcPr marL="91285" marR="91285" marT="0" marB="0" anchor="ctr"/>
                </a:tc>
                <a:tc>
                  <a:txBody>
                    <a:bodyPr/>
                    <a:lstStyle/>
                    <a:p>
                      <a:pPr marL="0" marR="0" algn="ctr" defTabSz="685800" rtl="0" eaLnBrk="1" fontAlgn="base" latinLnBrk="0" hangingPunct="0">
                        <a:lnSpc>
                          <a:spcPct val="100000"/>
                        </a:lnSpc>
                        <a:spcBef>
                          <a:spcPts val="0"/>
                        </a:spcBef>
                        <a:spcAft>
                          <a:spcPts val="0"/>
                        </a:spcAft>
                        <a:tabLst>
                          <a:tab pos="4514850" algn="l"/>
                        </a:tabLst>
                      </a:pPr>
                      <a:r>
                        <a:rPr lang="en-US" sz="1800" kern="1200" dirty="0">
                          <a:solidFill>
                            <a:schemeClr val="tx1"/>
                          </a:solidFill>
                          <a:effectLst/>
                          <a:latin typeface="+mn-lt"/>
                          <a:ea typeface="+mn-ea"/>
                          <a:cs typeface="+mn-cs"/>
                        </a:rPr>
                        <a:t>$1,000,000*</a:t>
                      </a:r>
                    </a:p>
                  </a:txBody>
                  <a:tcPr marL="91285" marR="91285" marT="0" marB="0" anchor="ctr"/>
                </a:tc>
                <a:tc>
                  <a:txBody>
                    <a:bodyPr/>
                    <a:lstStyle/>
                    <a:p>
                      <a:pPr marL="0" marR="0" algn="ctr" fontAlgn="base" hangingPunct="0">
                        <a:lnSpc>
                          <a:spcPct val="100000"/>
                        </a:lnSpc>
                        <a:spcBef>
                          <a:spcPts val="0"/>
                        </a:spcBef>
                        <a:spcAft>
                          <a:spcPts val="0"/>
                        </a:spcAft>
                        <a:tabLst>
                          <a:tab pos="4514850" algn="l"/>
                        </a:tabLst>
                      </a:pPr>
                      <a:r>
                        <a:rPr lang="en-US" sz="1800" kern="1200" baseline="0">
                          <a:solidFill>
                            <a:schemeClr val="tx1"/>
                          </a:solidFill>
                          <a:effectLst/>
                          <a:latin typeface="+mn-lt"/>
                          <a:ea typeface="+mn-ea"/>
                          <a:cs typeface="+mn-cs"/>
                        </a:rPr>
                        <a:t>1 </a:t>
                      </a:r>
                      <a:r>
                        <a:rPr lang="en-US" sz="1800" kern="1200">
                          <a:solidFill>
                            <a:schemeClr val="tx1"/>
                          </a:solidFill>
                          <a:effectLst/>
                          <a:latin typeface="+mn-lt"/>
                          <a:ea typeface="+mn-ea"/>
                          <a:cs typeface="+mn-cs"/>
                        </a:rPr>
                        <a:t>Year</a:t>
                      </a:r>
                    </a:p>
                  </a:txBody>
                  <a:tcPr marL="91285" marR="91285" marT="0" marB="0" anchor="ctr"/>
                </a:tc>
                <a:tc>
                  <a:txBody>
                    <a:bodyPr/>
                    <a:lstStyle/>
                    <a:p>
                      <a:pPr marL="0" marR="0" algn="ctr" fontAlgn="base" hangingPunct="0">
                        <a:lnSpc>
                          <a:spcPct val="100000"/>
                        </a:lnSpc>
                        <a:spcBef>
                          <a:spcPts val="0"/>
                        </a:spcBef>
                        <a:spcAft>
                          <a:spcPts val="0"/>
                        </a:spcAft>
                        <a:tabLst>
                          <a:tab pos="4514850" algn="l"/>
                        </a:tabLst>
                      </a:pPr>
                      <a:r>
                        <a:rPr lang="en-US" sz="1800">
                          <a:effectLst/>
                          <a:latin typeface="+mn-lt"/>
                        </a:rPr>
                        <a:t>$25,000</a:t>
                      </a:r>
                      <a:endParaRPr lang="en-US" sz="1800">
                        <a:solidFill>
                          <a:srgbClr val="FF0000"/>
                        </a:solidFill>
                        <a:effectLst/>
                        <a:latin typeface="+mn-lt"/>
                        <a:ea typeface="Times New Roman" panose="02020603050405020304" pitchFamily="18" charset="0"/>
                        <a:cs typeface="Tahoma"/>
                      </a:endParaRPr>
                    </a:p>
                  </a:txBody>
                  <a:tcPr marL="91285" marR="91285" marT="0" marB="0" anchor="ctr"/>
                </a:tc>
                <a:tc>
                  <a:txBody>
                    <a:bodyPr/>
                    <a:lstStyle/>
                    <a:p>
                      <a:pPr marL="0" marR="0" algn="ctr" fontAlgn="base" hangingPunct="0">
                        <a:lnSpc>
                          <a:spcPct val="100000"/>
                        </a:lnSpc>
                        <a:spcBef>
                          <a:spcPts val="0"/>
                        </a:spcBef>
                        <a:spcAft>
                          <a:spcPts val="0"/>
                        </a:spcAft>
                        <a:tabLst>
                          <a:tab pos="4514850" algn="l"/>
                        </a:tabLst>
                      </a:pPr>
                      <a:r>
                        <a:rPr lang="en-US" sz="1800">
                          <a:effectLst/>
                          <a:latin typeface="+mn-lt"/>
                        </a:rPr>
                        <a:t>$1,000,000</a:t>
                      </a:r>
                      <a:endParaRPr lang="en-US" sz="1800">
                        <a:solidFill>
                          <a:srgbClr val="FF0000"/>
                        </a:solidFill>
                        <a:effectLst/>
                        <a:latin typeface="+mn-lt"/>
                        <a:ea typeface="Times New Roman" panose="02020603050405020304" pitchFamily="18" charset="0"/>
                        <a:cs typeface="Tahoma"/>
                      </a:endParaRPr>
                    </a:p>
                  </a:txBody>
                  <a:tcPr marL="91285" marR="91285" marT="0" marB="0" anchor="ctr"/>
                </a:tc>
                <a:extLst>
                  <a:ext uri="{0D108BD9-81ED-4DB2-BD59-A6C34878D82A}">
                    <a16:rowId xmlns:a16="http://schemas.microsoft.com/office/drawing/2014/main" val="10001"/>
                  </a:ext>
                </a:extLst>
              </a:tr>
              <a:tr h="845855">
                <a:tc>
                  <a:txBody>
                    <a:bodyPr/>
                    <a:lstStyle/>
                    <a:p>
                      <a:pPr marL="0" marR="0" algn="ctr" fontAlgn="base" hangingPunct="0">
                        <a:lnSpc>
                          <a:spcPct val="100000"/>
                        </a:lnSpc>
                        <a:spcBef>
                          <a:spcPts val="0"/>
                        </a:spcBef>
                        <a:spcAft>
                          <a:spcPts val="0"/>
                        </a:spcAft>
                        <a:tabLst>
                          <a:tab pos="4514850" algn="l"/>
                        </a:tabLst>
                      </a:pPr>
                      <a:endParaRPr lang="en-US" sz="1800" dirty="0">
                        <a:solidFill>
                          <a:srgbClr val="FF0000"/>
                        </a:solidFill>
                        <a:effectLst/>
                        <a:latin typeface="+mn-lt"/>
                        <a:ea typeface="Times New Roman" panose="02020603050405020304" pitchFamily="18" charset="0"/>
                        <a:cs typeface="Tahoma"/>
                      </a:endParaRPr>
                    </a:p>
                  </a:txBody>
                  <a:tcPr marL="91285" marR="91285" marT="0" marB="0" anchor="ctr"/>
                </a:tc>
                <a:tc>
                  <a:txBody>
                    <a:bodyPr/>
                    <a:lstStyle/>
                    <a:p>
                      <a:pPr marL="0" marR="0" algn="ctr" fontAlgn="base" hangingPunct="0">
                        <a:lnSpc>
                          <a:spcPct val="100000"/>
                        </a:lnSpc>
                        <a:spcBef>
                          <a:spcPts val="0"/>
                        </a:spcBef>
                        <a:spcAft>
                          <a:spcPts val="0"/>
                        </a:spcAft>
                        <a:tabLst>
                          <a:tab pos="4514850" algn="l"/>
                        </a:tabLst>
                      </a:pPr>
                      <a:endParaRPr lang="en-US" sz="1800" kern="1200" dirty="0">
                        <a:solidFill>
                          <a:schemeClr val="tx1"/>
                        </a:solidFill>
                        <a:effectLst/>
                        <a:latin typeface="+mn-lt"/>
                        <a:ea typeface="+mn-ea"/>
                        <a:cs typeface="+mn-cs"/>
                      </a:endParaRPr>
                    </a:p>
                  </a:txBody>
                  <a:tcPr marL="91285" marR="91285" marT="0" marB="0" anchor="ctr"/>
                </a:tc>
                <a:tc>
                  <a:txBody>
                    <a:bodyPr/>
                    <a:lstStyle/>
                    <a:p>
                      <a:pPr marL="0" marR="0" algn="ctr" fontAlgn="base" hangingPunct="0">
                        <a:lnSpc>
                          <a:spcPct val="100000"/>
                        </a:lnSpc>
                        <a:spcBef>
                          <a:spcPts val="0"/>
                        </a:spcBef>
                        <a:spcAft>
                          <a:spcPts val="0"/>
                        </a:spcAft>
                        <a:tabLst>
                          <a:tab pos="4514850" algn="l"/>
                        </a:tabLst>
                      </a:pPr>
                      <a:endParaRPr lang="en-US" sz="1800" dirty="0">
                        <a:solidFill>
                          <a:srgbClr val="FF0000"/>
                        </a:solidFill>
                        <a:effectLst/>
                        <a:latin typeface="+mn-lt"/>
                        <a:ea typeface="Times New Roman" panose="02020603050405020304" pitchFamily="18" charset="0"/>
                        <a:cs typeface="Tahoma"/>
                      </a:endParaRPr>
                    </a:p>
                  </a:txBody>
                  <a:tcPr marL="91285" marR="91285" marT="0" marB="0" anchor="ctr"/>
                </a:tc>
                <a:tc>
                  <a:txBody>
                    <a:bodyPr/>
                    <a:lstStyle/>
                    <a:p>
                      <a:pPr marL="0" marR="0" algn="ctr" defTabSz="685800" rtl="0" eaLnBrk="1" fontAlgn="base" latinLnBrk="0" hangingPunct="0">
                        <a:lnSpc>
                          <a:spcPct val="100000"/>
                        </a:lnSpc>
                        <a:spcBef>
                          <a:spcPts val="0"/>
                        </a:spcBef>
                        <a:spcAft>
                          <a:spcPts val="0"/>
                        </a:spcAft>
                        <a:tabLst>
                          <a:tab pos="4514850" algn="l"/>
                        </a:tabLst>
                      </a:pPr>
                      <a:endParaRPr lang="en-US" sz="1800" kern="1200" dirty="0">
                        <a:solidFill>
                          <a:schemeClr val="tx1"/>
                        </a:solidFill>
                        <a:effectLst/>
                        <a:latin typeface="+mn-lt"/>
                        <a:ea typeface="+mn-ea"/>
                        <a:cs typeface="+mn-cs"/>
                      </a:endParaRPr>
                    </a:p>
                  </a:txBody>
                  <a:tcPr marL="91285" marR="91285" marT="0" marB="0" anchor="ctr"/>
                </a:tc>
                <a:tc>
                  <a:txBody>
                    <a:bodyPr/>
                    <a:lstStyle/>
                    <a:p>
                      <a:pPr marL="0" marR="0" algn="ctr" fontAlgn="base" hangingPunct="0">
                        <a:lnSpc>
                          <a:spcPct val="100000"/>
                        </a:lnSpc>
                        <a:spcBef>
                          <a:spcPts val="0"/>
                        </a:spcBef>
                        <a:spcAft>
                          <a:spcPts val="0"/>
                        </a:spcAft>
                        <a:tabLst>
                          <a:tab pos="4514850" algn="l"/>
                        </a:tabLst>
                      </a:pPr>
                      <a:endParaRPr lang="en-US" sz="1800" kern="1200" dirty="0">
                        <a:solidFill>
                          <a:schemeClr val="tx1"/>
                        </a:solidFill>
                        <a:effectLst/>
                        <a:latin typeface="+mn-lt"/>
                        <a:ea typeface="+mn-ea"/>
                        <a:cs typeface="+mn-cs"/>
                      </a:endParaRPr>
                    </a:p>
                  </a:txBody>
                  <a:tcPr marL="91285" marR="91285" marT="0" marB="0" anchor="ctr"/>
                </a:tc>
                <a:tc>
                  <a:txBody>
                    <a:bodyPr/>
                    <a:lstStyle/>
                    <a:p>
                      <a:pPr marL="0" marR="0" algn="ctr" fontAlgn="base" hangingPunct="0">
                        <a:lnSpc>
                          <a:spcPct val="100000"/>
                        </a:lnSpc>
                        <a:spcBef>
                          <a:spcPts val="0"/>
                        </a:spcBef>
                        <a:spcAft>
                          <a:spcPts val="0"/>
                        </a:spcAft>
                        <a:tabLst>
                          <a:tab pos="4514850" algn="l"/>
                        </a:tabLst>
                      </a:pPr>
                      <a:endParaRPr lang="en-US" sz="1800" dirty="0">
                        <a:solidFill>
                          <a:srgbClr val="FF0000"/>
                        </a:solidFill>
                        <a:effectLst/>
                        <a:latin typeface="+mn-lt"/>
                        <a:ea typeface="Times New Roman" panose="02020603050405020304" pitchFamily="18" charset="0"/>
                        <a:cs typeface="Tahoma"/>
                      </a:endParaRPr>
                    </a:p>
                  </a:txBody>
                  <a:tcPr marL="91285" marR="91285" marT="0" marB="0" anchor="ctr"/>
                </a:tc>
                <a:tc>
                  <a:txBody>
                    <a:bodyPr/>
                    <a:lstStyle/>
                    <a:p>
                      <a:pPr marL="0" marR="0" algn="ctr" fontAlgn="base" hangingPunct="0">
                        <a:lnSpc>
                          <a:spcPct val="100000"/>
                        </a:lnSpc>
                        <a:spcBef>
                          <a:spcPts val="0"/>
                        </a:spcBef>
                        <a:spcAft>
                          <a:spcPts val="0"/>
                        </a:spcAft>
                        <a:tabLst>
                          <a:tab pos="4514850" algn="l"/>
                        </a:tabLst>
                      </a:pPr>
                      <a:endParaRPr lang="en-US" sz="1800" dirty="0">
                        <a:solidFill>
                          <a:srgbClr val="FF0000"/>
                        </a:solidFill>
                        <a:effectLst/>
                        <a:latin typeface="+mn-lt"/>
                        <a:ea typeface="Times New Roman" panose="02020603050405020304" pitchFamily="18" charset="0"/>
                        <a:cs typeface="Tahoma"/>
                      </a:endParaRPr>
                    </a:p>
                  </a:txBody>
                  <a:tcPr marL="91285" marR="91285" marT="0" marB="0" anchor="ctr"/>
                </a:tc>
                <a:extLst>
                  <a:ext uri="{0D108BD9-81ED-4DB2-BD59-A6C34878D82A}">
                    <a16:rowId xmlns:a16="http://schemas.microsoft.com/office/drawing/2014/main" val="3032737252"/>
                  </a:ext>
                </a:extLst>
              </a:tr>
              <a:tr h="845855">
                <a:tc>
                  <a:txBody>
                    <a:bodyPr/>
                    <a:lstStyle/>
                    <a:p>
                      <a:pPr marL="0" marR="0" algn="ctr" fontAlgn="base" hangingPunct="0">
                        <a:lnSpc>
                          <a:spcPct val="100000"/>
                        </a:lnSpc>
                        <a:spcBef>
                          <a:spcPts val="0"/>
                        </a:spcBef>
                        <a:spcAft>
                          <a:spcPts val="0"/>
                        </a:spcAft>
                        <a:tabLst>
                          <a:tab pos="4514850" algn="l"/>
                        </a:tabLst>
                      </a:pPr>
                      <a:endParaRPr lang="en-US" sz="1800" dirty="0">
                        <a:solidFill>
                          <a:srgbClr val="FF0000"/>
                        </a:solidFill>
                        <a:effectLst/>
                        <a:latin typeface="+mn-lt"/>
                        <a:ea typeface="Times New Roman" panose="02020603050405020304" pitchFamily="18" charset="0"/>
                        <a:cs typeface="Tahoma"/>
                      </a:endParaRPr>
                    </a:p>
                  </a:txBody>
                  <a:tcPr marL="91285" marR="91285" marT="0" marB="0" anchor="ctr"/>
                </a:tc>
                <a:tc>
                  <a:txBody>
                    <a:bodyPr/>
                    <a:lstStyle/>
                    <a:p>
                      <a:pPr marL="0" marR="0" algn="ctr" fontAlgn="base" hangingPunct="0">
                        <a:lnSpc>
                          <a:spcPct val="100000"/>
                        </a:lnSpc>
                        <a:spcBef>
                          <a:spcPts val="0"/>
                        </a:spcBef>
                        <a:spcAft>
                          <a:spcPts val="0"/>
                        </a:spcAft>
                        <a:tabLst>
                          <a:tab pos="4514850" algn="l"/>
                        </a:tabLst>
                      </a:pPr>
                      <a:endParaRPr lang="en-US" sz="1800" kern="1200">
                        <a:solidFill>
                          <a:schemeClr val="tx1"/>
                        </a:solidFill>
                        <a:effectLst/>
                        <a:latin typeface="+mn-lt"/>
                        <a:ea typeface="+mn-ea"/>
                        <a:cs typeface="+mn-cs"/>
                      </a:endParaRPr>
                    </a:p>
                  </a:txBody>
                  <a:tcPr marL="91285" marR="91285" marT="0" marB="0" anchor="ctr"/>
                </a:tc>
                <a:tc>
                  <a:txBody>
                    <a:bodyPr/>
                    <a:lstStyle/>
                    <a:p>
                      <a:pPr marL="0" marR="0" algn="ctr" fontAlgn="base" hangingPunct="0">
                        <a:lnSpc>
                          <a:spcPct val="100000"/>
                        </a:lnSpc>
                        <a:spcBef>
                          <a:spcPts val="0"/>
                        </a:spcBef>
                        <a:spcAft>
                          <a:spcPts val="0"/>
                        </a:spcAft>
                        <a:tabLst>
                          <a:tab pos="4514850" algn="l"/>
                        </a:tabLst>
                      </a:pPr>
                      <a:endParaRPr lang="en-US" sz="1800" dirty="0">
                        <a:solidFill>
                          <a:srgbClr val="FF0000"/>
                        </a:solidFill>
                        <a:effectLst/>
                        <a:latin typeface="+mn-lt"/>
                        <a:ea typeface="Times New Roman" panose="02020603050405020304" pitchFamily="18" charset="0"/>
                        <a:cs typeface="Tahoma"/>
                      </a:endParaRPr>
                    </a:p>
                  </a:txBody>
                  <a:tcPr marL="91285" marR="91285" marT="0" marB="0" anchor="ctr"/>
                </a:tc>
                <a:tc>
                  <a:txBody>
                    <a:bodyPr/>
                    <a:lstStyle/>
                    <a:p>
                      <a:pPr marL="0" marR="0" algn="ctr" defTabSz="685800" rtl="0" eaLnBrk="1" fontAlgn="base" latinLnBrk="0" hangingPunct="0">
                        <a:lnSpc>
                          <a:spcPct val="100000"/>
                        </a:lnSpc>
                        <a:spcBef>
                          <a:spcPts val="0"/>
                        </a:spcBef>
                        <a:spcAft>
                          <a:spcPts val="0"/>
                        </a:spcAft>
                        <a:tabLst>
                          <a:tab pos="4514850" algn="l"/>
                        </a:tabLst>
                      </a:pPr>
                      <a:endParaRPr lang="en-US" sz="1800" kern="1200" dirty="0">
                        <a:solidFill>
                          <a:schemeClr val="tx1"/>
                        </a:solidFill>
                        <a:effectLst/>
                        <a:latin typeface="+mn-lt"/>
                        <a:ea typeface="+mn-ea"/>
                        <a:cs typeface="+mn-cs"/>
                      </a:endParaRPr>
                    </a:p>
                  </a:txBody>
                  <a:tcPr marL="91285" marR="91285" marT="0" marB="0" anchor="ctr"/>
                </a:tc>
                <a:tc>
                  <a:txBody>
                    <a:bodyPr/>
                    <a:lstStyle/>
                    <a:p>
                      <a:pPr marL="0" marR="0" algn="ctr" fontAlgn="base" hangingPunct="0">
                        <a:lnSpc>
                          <a:spcPct val="100000"/>
                        </a:lnSpc>
                        <a:spcBef>
                          <a:spcPts val="0"/>
                        </a:spcBef>
                        <a:spcAft>
                          <a:spcPts val="0"/>
                        </a:spcAft>
                        <a:tabLst>
                          <a:tab pos="4514850" algn="l"/>
                        </a:tabLst>
                      </a:pPr>
                      <a:endParaRPr lang="en-US" sz="1800" kern="1200" dirty="0">
                        <a:solidFill>
                          <a:schemeClr val="tx1"/>
                        </a:solidFill>
                        <a:effectLst/>
                        <a:latin typeface="+mn-lt"/>
                        <a:ea typeface="+mn-ea"/>
                        <a:cs typeface="+mn-cs"/>
                      </a:endParaRPr>
                    </a:p>
                  </a:txBody>
                  <a:tcPr marL="91285" marR="91285" marT="0" marB="0" anchor="ctr"/>
                </a:tc>
                <a:tc>
                  <a:txBody>
                    <a:bodyPr/>
                    <a:lstStyle/>
                    <a:p>
                      <a:pPr marL="0" marR="0" algn="ctr" fontAlgn="base" hangingPunct="0">
                        <a:lnSpc>
                          <a:spcPct val="100000"/>
                        </a:lnSpc>
                        <a:spcBef>
                          <a:spcPts val="0"/>
                        </a:spcBef>
                        <a:spcAft>
                          <a:spcPts val="0"/>
                        </a:spcAft>
                        <a:tabLst>
                          <a:tab pos="4514850" algn="l"/>
                        </a:tabLst>
                      </a:pPr>
                      <a:endParaRPr lang="en-US" sz="1800" dirty="0">
                        <a:solidFill>
                          <a:srgbClr val="FF0000"/>
                        </a:solidFill>
                        <a:effectLst/>
                        <a:latin typeface="+mn-lt"/>
                        <a:ea typeface="Times New Roman" panose="02020603050405020304" pitchFamily="18" charset="0"/>
                        <a:cs typeface="Tahoma"/>
                      </a:endParaRPr>
                    </a:p>
                  </a:txBody>
                  <a:tcPr marL="91285" marR="91285" marT="0" marB="0" anchor="ctr"/>
                </a:tc>
                <a:tc>
                  <a:txBody>
                    <a:bodyPr/>
                    <a:lstStyle/>
                    <a:p>
                      <a:pPr marL="0" marR="0" algn="ctr" fontAlgn="base" hangingPunct="0">
                        <a:lnSpc>
                          <a:spcPct val="100000"/>
                        </a:lnSpc>
                        <a:spcBef>
                          <a:spcPts val="0"/>
                        </a:spcBef>
                        <a:spcAft>
                          <a:spcPts val="0"/>
                        </a:spcAft>
                        <a:tabLst>
                          <a:tab pos="4514850" algn="l"/>
                        </a:tabLst>
                      </a:pPr>
                      <a:endParaRPr lang="en-US" sz="1800" dirty="0">
                        <a:solidFill>
                          <a:srgbClr val="FF0000"/>
                        </a:solidFill>
                        <a:effectLst/>
                        <a:latin typeface="+mn-lt"/>
                        <a:ea typeface="Times New Roman" panose="02020603050405020304" pitchFamily="18" charset="0"/>
                        <a:cs typeface="Tahoma"/>
                      </a:endParaRPr>
                    </a:p>
                  </a:txBody>
                  <a:tcPr marL="91285" marR="91285" marT="0" marB="0" anchor="ctr"/>
                </a:tc>
                <a:extLst>
                  <a:ext uri="{0D108BD9-81ED-4DB2-BD59-A6C34878D82A}">
                    <a16:rowId xmlns:a16="http://schemas.microsoft.com/office/drawing/2014/main" val="3569017455"/>
                  </a:ext>
                </a:extLst>
              </a:tr>
            </a:tbl>
          </a:graphicData>
        </a:graphic>
      </p:graphicFrame>
      <p:pic>
        <p:nvPicPr>
          <p:cNvPr id="9" name="Picture 8">
            <a:extLst>
              <a:ext uri="{FF2B5EF4-FFF2-40B4-BE49-F238E27FC236}">
                <a16:creationId xmlns:a16="http://schemas.microsoft.com/office/drawing/2014/main" id="{4F079C4D-3671-9074-642D-3349D2F7E04A}"/>
              </a:ext>
            </a:extLst>
          </p:cNvPr>
          <p:cNvPicPr>
            <a:picLocks noChangeAspect="1"/>
          </p:cNvPicPr>
          <p:nvPr/>
        </p:nvPicPr>
        <p:blipFill>
          <a:blip r:embed="rId2"/>
          <a:stretch>
            <a:fillRect/>
          </a:stretch>
        </p:blipFill>
        <p:spPr>
          <a:xfrm>
            <a:off x="7924799" y="497306"/>
            <a:ext cx="3952301" cy="776384"/>
          </a:xfrm>
          <a:prstGeom prst="rect">
            <a:avLst/>
          </a:prstGeom>
        </p:spPr>
      </p:pic>
    </p:spTree>
    <p:extLst>
      <p:ext uri="{BB962C8B-B14F-4D97-AF65-F5344CB8AC3E}">
        <p14:creationId xmlns:p14="http://schemas.microsoft.com/office/powerpoint/2010/main" val="366400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49A4C-DC93-C850-1FB1-2D4A813D1DC9}"/>
              </a:ext>
            </a:extLst>
          </p:cNvPr>
          <p:cNvSpPr>
            <a:spLocks noGrp="1"/>
          </p:cNvSpPr>
          <p:nvPr>
            <p:ph type="title"/>
          </p:nvPr>
        </p:nvSpPr>
        <p:spPr/>
        <p:txBody>
          <a:bodyPr/>
          <a:lstStyle/>
          <a:p>
            <a:r>
              <a:rPr lang="en-US"/>
              <a:t>Front End Documents</a:t>
            </a:r>
          </a:p>
        </p:txBody>
      </p:sp>
      <p:sp>
        <p:nvSpPr>
          <p:cNvPr id="3" name="Text Placeholder 2">
            <a:extLst>
              <a:ext uri="{FF2B5EF4-FFF2-40B4-BE49-F238E27FC236}">
                <a16:creationId xmlns:a16="http://schemas.microsoft.com/office/drawing/2014/main" id="{04702351-05ED-81ED-BE58-CA4C55535289}"/>
              </a:ext>
            </a:extLst>
          </p:cNvPr>
          <p:cNvSpPr>
            <a:spLocks noGrp="1"/>
          </p:cNvSpPr>
          <p:nvPr>
            <p:ph type="body" idx="4294967295"/>
          </p:nvPr>
        </p:nvSpPr>
        <p:spPr>
          <a:xfrm>
            <a:off x="736595" y="1336432"/>
            <a:ext cx="7092955" cy="4849291"/>
          </a:xfrm>
        </p:spPr>
        <p:txBody>
          <a:bodyPr/>
          <a:lstStyle/>
          <a:p>
            <a:r>
              <a:rPr lang="en-US" dirty="0">
                <a:solidFill>
                  <a:schemeClr val="bg1"/>
                </a:solidFill>
              </a:rPr>
              <a:t>Notice to Contractors</a:t>
            </a:r>
          </a:p>
          <a:p>
            <a:r>
              <a:rPr lang="en-US" sz="2800" dirty="0">
                <a:solidFill>
                  <a:schemeClr val="bg1"/>
                </a:solidFill>
              </a:rPr>
              <a:t>Bid Form (Sample)</a:t>
            </a:r>
          </a:p>
          <a:p>
            <a:r>
              <a:rPr lang="en-US" sz="2800" dirty="0">
                <a:solidFill>
                  <a:schemeClr val="bg1"/>
                </a:solidFill>
              </a:rPr>
              <a:t>General Conditions (Chancellor’s Office)</a:t>
            </a:r>
          </a:p>
          <a:p>
            <a:r>
              <a:rPr lang="en-US" sz="2800" dirty="0">
                <a:solidFill>
                  <a:schemeClr val="bg1"/>
                </a:solidFill>
              </a:rPr>
              <a:t>Supplementary General Conditions (Chancellor’s Office)</a:t>
            </a:r>
          </a:p>
          <a:p>
            <a:r>
              <a:rPr lang="en-US" sz="2800" dirty="0">
                <a:solidFill>
                  <a:schemeClr val="bg1"/>
                </a:solidFill>
              </a:rPr>
              <a:t>Special Conditions (University)</a:t>
            </a:r>
          </a:p>
          <a:p>
            <a:r>
              <a:rPr lang="en-US" sz="2800" dirty="0">
                <a:solidFill>
                  <a:schemeClr val="bg1"/>
                </a:solidFill>
              </a:rPr>
              <a:t>Sample Forms</a:t>
            </a:r>
          </a:p>
          <a:p>
            <a:endParaRPr lang="en-US" dirty="0"/>
          </a:p>
        </p:txBody>
      </p:sp>
      <p:pic>
        <p:nvPicPr>
          <p:cNvPr id="4" name="Picture 3">
            <a:extLst>
              <a:ext uri="{FF2B5EF4-FFF2-40B4-BE49-F238E27FC236}">
                <a16:creationId xmlns:a16="http://schemas.microsoft.com/office/drawing/2014/main" id="{0B602BCB-E036-052C-5759-57CDCCC0D415}"/>
              </a:ext>
            </a:extLst>
          </p:cNvPr>
          <p:cNvPicPr>
            <a:picLocks noChangeAspect="1"/>
          </p:cNvPicPr>
          <p:nvPr/>
        </p:nvPicPr>
        <p:blipFill>
          <a:blip r:embed="rId2"/>
          <a:srcRect/>
          <a:stretch/>
        </p:blipFill>
        <p:spPr>
          <a:xfrm>
            <a:off x="8218171" y="1554045"/>
            <a:ext cx="3283580" cy="42493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B927C9D1-5067-7F4E-AA45-109265FBC180}"/>
              </a:ext>
            </a:extLst>
          </p:cNvPr>
          <p:cNvPicPr>
            <a:picLocks noChangeAspect="1"/>
          </p:cNvPicPr>
          <p:nvPr/>
        </p:nvPicPr>
        <p:blipFill>
          <a:blip r:embed="rId3"/>
          <a:stretch>
            <a:fillRect/>
          </a:stretch>
        </p:blipFill>
        <p:spPr>
          <a:xfrm>
            <a:off x="7924799" y="160422"/>
            <a:ext cx="3952301" cy="776384"/>
          </a:xfrm>
          <a:prstGeom prst="rect">
            <a:avLst/>
          </a:prstGeom>
        </p:spPr>
      </p:pic>
    </p:spTree>
    <p:extLst>
      <p:ext uri="{BB962C8B-B14F-4D97-AF65-F5344CB8AC3E}">
        <p14:creationId xmlns:p14="http://schemas.microsoft.com/office/powerpoint/2010/main" val="1711565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4CCDEB-1A5D-960D-2DCE-43A1B9FEC7A2}"/>
              </a:ext>
            </a:extLst>
          </p:cNvPr>
          <p:cNvSpPr>
            <a:spLocks noGrp="1"/>
          </p:cNvSpPr>
          <p:nvPr>
            <p:ph type="title"/>
          </p:nvPr>
        </p:nvSpPr>
        <p:spPr>
          <a:xfrm>
            <a:off x="466722" y="586855"/>
            <a:ext cx="3201366" cy="1310525"/>
          </a:xfrm>
        </p:spPr>
        <p:txBody>
          <a:bodyPr vert="horz" lIns="91440" tIns="45720" rIns="91440" bIns="45720" rtlCol="0" anchor="b">
            <a:normAutofit/>
          </a:bodyPr>
          <a:lstStyle/>
          <a:p>
            <a:pPr algn="r">
              <a:spcBef>
                <a:spcPct val="0"/>
              </a:spcBef>
            </a:pPr>
            <a:r>
              <a:rPr lang="en-US" kern="1200">
                <a:solidFill>
                  <a:srgbClr val="FFFFFF"/>
                </a:solidFill>
                <a:latin typeface="+mn-lt"/>
                <a:ea typeface="+mj-ea"/>
                <a:cs typeface="+mj-cs"/>
              </a:rPr>
              <a:t>General Conditions</a:t>
            </a:r>
          </a:p>
        </p:txBody>
      </p:sp>
      <p:sp>
        <p:nvSpPr>
          <p:cNvPr id="3" name="Text Placeholder 2">
            <a:extLst>
              <a:ext uri="{FF2B5EF4-FFF2-40B4-BE49-F238E27FC236}">
                <a16:creationId xmlns:a16="http://schemas.microsoft.com/office/drawing/2014/main" id="{8DE87CA3-3941-6A6F-D412-E14DC2AF33E7}"/>
              </a:ext>
            </a:extLst>
          </p:cNvPr>
          <p:cNvSpPr>
            <a:spLocks noGrp="1"/>
          </p:cNvSpPr>
          <p:nvPr>
            <p:ph type="body" idx="4294967295"/>
          </p:nvPr>
        </p:nvSpPr>
        <p:spPr>
          <a:xfrm>
            <a:off x="4581727" y="649480"/>
            <a:ext cx="6050779" cy="5546047"/>
          </a:xfrm>
        </p:spPr>
        <p:txBody>
          <a:bodyPr vert="horz" lIns="91440" tIns="45720" rIns="91440" bIns="45720" rtlCol="0" anchor="ctr">
            <a:normAutofit/>
          </a:bodyPr>
          <a:lstStyle/>
          <a:p>
            <a:pPr lvl="1">
              <a:buFont typeface="Arial" panose="020B0604020202020204" pitchFamily="34" charset="0"/>
              <a:buChar char="•"/>
            </a:pPr>
            <a:r>
              <a:rPr lang="en-US" sz="2800" dirty="0">
                <a:solidFill>
                  <a:schemeClr val="tx1"/>
                </a:solidFill>
                <a:latin typeface="+mn-lt"/>
                <a:ea typeface="+mn-ea"/>
                <a:cs typeface="+mn-cs"/>
              </a:rPr>
              <a:t>Bidding </a:t>
            </a:r>
          </a:p>
          <a:p>
            <a:pPr lvl="1">
              <a:buFont typeface="Arial" panose="020B0604020202020204" pitchFamily="34" charset="0"/>
              <a:buChar char="•"/>
            </a:pPr>
            <a:r>
              <a:rPr lang="en-US" sz="2800" dirty="0">
                <a:solidFill>
                  <a:schemeClr val="tx1"/>
                </a:solidFill>
                <a:latin typeface="+mn-lt"/>
                <a:ea typeface="+mn-ea"/>
                <a:cs typeface="+mn-cs"/>
              </a:rPr>
              <a:t>Award and Execution of Contract</a:t>
            </a:r>
          </a:p>
          <a:p>
            <a:pPr lvl="1">
              <a:buFont typeface="Arial" panose="020B0604020202020204" pitchFamily="34" charset="0"/>
              <a:buChar char="•"/>
            </a:pPr>
            <a:r>
              <a:rPr lang="en-US" sz="2800" dirty="0">
                <a:solidFill>
                  <a:schemeClr val="tx1"/>
                </a:solidFill>
                <a:latin typeface="+mn-lt"/>
                <a:ea typeface="+mn-ea"/>
                <a:cs typeface="+mn-cs"/>
              </a:rPr>
              <a:t>Conduct of Work</a:t>
            </a:r>
          </a:p>
          <a:p>
            <a:pPr lvl="1">
              <a:buFont typeface="Arial" panose="020B0604020202020204" pitchFamily="34" charset="0"/>
              <a:buChar char="•"/>
            </a:pPr>
            <a:r>
              <a:rPr lang="en-US" sz="2800" dirty="0">
                <a:solidFill>
                  <a:schemeClr val="tx1"/>
                </a:solidFill>
                <a:latin typeface="+mn-lt"/>
                <a:ea typeface="+mn-ea"/>
                <a:cs typeface="+mn-cs"/>
              </a:rPr>
              <a:t>Scope and Procedure for Job Order Work</a:t>
            </a:r>
          </a:p>
          <a:p>
            <a:pPr lvl="1">
              <a:buFont typeface="Arial" panose="020B0604020202020204" pitchFamily="34" charset="0"/>
              <a:buChar char="•"/>
            </a:pPr>
            <a:r>
              <a:rPr lang="en-US" sz="2800" dirty="0" err="1">
                <a:solidFill>
                  <a:schemeClr val="tx1"/>
                </a:solidFill>
                <a:latin typeface="+mn-lt"/>
                <a:ea typeface="+mn-ea"/>
                <a:cs typeface="+mn-cs"/>
              </a:rPr>
              <a:t>NonPre</a:t>
            </a:r>
            <a:r>
              <a:rPr lang="en-US" sz="2800" dirty="0">
                <a:solidFill>
                  <a:schemeClr val="tx1"/>
                </a:solidFill>
                <a:latin typeface="+mn-lt"/>
                <a:ea typeface="+mn-ea"/>
                <a:cs typeface="+mn-cs"/>
              </a:rPr>
              <a:t>-Priced Tasks</a:t>
            </a:r>
          </a:p>
          <a:p>
            <a:pPr lvl="1">
              <a:buFont typeface="Arial" panose="020B0604020202020204" pitchFamily="34" charset="0"/>
              <a:buChar char="•"/>
            </a:pPr>
            <a:r>
              <a:rPr lang="en-US" sz="2800" dirty="0">
                <a:solidFill>
                  <a:schemeClr val="tx1"/>
                </a:solidFill>
                <a:latin typeface="+mn-lt"/>
                <a:ea typeface="+mn-ea"/>
                <a:cs typeface="+mn-cs"/>
              </a:rPr>
              <a:t>Interpretation of and Adherence to Contract Requirements</a:t>
            </a:r>
          </a:p>
          <a:p>
            <a:pPr lvl="1">
              <a:buFont typeface="Arial" panose="020B0604020202020204" pitchFamily="34" charset="0"/>
              <a:buChar char="•"/>
            </a:pPr>
            <a:r>
              <a:rPr lang="en-US" sz="2800" dirty="0">
                <a:solidFill>
                  <a:schemeClr val="tx1"/>
                </a:solidFill>
                <a:latin typeface="+mn-lt"/>
                <a:ea typeface="+mn-ea"/>
                <a:cs typeface="+mn-cs"/>
              </a:rPr>
              <a:t>Changes in the Work</a:t>
            </a:r>
          </a:p>
          <a:p>
            <a:pPr lvl="1">
              <a:buFont typeface="Arial" panose="020B0604020202020204" pitchFamily="34" charset="0"/>
              <a:buChar char="•"/>
            </a:pPr>
            <a:r>
              <a:rPr lang="en-US" sz="2800" dirty="0">
                <a:solidFill>
                  <a:schemeClr val="tx1"/>
                </a:solidFill>
                <a:latin typeface="+mn-lt"/>
                <a:ea typeface="+mn-ea"/>
                <a:cs typeface="+mn-cs"/>
              </a:rPr>
              <a:t>Claims and Damages</a:t>
            </a:r>
          </a:p>
          <a:p>
            <a:pPr lvl="1">
              <a:buFont typeface="Arial" panose="020B0604020202020204" pitchFamily="34" charset="0"/>
              <a:buChar char="•"/>
            </a:pPr>
            <a:r>
              <a:rPr lang="en-US" sz="2800" dirty="0">
                <a:solidFill>
                  <a:schemeClr val="tx1"/>
                </a:solidFill>
                <a:latin typeface="+mn-lt"/>
                <a:ea typeface="+mn-ea"/>
                <a:cs typeface="+mn-cs"/>
              </a:rPr>
              <a:t>Payment and Completion</a:t>
            </a:r>
          </a:p>
          <a:p>
            <a:pPr>
              <a:buFont typeface="Arial" panose="020B0604020202020204" pitchFamily="34" charset="0"/>
              <a:buChar char="•"/>
            </a:pPr>
            <a:endParaRPr lang="en-US" sz="2000" dirty="0">
              <a:solidFill>
                <a:schemeClr val="tx1"/>
              </a:solidFill>
              <a:latin typeface="+mn-lt"/>
              <a:ea typeface="+mn-ea"/>
              <a:cs typeface="+mn-cs"/>
            </a:endParaRPr>
          </a:p>
        </p:txBody>
      </p:sp>
      <p:pic>
        <p:nvPicPr>
          <p:cNvPr id="7" name="Picture 6">
            <a:extLst>
              <a:ext uri="{FF2B5EF4-FFF2-40B4-BE49-F238E27FC236}">
                <a16:creationId xmlns:a16="http://schemas.microsoft.com/office/drawing/2014/main" id="{5708F8F9-8B4F-0C84-7158-4ABA775F949C}"/>
              </a:ext>
            </a:extLst>
          </p:cNvPr>
          <p:cNvPicPr>
            <a:picLocks noChangeAspect="1"/>
          </p:cNvPicPr>
          <p:nvPr/>
        </p:nvPicPr>
        <p:blipFill>
          <a:blip r:embed="rId2"/>
          <a:stretch>
            <a:fillRect/>
          </a:stretch>
        </p:blipFill>
        <p:spPr>
          <a:xfrm>
            <a:off x="723786" y="2107419"/>
            <a:ext cx="3047193" cy="3810113"/>
          </a:xfrm>
          <a:prstGeom prst="rect">
            <a:avLst/>
          </a:prstGeom>
        </p:spPr>
      </p:pic>
      <p:pic>
        <p:nvPicPr>
          <p:cNvPr id="4" name="Picture 3">
            <a:extLst>
              <a:ext uri="{FF2B5EF4-FFF2-40B4-BE49-F238E27FC236}">
                <a16:creationId xmlns:a16="http://schemas.microsoft.com/office/drawing/2014/main" id="{9D6FB8FB-CB42-1A26-128A-7A60901F0588}"/>
              </a:ext>
            </a:extLst>
          </p:cNvPr>
          <p:cNvPicPr>
            <a:picLocks noChangeAspect="1"/>
          </p:cNvPicPr>
          <p:nvPr/>
        </p:nvPicPr>
        <p:blipFill>
          <a:blip r:embed="rId3"/>
          <a:stretch>
            <a:fillRect/>
          </a:stretch>
        </p:blipFill>
        <p:spPr>
          <a:xfrm>
            <a:off x="8239700" y="398483"/>
            <a:ext cx="3230406" cy="634576"/>
          </a:xfrm>
          <a:prstGeom prst="rect">
            <a:avLst/>
          </a:prstGeom>
        </p:spPr>
      </p:pic>
    </p:spTree>
    <p:extLst>
      <p:ext uri="{BB962C8B-B14F-4D97-AF65-F5344CB8AC3E}">
        <p14:creationId xmlns:p14="http://schemas.microsoft.com/office/powerpoint/2010/main" val="2250923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01934-E987-674E-05E8-CAEF4BE43252}"/>
              </a:ext>
            </a:extLst>
          </p:cNvPr>
          <p:cNvSpPr>
            <a:spLocks noGrp="1"/>
          </p:cNvSpPr>
          <p:nvPr>
            <p:ph type="title"/>
          </p:nvPr>
        </p:nvSpPr>
        <p:spPr>
          <a:xfrm>
            <a:off x="809494" y="2007684"/>
            <a:ext cx="10684608" cy="3933492"/>
          </a:xfrm>
        </p:spPr>
        <p:txBody>
          <a:bodyPr>
            <a:normAutofit fontScale="90000"/>
          </a:bodyPr>
          <a:lstStyle/>
          <a:p>
            <a:r>
              <a:rPr lang="en-US" sz="5400" dirty="0">
                <a:solidFill>
                  <a:srgbClr val="FFFFFF"/>
                </a:solidFill>
              </a:rPr>
              <a:t>Nothing written in this presentation supersedes what is provided in your bid package.  Any deviations or changes to the bid documents will be provided in the form of an addendum.</a:t>
            </a:r>
            <a:br>
              <a:rPr lang="en-US" sz="5400" dirty="0">
                <a:solidFill>
                  <a:srgbClr val="FFFFFF"/>
                </a:solidFill>
              </a:rPr>
            </a:br>
            <a:endParaRPr lang="en-US" dirty="0"/>
          </a:p>
        </p:txBody>
      </p:sp>
      <p:pic>
        <p:nvPicPr>
          <p:cNvPr id="3" name="Picture 2">
            <a:extLst>
              <a:ext uri="{FF2B5EF4-FFF2-40B4-BE49-F238E27FC236}">
                <a16:creationId xmlns:a16="http://schemas.microsoft.com/office/drawing/2014/main" id="{1C3866E8-309C-160A-4F0B-D116B1E5CEFF}"/>
              </a:ext>
            </a:extLst>
          </p:cNvPr>
          <p:cNvPicPr>
            <a:picLocks noChangeAspect="1"/>
          </p:cNvPicPr>
          <p:nvPr/>
        </p:nvPicPr>
        <p:blipFill>
          <a:blip r:embed="rId2"/>
          <a:stretch>
            <a:fillRect/>
          </a:stretch>
        </p:blipFill>
        <p:spPr>
          <a:xfrm>
            <a:off x="8101262" y="304799"/>
            <a:ext cx="3952301" cy="776384"/>
          </a:xfrm>
          <a:prstGeom prst="rect">
            <a:avLst/>
          </a:prstGeom>
        </p:spPr>
      </p:pic>
      <p:pic>
        <p:nvPicPr>
          <p:cNvPr id="5" name="Picture 4">
            <a:extLst>
              <a:ext uri="{FF2B5EF4-FFF2-40B4-BE49-F238E27FC236}">
                <a16:creationId xmlns:a16="http://schemas.microsoft.com/office/drawing/2014/main" id="{2A96A2CD-32F1-E142-923A-FACEAA8A616B}"/>
              </a:ext>
            </a:extLst>
          </p:cNvPr>
          <p:cNvPicPr>
            <a:picLocks noChangeAspect="1"/>
          </p:cNvPicPr>
          <p:nvPr/>
        </p:nvPicPr>
        <p:blipFill>
          <a:blip r:embed="rId3"/>
          <a:stretch>
            <a:fillRect/>
          </a:stretch>
        </p:blipFill>
        <p:spPr>
          <a:xfrm>
            <a:off x="1099271" y="469209"/>
            <a:ext cx="3643429" cy="685823"/>
          </a:xfrm>
          <a:prstGeom prst="rect">
            <a:avLst/>
          </a:prstGeom>
        </p:spPr>
      </p:pic>
    </p:spTree>
    <p:extLst>
      <p:ext uri="{BB962C8B-B14F-4D97-AF65-F5344CB8AC3E}">
        <p14:creationId xmlns:p14="http://schemas.microsoft.com/office/powerpoint/2010/main" val="3641951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5B618C-8614-16B6-3C09-F1E3978242A3}"/>
              </a:ext>
            </a:extLst>
          </p:cNvPr>
          <p:cNvSpPr>
            <a:spLocks noGrp="1"/>
          </p:cNvSpPr>
          <p:nvPr>
            <p:ph type="title"/>
          </p:nvPr>
        </p:nvSpPr>
        <p:spPr>
          <a:xfrm>
            <a:off x="214009" y="586855"/>
            <a:ext cx="3686963" cy="3387497"/>
          </a:xfrm>
        </p:spPr>
        <p:txBody>
          <a:bodyPr vert="horz" lIns="91440" tIns="45720" rIns="91440" bIns="45720" rtlCol="0" anchor="b">
            <a:normAutofit/>
          </a:bodyPr>
          <a:lstStyle/>
          <a:p>
            <a:pPr algn="ctr">
              <a:spcBef>
                <a:spcPct val="0"/>
              </a:spcBef>
            </a:pPr>
            <a:r>
              <a:rPr lang="en-US" kern="1200">
                <a:solidFill>
                  <a:srgbClr val="FFFFFF"/>
                </a:solidFill>
                <a:latin typeface="+mn-lt"/>
                <a:ea typeface="+mj-ea"/>
                <a:cs typeface="+mj-cs"/>
              </a:rPr>
              <a:t>What is your 1</a:t>
            </a:r>
            <a:r>
              <a:rPr lang="en-US" kern="1200" baseline="30000">
                <a:solidFill>
                  <a:srgbClr val="FFFFFF"/>
                </a:solidFill>
                <a:latin typeface="+mn-lt"/>
                <a:ea typeface="+mj-ea"/>
                <a:cs typeface="+mj-cs"/>
              </a:rPr>
              <a:t>st</a:t>
            </a:r>
            <a:r>
              <a:rPr lang="en-US" kern="1200">
                <a:solidFill>
                  <a:srgbClr val="FFFFFF"/>
                </a:solidFill>
                <a:latin typeface="+mn-lt"/>
                <a:ea typeface="+mj-ea"/>
                <a:cs typeface="+mj-cs"/>
              </a:rPr>
              <a:t> Step?</a:t>
            </a:r>
            <a:br>
              <a:rPr lang="en-US" kern="1200">
                <a:solidFill>
                  <a:srgbClr val="FFFFFF"/>
                </a:solidFill>
                <a:latin typeface="+mn-lt"/>
                <a:ea typeface="+mj-ea"/>
                <a:cs typeface="+mj-cs"/>
              </a:rPr>
            </a:br>
            <a:br>
              <a:rPr lang="en-US" kern="1200">
                <a:solidFill>
                  <a:srgbClr val="FFFFFF"/>
                </a:solidFill>
                <a:latin typeface="+mn-lt"/>
                <a:ea typeface="+mj-ea"/>
                <a:cs typeface="+mj-cs"/>
              </a:rPr>
            </a:br>
            <a:r>
              <a:rPr lang="en-US" kern="1200">
                <a:solidFill>
                  <a:srgbClr val="FFFFFF"/>
                </a:solidFill>
                <a:latin typeface="+mn-lt"/>
                <a:ea typeface="+mj-ea"/>
                <a:cs typeface="+mj-cs"/>
              </a:rPr>
              <a:t> Prequalification</a:t>
            </a:r>
          </a:p>
        </p:txBody>
      </p:sp>
      <p:sp>
        <p:nvSpPr>
          <p:cNvPr id="3" name="Text Placeholder 2">
            <a:extLst>
              <a:ext uri="{FF2B5EF4-FFF2-40B4-BE49-F238E27FC236}">
                <a16:creationId xmlns:a16="http://schemas.microsoft.com/office/drawing/2014/main" id="{14AF770F-C3D0-B9FA-17F0-D3D64CB0B047}"/>
              </a:ext>
            </a:extLst>
          </p:cNvPr>
          <p:cNvSpPr>
            <a:spLocks noGrp="1"/>
          </p:cNvSpPr>
          <p:nvPr>
            <p:ph type="body" idx="4294967295"/>
          </p:nvPr>
        </p:nvSpPr>
        <p:spPr>
          <a:xfrm>
            <a:off x="4810259" y="1120140"/>
            <a:ext cx="6555347" cy="5075387"/>
          </a:xfrm>
        </p:spPr>
        <p:txBody>
          <a:bodyPr vert="horz" lIns="91440" tIns="45720" rIns="91440" bIns="45720" rtlCol="0" anchor="ctr">
            <a:normAutofit/>
          </a:bodyPr>
          <a:lstStyle/>
          <a:p>
            <a:pPr marL="0" indent="0">
              <a:buNone/>
            </a:pPr>
            <a:r>
              <a:rPr lang="en-US" sz="1700" b="1" dirty="0">
                <a:solidFill>
                  <a:schemeClr val="tx1"/>
                </a:solidFill>
                <a:latin typeface="+mn-lt"/>
                <a:ea typeface="+mn-ea"/>
                <a:cs typeface="+mn-cs"/>
              </a:rPr>
              <a:t>Prequalification</a:t>
            </a:r>
          </a:p>
          <a:p>
            <a:pPr marL="0">
              <a:spcBef>
                <a:spcPts val="0"/>
              </a:spcBef>
              <a:buFont typeface="Arial" panose="020B0604020202020204" pitchFamily="34" charset="0"/>
              <a:buChar char="•"/>
            </a:pPr>
            <a:r>
              <a:rPr lang="en-US" sz="1700" dirty="0">
                <a:solidFill>
                  <a:schemeClr val="tx1"/>
                </a:solidFill>
                <a:latin typeface="+mn-lt"/>
                <a:ea typeface="+mn-ea"/>
                <a:cs typeface="+mn-cs"/>
              </a:rPr>
              <a:t>Each bidder offering a proposal must comply with bidding provisions of Article 2.00 et seq. in the Contract General Conditions and should be familiar with all the provisions of the Contract General Conditions and Supplementary General Conditions, especially Article 2.02, regarding the necessity to prequalify with the Trustees ten (10) business days prior to the bid date.</a:t>
            </a:r>
          </a:p>
          <a:p>
            <a:pPr marL="0" indent="0">
              <a:buNone/>
            </a:pPr>
            <a:r>
              <a:rPr lang="en-US" sz="1700" b="1" dirty="0">
                <a:solidFill>
                  <a:schemeClr val="tx1"/>
                </a:solidFill>
                <a:latin typeface="+mn-lt"/>
                <a:ea typeface="+mn-ea"/>
                <a:cs typeface="+mn-cs"/>
              </a:rPr>
              <a:t>Financial and Supplementary </a:t>
            </a:r>
            <a:r>
              <a:rPr lang="en-US" sz="1700" b="1" dirty="0" err="1">
                <a:solidFill>
                  <a:schemeClr val="tx1"/>
                </a:solidFill>
                <a:latin typeface="+mn-lt"/>
                <a:ea typeface="+mn-ea"/>
                <a:cs typeface="+mn-cs"/>
              </a:rPr>
              <a:t>Prequalifications</a:t>
            </a:r>
            <a:r>
              <a:rPr lang="en-US" sz="1700" b="1" dirty="0">
                <a:solidFill>
                  <a:schemeClr val="tx1"/>
                </a:solidFill>
                <a:latin typeface="+mn-lt"/>
                <a:ea typeface="+mn-ea"/>
                <a:cs typeface="+mn-cs"/>
              </a:rPr>
              <a:t> due not later than : </a:t>
            </a:r>
          </a:p>
          <a:p>
            <a:pPr marL="0" indent="0">
              <a:buNone/>
            </a:pPr>
            <a:r>
              <a:rPr lang="en-US" sz="1700" b="1" dirty="0">
                <a:solidFill>
                  <a:schemeClr val="tx1"/>
                </a:solidFill>
                <a:latin typeface="+mn-lt"/>
                <a:ea typeface="+mn-ea"/>
                <a:cs typeface="+mn-cs"/>
              </a:rPr>
              <a:t>	</a:t>
            </a:r>
            <a:r>
              <a:rPr lang="en-US" sz="1700" b="1" dirty="0">
                <a:solidFill>
                  <a:schemeClr val="tx1"/>
                </a:solidFill>
                <a:highlight>
                  <a:srgbClr val="FFFF00"/>
                </a:highlight>
                <a:latin typeface="+mn-lt"/>
                <a:ea typeface="+mn-ea"/>
                <a:cs typeface="+mn-cs"/>
              </a:rPr>
              <a:t>Tuesday, March 25, 2025, by 3:00pm. </a:t>
            </a:r>
          </a:p>
          <a:p>
            <a:pPr marL="0">
              <a:buFont typeface="Arial" panose="020B0604020202020204" pitchFamily="34" charset="0"/>
              <a:buChar char="•"/>
            </a:pPr>
            <a:r>
              <a:rPr lang="en-US" sz="1700" dirty="0">
                <a:solidFill>
                  <a:schemeClr val="tx1"/>
                </a:solidFill>
                <a:latin typeface="+mn-lt"/>
                <a:ea typeface="+mn-ea"/>
                <a:cs typeface="+mn-cs"/>
              </a:rPr>
              <a:t>Bidders must be prequalified with the Trustees. </a:t>
            </a:r>
            <a:r>
              <a:rPr lang="en-US" sz="1700" dirty="0">
                <a:effectLst/>
                <a:latin typeface="+mn-lt"/>
                <a:ea typeface="Times New Roman" panose="02020603050405020304" pitchFamily="18" charset="0"/>
                <a:cs typeface="Times New Roman" panose="02020603050405020304" pitchFamily="18" charset="0"/>
              </a:rPr>
              <a:t>To apply for prequalification, bidders must register and log in to “</a:t>
            </a:r>
            <a:r>
              <a:rPr lang="en-US" sz="1700" dirty="0" err="1">
                <a:effectLst/>
                <a:latin typeface="+mn-lt"/>
                <a:ea typeface="Times New Roman" panose="02020603050405020304" pitchFamily="18" charset="0"/>
                <a:cs typeface="Times New Roman" panose="02020603050405020304" pitchFamily="18" charset="0"/>
              </a:rPr>
              <a:t>PlanetBids</a:t>
            </a:r>
            <a:r>
              <a:rPr lang="en-US" sz="1700" dirty="0">
                <a:effectLst/>
                <a:latin typeface="+mn-lt"/>
                <a:ea typeface="Times New Roman" panose="02020603050405020304" pitchFamily="18" charset="0"/>
                <a:cs typeface="Times New Roman" panose="02020603050405020304" pitchFamily="18" charset="0"/>
              </a:rPr>
              <a:t>”. </a:t>
            </a:r>
          </a:p>
          <a:p>
            <a:pPr marL="0">
              <a:buFont typeface="Arial" panose="020B0604020202020204" pitchFamily="34" charset="0"/>
              <a:buChar char="•"/>
            </a:pPr>
            <a:r>
              <a:rPr lang="en-US" sz="1700" dirty="0">
                <a:effectLst/>
                <a:latin typeface="+mn-lt"/>
                <a:ea typeface="Times New Roman" panose="02020603050405020304" pitchFamily="18" charset="0"/>
                <a:cs typeface="Times New Roman" panose="02020603050405020304" pitchFamily="18" charset="0"/>
              </a:rPr>
              <a:t>Detailed prequalification instructions are available at </a:t>
            </a:r>
            <a:r>
              <a:rPr lang="en-US" sz="1700" u="sng" dirty="0">
                <a:solidFill>
                  <a:srgbClr val="0000FF"/>
                </a:solidFill>
                <a:effectLst/>
                <a:latin typeface="+mn-lt"/>
                <a:ea typeface="Times New Roman" panose="02020603050405020304" pitchFamily="18" charset="0"/>
                <a:cs typeface="Times New Roman" panose="02020603050405020304" pitchFamily="18" charset="0"/>
                <a:hlinkClick r:id="rId3"/>
              </a:rPr>
              <a:t>http://www.calstate.edu/contractor-prequalification</a:t>
            </a:r>
            <a:r>
              <a:rPr lang="en-US" sz="1700" dirty="0">
                <a:effectLst/>
                <a:latin typeface="+mn-lt"/>
                <a:ea typeface="Times New Roman" panose="02020603050405020304" pitchFamily="18" charset="0"/>
                <a:cs typeface="Times New Roman" panose="02020603050405020304" pitchFamily="18" charset="0"/>
              </a:rPr>
              <a:t>. </a:t>
            </a:r>
          </a:p>
          <a:p>
            <a:pPr marL="0">
              <a:buFont typeface="Arial" panose="020B0604020202020204" pitchFamily="34" charset="0"/>
              <a:buChar char="•"/>
            </a:pPr>
            <a:endParaRPr lang="en-US" sz="1700" dirty="0">
              <a:solidFill>
                <a:schemeClr val="tx1"/>
              </a:solidFill>
              <a:latin typeface="+mn-lt"/>
              <a:ea typeface="+mn-ea"/>
              <a:cs typeface="+mn-cs"/>
            </a:endParaRPr>
          </a:p>
        </p:txBody>
      </p:sp>
      <p:pic>
        <p:nvPicPr>
          <p:cNvPr id="4" name="Picture 3">
            <a:extLst>
              <a:ext uri="{FF2B5EF4-FFF2-40B4-BE49-F238E27FC236}">
                <a16:creationId xmlns:a16="http://schemas.microsoft.com/office/drawing/2014/main" id="{AB5310A5-6C9E-1F1D-0EC4-D297FBC06843}"/>
              </a:ext>
            </a:extLst>
          </p:cNvPr>
          <p:cNvPicPr>
            <a:picLocks noChangeAspect="1"/>
          </p:cNvPicPr>
          <p:nvPr/>
        </p:nvPicPr>
        <p:blipFill>
          <a:blip r:embed="rId4"/>
          <a:stretch>
            <a:fillRect/>
          </a:stretch>
        </p:blipFill>
        <p:spPr>
          <a:xfrm>
            <a:off x="7924799" y="497306"/>
            <a:ext cx="3952301" cy="776384"/>
          </a:xfrm>
          <a:prstGeom prst="rect">
            <a:avLst/>
          </a:prstGeom>
        </p:spPr>
      </p:pic>
    </p:spTree>
    <p:extLst>
      <p:ext uri="{BB962C8B-B14F-4D97-AF65-F5344CB8AC3E}">
        <p14:creationId xmlns:p14="http://schemas.microsoft.com/office/powerpoint/2010/main" val="2959728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938C0-9981-976D-9220-A49383B725D6}"/>
              </a:ext>
            </a:extLst>
          </p:cNvPr>
          <p:cNvSpPr>
            <a:spLocks noGrp="1"/>
          </p:cNvSpPr>
          <p:nvPr>
            <p:ph type="title"/>
          </p:nvPr>
        </p:nvSpPr>
        <p:spPr/>
        <p:txBody>
          <a:bodyPr>
            <a:normAutofit/>
          </a:bodyPr>
          <a:lstStyle/>
          <a:p>
            <a:r>
              <a:rPr lang="en-US" sz="7200"/>
              <a:t>Bidding Process</a:t>
            </a:r>
          </a:p>
        </p:txBody>
      </p:sp>
      <p:pic>
        <p:nvPicPr>
          <p:cNvPr id="3" name="Picture 2">
            <a:extLst>
              <a:ext uri="{FF2B5EF4-FFF2-40B4-BE49-F238E27FC236}">
                <a16:creationId xmlns:a16="http://schemas.microsoft.com/office/drawing/2014/main" id="{EA6414F4-0FFD-6514-7D30-BC2F22F66FCB}"/>
              </a:ext>
            </a:extLst>
          </p:cNvPr>
          <p:cNvPicPr>
            <a:picLocks noChangeAspect="1"/>
          </p:cNvPicPr>
          <p:nvPr/>
        </p:nvPicPr>
        <p:blipFill>
          <a:blip r:embed="rId2"/>
          <a:stretch>
            <a:fillRect/>
          </a:stretch>
        </p:blipFill>
        <p:spPr>
          <a:xfrm>
            <a:off x="7924799" y="497306"/>
            <a:ext cx="3952301" cy="776384"/>
          </a:xfrm>
          <a:prstGeom prst="rect">
            <a:avLst/>
          </a:prstGeom>
        </p:spPr>
      </p:pic>
    </p:spTree>
    <p:extLst>
      <p:ext uri="{BB962C8B-B14F-4D97-AF65-F5344CB8AC3E}">
        <p14:creationId xmlns:p14="http://schemas.microsoft.com/office/powerpoint/2010/main" val="3582382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DE777-66F6-2744-A5B7-9FF48C210FE6}"/>
              </a:ext>
            </a:extLst>
          </p:cNvPr>
          <p:cNvSpPr>
            <a:spLocks noGrp="1"/>
          </p:cNvSpPr>
          <p:nvPr>
            <p:ph type="title"/>
          </p:nvPr>
        </p:nvSpPr>
        <p:spPr>
          <a:xfrm>
            <a:off x="736055" y="404712"/>
            <a:ext cx="10684608" cy="679280"/>
          </a:xfrm>
        </p:spPr>
        <p:txBody>
          <a:bodyPr/>
          <a:lstStyle/>
          <a:p>
            <a:r>
              <a:rPr lang="en-US"/>
              <a:t>What is an Adjustment Factor?</a:t>
            </a:r>
          </a:p>
        </p:txBody>
      </p:sp>
      <p:sp>
        <p:nvSpPr>
          <p:cNvPr id="3" name="Text Placeholder 2">
            <a:extLst>
              <a:ext uri="{FF2B5EF4-FFF2-40B4-BE49-F238E27FC236}">
                <a16:creationId xmlns:a16="http://schemas.microsoft.com/office/drawing/2014/main" id="{55478EA9-0628-BE05-C114-40D3ECA14CDF}"/>
              </a:ext>
            </a:extLst>
          </p:cNvPr>
          <p:cNvSpPr txBox="1">
            <a:spLocks/>
          </p:cNvSpPr>
          <p:nvPr/>
        </p:nvSpPr>
        <p:spPr>
          <a:xfrm>
            <a:off x="658223" y="1391054"/>
            <a:ext cx="10617200" cy="2840477"/>
          </a:xfrm>
          <a:prstGeom prst="rect">
            <a:avLst/>
          </a:prstGeom>
        </p:spPr>
        <p:txBody>
          <a:bodyPr/>
          <a:lstStyle>
            <a:lvl1pPr marL="228600" marR="0" lvl="0" indent="-228600" algn="l" defTabSz="914400" rtl="0" fontAlgn="auto" hangingPunct="1">
              <a:lnSpc>
                <a:spcPct val="90000"/>
              </a:lnSpc>
              <a:spcBef>
                <a:spcPts val="1000"/>
              </a:spcBef>
              <a:spcAft>
                <a:spcPts val="0"/>
              </a:spcAft>
              <a:buSzPct val="100000"/>
              <a:buFont typeface="Arial"/>
              <a:buChar char="•"/>
              <a:tabLst/>
              <a:defRPr lang="en-US" sz="2800" b="0" i="0" u="none" strike="noStrike" kern="1200" cap="none" spc="0" baseline="0">
                <a:solidFill>
                  <a:srgbClr val="002038"/>
                </a:solidFill>
                <a:uFillTx/>
                <a:latin typeface="Calibri" pitchFamily="34"/>
                <a:cs typeface="Calibri" pitchFamily="34"/>
              </a:defRPr>
            </a:lvl1pPr>
            <a:lvl2pPr marL="685800" marR="0" lvl="1" indent="-228600" algn="l" defTabSz="914400" rtl="0" fontAlgn="auto" hangingPunct="1">
              <a:lnSpc>
                <a:spcPct val="90000"/>
              </a:lnSpc>
              <a:spcBef>
                <a:spcPts val="500"/>
              </a:spcBef>
              <a:spcAft>
                <a:spcPts val="0"/>
              </a:spcAft>
              <a:buSzPct val="100000"/>
              <a:buFont typeface="Arial"/>
              <a:buChar char="•"/>
              <a:tabLst/>
              <a:defRPr lang="en-US" sz="2400" b="0" i="0" u="none" strike="noStrike" kern="1200" cap="none" spc="0" baseline="0">
                <a:solidFill>
                  <a:srgbClr val="002038"/>
                </a:solidFill>
                <a:uFillTx/>
                <a:latin typeface="Calibri" pitchFamily="34"/>
                <a:cs typeface="Calibri" pitchFamily="34"/>
              </a:defRPr>
            </a:lvl2pPr>
            <a:lvl3pPr marL="1143000" marR="0" lvl="2" indent="-228600" algn="l" defTabSz="914400" rtl="0" fontAlgn="auto" hangingPunct="1">
              <a:lnSpc>
                <a:spcPct val="90000"/>
              </a:lnSpc>
              <a:spcBef>
                <a:spcPts val="500"/>
              </a:spcBef>
              <a:spcAft>
                <a:spcPts val="0"/>
              </a:spcAft>
              <a:buSzPct val="100000"/>
              <a:buFont typeface="Arial"/>
              <a:buChar char="•"/>
              <a:tabLst/>
              <a:defRPr lang="en-US" sz="2000" b="0" i="0" u="none" strike="noStrike" kern="1200" cap="none" spc="0" baseline="0">
                <a:solidFill>
                  <a:srgbClr val="002038"/>
                </a:solidFill>
                <a:uFillTx/>
                <a:latin typeface="Calibri" pitchFamily="34"/>
                <a:cs typeface="Calibri" pitchFamily="34"/>
              </a:defRPr>
            </a:lvl3pPr>
            <a:lvl4pPr marL="1600200" marR="0" lvl="3" indent="-228600" algn="l" defTabSz="914400" rtl="0" fontAlgn="auto" hangingPunct="1">
              <a:lnSpc>
                <a:spcPct val="90000"/>
              </a:lnSpc>
              <a:spcBef>
                <a:spcPts val="500"/>
              </a:spcBef>
              <a:spcAft>
                <a:spcPts val="0"/>
              </a:spcAft>
              <a:buSzPct val="100000"/>
              <a:buFont typeface="Arial"/>
              <a:buChar char="•"/>
              <a:tabLst/>
              <a:defRPr lang="en-US" sz="1800" b="0" i="0" u="none" strike="noStrike" kern="1200" cap="none" spc="0" baseline="0">
                <a:solidFill>
                  <a:srgbClr val="002038"/>
                </a:solidFill>
                <a:uFillTx/>
                <a:latin typeface="Calibri" pitchFamily="34"/>
                <a:cs typeface="Calibri" pitchFamily="34"/>
              </a:defRPr>
            </a:lvl4pPr>
            <a:lvl5pPr marL="2057400" marR="0" lvl="4" indent="-228600" algn="l" defTabSz="914400" rtl="0" fontAlgn="auto" hangingPunct="1">
              <a:lnSpc>
                <a:spcPct val="90000"/>
              </a:lnSpc>
              <a:spcBef>
                <a:spcPts val="500"/>
              </a:spcBef>
              <a:spcAft>
                <a:spcPts val="0"/>
              </a:spcAft>
              <a:buSzPct val="100000"/>
              <a:buFont typeface="Arial"/>
              <a:buChar char="•"/>
              <a:tabLst/>
              <a:defRPr lang="en-US" sz="1800" b="0" i="0" u="none" strike="noStrike" kern="1200" cap="none" spc="0" baseline="0">
                <a:solidFill>
                  <a:srgbClr val="002038"/>
                </a:solidFill>
                <a:uFillTx/>
                <a:latin typeface="Calibri" pitchFamily="34"/>
                <a:cs typeface="Calibri"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a:buNone/>
            </a:pPr>
            <a:r>
              <a:rPr lang="en-US" u="sng" dirty="0">
                <a:solidFill>
                  <a:schemeClr val="bg1"/>
                </a:solidFill>
              </a:rPr>
              <a:t>Definition</a:t>
            </a:r>
            <a:r>
              <a:rPr lang="en-US" dirty="0">
                <a:solidFill>
                  <a:schemeClr val="bg1"/>
                </a:solidFill>
              </a:rPr>
              <a:t>: Multiplier on the cost of construction tasks listed in a unit price book.</a:t>
            </a:r>
          </a:p>
          <a:p>
            <a:pPr marL="0" indent="0">
              <a:buFont typeface="Arial"/>
              <a:buNone/>
            </a:pPr>
            <a:r>
              <a:rPr lang="en-US" u="sng" dirty="0">
                <a:solidFill>
                  <a:schemeClr val="bg1"/>
                </a:solidFill>
              </a:rPr>
              <a:t>Importance of Adjustment Factors</a:t>
            </a:r>
            <a:r>
              <a:rPr lang="en-US" dirty="0">
                <a:solidFill>
                  <a:schemeClr val="bg1"/>
                </a:solidFill>
              </a:rPr>
              <a:t>:</a:t>
            </a:r>
          </a:p>
          <a:p>
            <a:pPr lvl="1"/>
            <a:r>
              <a:rPr lang="en-US" sz="2800" dirty="0">
                <a:solidFill>
                  <a:schemeClr val="bg1"/>
                </a:solidFill>
              </a:rPr>
              <a:t>Determines Lowest Bidder AND</a:t>
            </a:r>
          </a:p>
          <a:p>
            <a:pPr lvl="1"/>
            <a:r>
              <a:rPr lang="en-US" sz="2800" dirty="0">
                <a:solidFill>
                  <a:schemeClr val="bg1"/>
                </a:solidFill>
              </a:rPr>
              <a:t>Used to Price Individual Work Orders</a:t>
            </a:r>
          </a:p>
          <a:p>
            <a:pPr lvl="1"/>
            <a:r>
              <a:rPr lang="en-US" sz="2800" dirty="0">
                <a:solidFill>
                  <a:schemeClr val="bg1"/>
                </a:solidFill>
              </a:rPr>
              <a:t>Price Proposal Total Becomes the </a:t>
            </a:r>
            <a:r>
              <a:rPr lang="en-US" sz="2800" u="sng" dirty="0">
                <a:solidFill>
                  <a:schemeClr val="bg1"/>
                </a:solidFill>
              </a:rPr>
              <a:t>Lump Sum Job Order Amount</a:t>
            </a:r>
          </a:p>
          <a:p>
            <a:endParaRPr lang="en-US" dirty="0"/>
          </a:p>
        </p:txBody>
      </p:sp>
      <p:sp>
        <p:nvSpPr>
          <p:cNvPr id="5" name="Rectangle 4">
            <a:extLst>
              <a:ext uri="{FF2B5EF4-FFF2-40B4-BE49-F238E27FC236}">
                <a16:creationId xmlns:a16="http://schemas.microsoft.com/office/drawing/2014/main" id="{2239F9C2-7E94-CACE-AF3C-420AEBD88F43}"/>
              </a:ext>
            </a:extLst>
          </p:cNvPr>
          <p:cNvSpPr/>
          <p:nvPr/>
        </p:nvSpPr>
        <p:spPr>
          <a:xfrm>
            <a:off x="658223" y="4417392"/>
            <a:ext cx="10762440" cy="203589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2C6A294-9C08-CED8-32FE-3D0874DFCC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57978" y="4467514"/>
            <a:ext cx="8828583" cy="1985774"/>
          </a:xfrm>
          <a:prstGeom prst="rect">
            <a:avLst/>
          </a:prstGeom>
        </p:spPr>
      </p:pic>
      <p:pic>
        <p:nvPicPr>
          <p:cNvPr id="6" name="Picture 5">
            <a:extLst>
              <a:ext uri="{FF2B5EF4-FFF2-40B4-BE49-F238E27FC236}">
                <a16:creationId xmlns:a16="http://schemas.microsoft.com/office/drawing/2014/main" id="{6E4019E5-7D3C-AECA-EB51-528B415E3AF1}"/>
              </a:ext>
            </a:extLst>
          </p:cNvPr>
          <p:cNvPicPr>
            <a:picLocks noChangeAspect="1"/>
          </p:cNvPicPr>
          <p:nvPr/>
        </p:nvPicPr>
        <p:blipFill>
          <a:blip r:embed="rId3"/>
          <a:stretch>
            <a:fillRect/>
          </a:stretch>
        </p:blipFill>
        <p:spPr>
          <a:xfrm>
            <a:off x="7924799" y="497306"/>
            <a:ext cx="3952301" cy="776384"/>
          </a:xfrm>
          <a:prstGeom prst="rect">
            <a:avLst/>
          </a:prstGeom>
        </p:spPr>
      </p:pic>
    </p:spTree>
    <p:extLst>
      <p:ext uri="{BB962C8B-B14F-4D97-AF65-F5344CB8AC3E}">
        <p14:creationId xmlns:p14="http://schemas.microsoft.com/office/powerpoint/2010/main" val="3877731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964027-507A-9E29-06AE-C94A79A8841F}"/>
              </a:ext>
            </a:extLst>
          </p:cNvPr>
          <p:cNvSpPr>
            <a:spLocks noGrp="1"/>
          </p:cNvSpPr>
          <p:nvPr>
            <p:ph type="body" idx="4294967295"/>
          </p:nvPr>
        </p:nvSpPr>
        <p:spPr>
          <a:xfrm>
            <a:off x="4941840" y="1104994"/>
            <a:ext cx="6407886" cy="5513447"/>
          </a:xfrm>
        </p:spPr>
        <p:txBody>
          <a:bodyPr>
            <a:normAutofit/>
          </a:bodyPr>
          <a:lstStyle/>
          <a:p>
            <a:pPr lvl="1"/>
            <a:r>
              <a:rPr lang="en-US"/>
              <a:t>All overhead, profit and taxes for the contractor and subcontractor</a:t>
            </a:r>
          </a:p>
          <a:p>
            <a:pPr lvl="1"/>
            <a:r>
              <a:rPr lang="en-US"/>
              <a:t>Prep and modifications of proposals</a:t>
            </a:r>
          </a:p>
          <a:p>
            <a:pPr lvl="1"/>
            <a:r>
              <a:rPr lang="en-US"/>
              <a:t>Office trailers and portable toilets</a:t>
            </a:r>
          </a:p>
          <a:p>
            <a:pPr lvl="1"/>
            <a:r>
              <a:rPr lang="en-US"/>
              <a:t>Construction vehicles and storage devices</a:t>
            </a:r>
          </a:p>
          <a:p>
            <a:pPr lvl="1"/>
            <a:r>
              <a:rPr lang="en-US"/>
              <a:t>All PPE</a:t>
            </a:r>
          </a:p>
          <a:p>
            <a:pPr lvl="1"/>
            <a:r>
              <a:rPr lang="en-US"/>
              <a:t>Daily and final clean-up</a:t>
            </a:r>
          </a:p>
          <a:p>
            <a:pPr lvl="1"/>
            <a:r>
              <a:rPr lang="en-US"/>
              <a:t>Protection of all surfaces</a:t>
            </a:r>
          </a:p>
          <a:p>
            <a:pPr lvl="1"/>
            <a:r>
              <a:rPr lang="en-US"/>
              <a:t>Mandatory site supervision and management meetings</a:t>
            </a:r>
          </a:p>
          <a:p>
            <a:pPr marL="457200" lvl="1" indent="0">
              <a:buNone/>
            </a:pPr>
            <a:endParaRPr lang="en-US"/>
          </a:p>
          <a:p>
            <a:pPr marL="0" indent="0" algn="ctr">
              <a:buNone/>
            </a:pPr>
            <a:r>
              <a:rPr lang="en-US"/>
              <a:t>* comprehensive list – 1</a:t>
            </a:r>
            <a:r>
              <a:rPr lang="en-US" baseline="30000"/>
              <a:t>st</a:t>
            </a:r>
            <a:r>
              <a:rPr lang="en-US"/>
              <a:t> six pages of the </a:t>
            </a:r>
            <a:br>
              <a:rPr lang="en-US"/>
            </a:br>
            <a:r>
              <a:rPr lang="en-US"/>
              <a:t>Construction Cost Catalog®*</a:t>
            </a:r>
          </a:p>
          <a:p>
            <a:endParaRPr lang="en-US"/>
          </a:p>
        </p:txBody>
      </p:sp>
      <p:sp>
        <p:nvSpPr>
          <p:cNvPr id="3" name="Title 2">
            <a:extLst>
              <a:ext uri="{FF2B5EF4-FFF2-40B4-BE49-F238E27FC236}">
                <a16:creationId xmlns:a16="http://schemas.microsoft.com/office/drawing/2014/main" id="{BBE8111D-6E2A-0CEB-8FAF-BB0A05AB4640}"/>
              </a:ext>
            </a:extLst>
          </p:cNvPr>
          <p:cNvSpPr>
            <a:spLocks noGrp="1"/>
          </p:cNvSpPr>
          <p:nvPr>
            <p:ph type="title"/>
          </p:nvPr>
        </p:nvSpPr>
        <p:spPr>
          <a:xfrm>
            <a:off x="377190" y="672276"/>
            <a:ext cx="3577589" cy="5513447"/>
          </a:xfrm>
        </p:spPr>
        <p:txBody>
          <a:bodyPr/>
          <a:lstStyle/>
          <a:p>
            <a:r>
              <a:rPr lang="en-US"/>
              <a:t>What is Included in Adjustment Factors?</a:t>
            </a:r>
            <a:br>
              <a:rPr lang="en-US"/>
            </a:br>
            <a:r>
              <a:rPr lang="en-US" sz="2800"/>
              <a:t>(not limited to)</a:t>
            </a:r>
            <a:endParaRPr lang="en-US"/>
          </a:p>
        </p:txBody>
      </p:sp>
      <p:pic>
        <p:nvPicPr>
          <p:cNvPr id="4" name="Picture 3">
            <a:extLst>
              <a:ext uri="{FF2B5EF4-FFF2-40B4-BE49-F238E27FC236}">
                <a16:creationId xmlns:a16="http://schemas.microsoft.com/office/drawing/2014/main" id="{C84CE485-B230-4202-68E4-931B3022AEB9}"/>
              </a:ext>
            </a:extLst>
          </p:cNvPr>
          <p:cNvPicPr>
            <a:picLocks noChangeAspect="1"/>
          </p:cNvPicPr>
          <p:nvPr/>
        </p:nvPicPr>
        <p:blipFill>
          <a:blip r:embed="rId2"/>
          <a:stretch>
            <a:fillRect/>
          </a:stretch>
        </p:blipFill>
        <p:spPr>
          <a:xfrm>
            <a:off x="8101263" y="176463"/>
            <a:ext cx="3952301" cy="776384"/>
          </a:xfrm>
          <a:prstGeom prst="rect">
            <a:avLst/>
          </a:prstGeom>
        </p:spPr>
      </p:pic>
    </p:spTree>
    <p:extLst>
      <p:ext uri="{BB962C8B-B14F-4D97-AF65-F5344CB8AC3E}">
        <p14:creationId xmlns:p14="http://schemas.microsoft.com/office/powerpoint/2010/main" val="859516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CBCBB-DA59-2B71-6355-509C1A09E235}"/>
              </a:ext>
            </a:extLst>
          </p:cNvPr>
          <p:cNvSpPr>
            <a:spLocks noGrp="1"/>
          </p:cNvSpPr>
          <p:nvPr>
            <p:ph type="title"/>
          </p:nvPr>
        </p:nvSpPr>
        <p:spPr/>
        <p:txBody>
          <a:bodyPr/>
          <a:lstStyle/>
          <a:p>
            <a:r>
              <a:rPr lang="en-US"/>
              <a:t>What Should Contractors Expect?</a:t>
            </a:r>
          </a:p>
        </p:txBody>
      </p:sp>
      <p:sp>
        <p:nvSpPr>
          <p:cNvPr id="4" name="Text Placeholder 2">
            <a:extLst>
              <a:ext uri="{FF2B5EF4-FFF2-40B4-BE49-F238E27FC236}">
                <a16:creationId xmlns:a16="http://schemas.microsoft.com/office/drawing/2014/main" id="{60AB4E0C-F874-58BA-443F-8AAD3A4F52C1}"/>
              </a:ext>
            </a:extLst>
          </p:cNvPr>
          <p:cNvSpPr>
            <a:spLocks noGrp="1"/>
          </p:cNvSpPr>
          <p:nvPr>
            <p:ph type="body" idx="4294967295"/>
          </p:nvPr>
        </p:nvSpPr>
        <p:spPr>
          <a:xfrm>
            <a:off x="736600" y="1336675"/>
            <a:ext cx="10683875" cy="4849813"/>
          </a:xfrm>
        </p:spPr>
        <p:txBody>
          <a:bodyPr>
            <a:normAutofit/>
          </a:bodyPr>
          <a:lstStyle/>
          <a:p>
            <a:pPr lvl="1"/>
            <a:r>
              <a:rPr lang="en-US">
                <a:solidFill>
                  <a:schemeClr val="bg1"/>
                </a:solidFill>
              </a:rPr>
              <a:t>Prepare Incidental Drawings or Sketches for Some Projects</a:t>
            </a:r>
          </a:p>
          <a:p>
            <a:pPr lvl="2"/>
            <a:r>
              <a:rPr lang="en-US">
                <a:solidFill>
                  <a:schemeClr val="bg1"/>
                </a:solidFill>
              </a:rPr>
              <a:t>Justify Quantity Calculations</a:t>
            </a:r>
          </a:p>
          <a:p>
            <a:pPr lvl="2"/>
            <a:r>
              <a:rPr lang="en-US">
                <a:solidFill>
                  <a:schemeClr val="bg1"/>
                </a:solidFill>
              </a:rPr>
              <a:t>Explain Detail of Work</a:t>
            </a:r>
          </a:p>
          <a:p>
            <a:pPr lvl="1"/>
            <a:r>
              <a:rPr lang="en-US">
                <a:solidFill>
                  <a:schemeClr val="bg1"/>
                </a:solidFill>
              </a:rPr>
              <a:t>Prepare Proposals for Some Projects That Might be Canceled</a:t>
            </a:r>
          </a:p>
          <a:p>
            <a:pPr lvl="1"/>
            <a:r>
              <a:rPr lang="en-US">
                <a:solidFill>
                  <a:schemeClr val="bg1"/>
                </a:solidFill>
              </a:rPr>
              <a:t>Margins on CTC Tasks Vary</a:t>
            </a:r>
          </a:p>
          <a:p>
            <a:pPr lvl="1"/>
            <a:r>
              <a:rPr lang="en-US">
                <a:solidFill>
                  <a:schemeClr val="bg1"/>
                </a:solidFill>
              </a:rPr>
              <a:t>Some Projects are More Profitable than Others</a:t>
            </a:r>
          </a:p>
          <a:p>
            <a:pPr lvl="1"/>
            <a:r>
              <a:rPr lang="en-US">
                <a:solidFill>
                  <a:schemeClr val="bg1"/>
                </a:solidFill>
              </a:rPr>
              <a:t>Maintain a Fully Functioning Local Office</a:t>
            </a:r>
          </a:p>
          <a:p>
            <a:pPr lvl="1"/>
            <a:r>
              <a:rPr lang="en-US">
                <a:solidFill>
                  <a:schemeClr val="bg1"/>
                </a:solidFill>
              </a:rPr>
              <a:t>Hold Required Licenses</a:t>
            </a:r>
          </a:p>
        </p:txBody>
      </p:sp>
      <p:pic>
        <p:nvPicPr>
          <p:cNvPr id="5" name="Picture 4" descr="A group of people wearing safety vests and helmets looking at a blueprint&#10;&#10;Description automatically generated">
            <a:extLst>
              <a:ext uri="{FF2B5EF4-FFF2-40B4-BE49-F238E27FC236}">
                <a16:creationId xmlns:a16="http://schemas.microsoft.com/office/drawing/2014/main" id="{E3B5E8D9-E36C-FBCE-2206-CCC7A972E46D}"/>
              </a:ext>
            </a:extLst>
          </p:cNvPr>
          <p:cNvPicPr>
            <a:picLocks noChangeAspect="1"/>
          </p:cNvPicPr>
          <p:nvPr/>
        </p:nvPicPr>
        <p:blipFill>
          <a:blip r:embed="rId2"/>
          <a:stretch>
            <a:fillRect/>
          </a:stretch>
        </p:blipFill>
        <p:spPr>
          <a:xfrm>
            <a:off x="8249920" y="3929846"/>
            <a:ext cx="3362959" cy="1891275"/>
          </a:xfrm>
          <a:prstGeom prst="rect">
            <a:avLst/>
          </a:prstGeom>
        </p:spPr>
      </p:pic>
      <p:pic>
        <p:nvPicPr>
          <p:cNvPr id="3" name="Picture 2">
            <a:extLst>
              <a:ext uri="{FF2B5EF4-FFF2-40B4-BE49-F238E27FC236}">
                <a16:creationId xmlns:a16="http://schemas.microsoft.com/office/drawing/2014/main" id="{735568B5-6BB8-E61B-D1F3-00222356B1B6}"/>
              </a:ext>
            </a:extLst>
          </p:cNvPr>
          <p:cNvPicPr>
            <a:picLocks noChangeAspect="1"/>
          </p:cNvPicPr>
          <p:nvPr/>
        </p:nvPicPr>
        <p:blipFill>
          <a:blip r:embed="rId3"/>
          <a:stretch>
            <a:fillRect/>
          </a:stretch>
        </p:blipFill>
        <p:spPr>
          <a:xfrm>
            <a:off x="946483" y="5053264"/>
            <a:ext cx="3952301" cy="776384"/>
          </a:xfrm>
          <a:prstGeom prst="rect">
            <a:avLst/>
          </a:prstGeom>
        </p:spPr>
      </p:pic>
    </p:spTree>
    <p:extLst>
      <p:ext uri="{BB962C8B-B14F-4D97-AF65-F5344CB8AC3E}">
        <p14:creationId xmlns:p14="http://schemas.microsoft.com/office/powerpoint/2010/main" val="2553212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0B5F9-A4C2-81FB-86FC-2343FDE1521C}"/>
              </a:ext>
            </a:extLst>
          </p:cNvPr>
          <p:cNvSpPr>
            <a:spLocks noGrp="1"/>
          </p:cNvSpPr>
          <p:nvPr>
            <p:ph type="title"/>
          </p:nvPr>
        </p:nvSpPr>
        <p:spPr/>
        <p:txBody>
          <a:bodyPr/>
          <a:lstStyle/>
          <a:p>
            <a:r>
              <a:rPr lang="en-US"/>
              <a:t>How do you bid?</a:t>
            </a:r>
          </a:p>
        </p:txBody>
      </p:sp>
      <p:sp>
        <p:nvSpPr>
          <p:cNvPr id="3" name="Text Placeholder 2">
            <a:extLst>
              <a:ext uri="{FF2B5EF4-FFF2-40B4-BE49-F238E27FC236}">
                <a16:creationId xmlns:a16="http://schemas.microsoft.com/office/drawing/2014/main" id="{49FC7EEC-2ADA-B875-B281-613C954CD065}"/>
              </a:ext>
            </a:extLst>
          </p:cNvPr>
          <p:cNvSpPr>
            <a:spLocks noGrp="1"/>
          </p:cNvSpPr>
          <p:nvPr>
            <p:ph type="body" idx="4294967295"/>
          </p:nvPr>
        </p:nvSpPr>
        <p:spPr>
          <a:xfrm>
            <a:off x="736594" y="1336433"/>
            <a:ext cx="10684069" cy="2092568"/>
          </a:xfrm>
        </p:spPr>
        <p:txBody>
          <a:bodyPr/>
          <a:lstStyle/>
          <a:p>
            <a:r>
              <a:rPr lang="en-US" dirty="0"/>
              <a:t>Must bid 3 separate adjustment factors:</a:t>
            </a:r>
          </a:p>
          <a:p>
            <a:pPr lvl="1"/>
            <a:r>
              <a:rPr lang="en-US" b="1" dirty="0"/>
              <a:t>Normal working hours</a:t>
            </a:r>
            <a:r>
              <a:rPr lang="en-US" dirty="0"/>
              <a:t>: 7:00am to 5:00pm Monday thru Friday, except Holidays</a:t>
            </a:r>
          </a:p>
          <a:p>
            <a:pPr lvl="1"/>
            <a:r>
              <a:rPr lang="en-US" b="1" dirty="0"/>
              <a:t>Other than normal working hours</a:t>
            </a:r>
            <a:r>
              <a:rPr lang="en-US" dirty="0"/>
              <a:t>: 5:01pm to 6:59am Monday thru Saturday</a:t>
            </a:r>
          </a:p>
          <a:p>
            <a:pPr lvl="1"/>
            <a:r>
              <a:rPr lang="en-US" b="1" dirty="0"/>
              <a:t>Premium working hours</a:t>
            </a:r>
            <a:r>
              <a:rPr lang="en-US" dirty="0"/>
              <a:t>: Sundays and Holidays</a:t>
            </a:r>
          </a:p>
          <a:p>
            <a:pPr lvl="1"/>
            <a:endParaRPr lang="en-US" dirty="0"/>
          </a:p>
          <a:p>
            <a:pPr marL="457200" lvl="1" indent="0">
              <a:buNone/>
            </a:pPr>
            <a:endParaRPr lang="en-US" dirty="0"/>
          </a:p>
        </p:txBody>
      </p:sp>
      <p:graphicFrame>
        <p:nvGraphicFramePr>
          <p:cNvPr id="7" name="TextBox 3">
            <a:extLst>
              <a:ext uri="{FF2B5EF4-FFF2-40B4-BE49-F238E27FC236}">
                <a16:creationId xmlns:a16="http://schemas.microsoft.com/office/drawing/2014/main" id="{6660D254-FD19-F508-D1D2-1660C7E9BFE4}"/>
              </a:ext>
            </a:extLst>
          </p:cNvPr>
          <p:cNvGraphicFramePr/>
          <p:nvPr>
            <p:extLst>
              <p:ext uri="{D42A27DB-BD31-4B8C-83A1-F6EECF244321}">
                <p14:modId xmlns:p14="http://schemas.microsoft.com/office/powerpoint/2010/main" val="4018943273"/>
              </p:ext>
            </p:extLst>
          </p:nvPr>
        </p:nvGraphicFramePr>
        <p:xfrm>
          <a:off x="217170" y="3429000"/>
          <a:ext cx="11112053" cy="25237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190E8F26-C8CC-C0DE-7B49-70A220180A14}"/>
              </a:ext>
            </a:extLst>
          </p:cNvPr>
          <p:cNvPicPr>
            <a:picLocks noChangeAspect="1"/>
          </p:cNvPicPr>
          <p:nvPr/>
        </p:nvPicPr>
        <p:blipFill>
          <a:blip r:embed="rId8"/>
          <a:stretch>
            <a:fillRect/>
          </a:stretch>
        </p:blipFill>
        <p:spPr>
          <a:xfrm>
            <a:off x="7642167" y="281176"/>
            <a:ext cx="3952301" cy="776384"/>
          </a:xfrm>
          <a:prstGeom prst="rect">
            <a:avLst/>
          </a:prstGeom>
        </p:spPr>
      </p:pic>
    </p:spTree>
    <p:extLst>
      <p:ext uri="{BB962C8B-B14F-4D97-AF65-F5344CB8AC3E}">
        <p14:creationId xmlns:p14="http://schemas.microsoft.com/office/powerpoint/2010/main" val="2848948099"/>
      </p:ext>
    </p:extLst>
  </p:cSld>
  <p:clrMapOvr>
    <a:masterClrMapping/>
  </p:clrMapOvr>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5C7A5-6777-21AB-FE15-37941309C78F}"/>
              </a:ext>
            </a:extLst>
          </p:cNvPr>
          <p:cNvSpPr>
            <a:spLocks noGrp="1"/>
          </p:cNvSpPr>
          <p:nvPr>
            <p:ph type="title"/>
          </p:nvPr>
        </p:nvSpPr>
        <p:spPr/>
        <p:txBody>
          <a:bodyPr/>
          <a:lstStyle/>
          <a:p>
            <a:r>
              <a:rPr lang="en-US" dirty="0"/>
              <a:t>DVBE Adherence and Requirements</a:t>
            </a:r>
          </a:p>
        </p:txBody>
      </p:sp>
      <p:sp>
        <p:nvSpPr>
          <p:cNvPr id="4" name="Content Placeholder 2">
            <a:extLst>
              <a:ext uri="{FF2B5EF4-FFF2-40B4-BE49-F238E27FC236}">
                <a16:creationId xmlns:a16="http://schemas.microsoft.com/office/drawing/2014/main" id="{7F8833E8-0E73-4C2A-8E91-F2CA2F3718CC}"/>
              </a:ext>
            </a:extLst>
          </p:cNvPr>
          <p:cNvSpPr>
            <a:spLocks noGrp="1"/>
          </p:cNvSpPr>
          <p:nvPr>
            <p:ph type="body" idx="4294967295"/>
          </p:nvPr>
        </p:nvSpPr>
        <p:spPr>
          <a:xfrm>
            <a:off x="736600" y="1336675"/>
            <a:ext cx="10683875" cy="4849813"/>
          </a:xfrm>
        </p:spPr>
        <p:txBody>
          <a:bodyPr>
            <a:normAutofit/>
          </a:bodyPr>
          <a:lstStyle/>
          <a:p>
            <a:pPr marL="0" indent="0">
              <a:buNone/>
            </a:pPr>
            <a:r>
              <a:rPr lang="en-US" sz="1800" dirty="0">
                <a:latin typeface="CIDFont+F1"/>
              </a:rPr>
              <a:t>A. Incentive.</a:t>
            </a:r>
          </a:p>
          <a:p>
            <a:pPr marL="0" indent="0">
              <a:buNone/>
            </a:pPr>
            <a:r>
              <a:rPr lang="en-US" sz="1800" dirty="0">
                <a:latin typeface="CIDFont+F1"/>
              </a:rPr>
              <a:t>In accordance with Government Code section 14838(f), and Military and Veterans Code sections 999.5(a) and 999.5(d), the Trustees are granting a bid incentive for bid evaluation purposes only to bidders that exceed the three percent DVBE participation requirement. The level of DVBE incentive will correlate to the level of participation; that is, the more DVBE participation proposed, the higher the incentive. The bid incentives are as follows:</a:t>
            </a:r>
          </a:p>
          <a:p>
            <a:pPr marL="0" indent="0">
              <a:buNone/>
            </a:pPr>
            <a:endParaRPr lang="en-US" sz="1800" dirty="0">
              <a:latin typeface="CIDFont+F1"/>
            </a:endParaRPr>
          </a:p>
          <a:p>
            <a:pPr marL="0" indent="0">
              <a:buNone/>
            </a:pPr>
            <a:endParaRPr lang="en-US" sz="1800" dirty="0">
              <a:latin typeface="CIDFont+F1"/>
            </a:endParaRPr>
          </a:p>
          <a:p>
            <a:pPr marL="0" indent="0">
              <a:buNone/>
            </a:pPr>
            <a:endParaRPr lang="en-US" sz="1800" dirty="0">
              <a:latin typeface="CIDFont+F1"/>
            </a:endParaRPr>
          </a:p>
          <a:p>
            <a:pPr marL="0" indent="0">
              <a:buNone/>
            </a:pPr>
            <a:endParaRPr lang="en-US" sz="1800" dirty="0">
              <a:latin typeface="CIDFont+F1"/>
            </a:endParaRPr>
          </a:p>
          <a:p>
            <a:pPr marL="0" indent="0">
              <a:buNone/>
            </a:pPr>
            <a:endParaRPr lang="en-US" sz="1800" dirty="0">
              <a:latin typeface="CIDFont+F1"/>
            </a:endParaRPr>
          </a:p>
          <a:p>
            <a:pPr marL="0" indent="0">
              <a:buNone/>
            </a:pPr>
            <a:r>
              <a:rPr lang="en-US" sz="1800" dirty="0">
                <a:latin typeface="CIDFont+F1"/>
              </a:rPr>
              <a:t>The DVBE incentive may not exceed $50,000. When used on combination with the Small Business Preference, the cumulative adjustment amount shall not exceed $100,000. If the lowest responsive, responsible bid is a California certified small business, the only bidders eligible for the incentive will be California certified small businesses.</a:t>
            </a:r>
            <a:endParaRPr lang="en-US" sz="1800" dirty="0"/>
          </a:p>
        </p:txBody>
      </p:sp>
      <p:pic>
        <p:nvPicPr>
          <p:cNvPr id="6" name="Picture 5">
            <a:extLst>
              <a:ext uri="{FF2B5EF4-FFF2-40B4-BE49-F238E27FC236}">
                <a16:creationId xmlns:a16="http://schemas.microsoft.com/office/drawing/2014/main" id="{72F69A33-C61C-444A-B101-A544FEC40582}"/>
              </a:ext>
            </a:extLst>
          </p:cNvPr>
          <p:cNvPicPr>
            <a:picLocks noChangeAspect="1"/>
          </p:cNvPicPr>
          <p:nvPr/>
        </p:nvPicPr>
        <p:blipFill>
          <a:blip r:embed="rId2"/>
          <a:stretch>
            <a:fillRect/>
          </a:stretch>
        </p:blipFill>
        <p:spPr>
          <a:xfrm>
            <a:off x="3631364" y="2935993"/>
            <a:ext cx="4462743" cy="1395132"/>
          </a:xfrm>
          <a:prstGeom prst="rect">
            <a:avLst/>
          </a:prstGeom>
        </p:spPr>
      </p:pic>
      <p:pic>
        <p:nvPicPr>
          <p:cNvPr id="3" name="Picture 2">
            <a:extLst>
              <a:ext uri="{FF2B5EF4-FFF2-40B4-BE49-F238E27FC236}">
                <a16:creationId xmlns:a16="http://schemas.microsoft.com/office/drawing/2014/main" id="{ED78C693-58CD-E1E2-E5F2-7944DB4150AC}"/>
              </a:ext>
            </a:extLst>
          </p:cNvPr>
          <p:cNvPicPr>
            <a:picLocks noChangeAspect="1"/>
          </p:cNvPicPr>
          <p:nvPr/>
        </p:nvPicPr>
        <p:blipFill>
          <a:blip r:embed="rId3"/>
          <a:stretch>
            <a:fillRect/>
          </a:stretch>
        </p:blipFill>
        <p:spPr>
          <a:xfrm>
            <a:off x="8476363" y="320842"/>
            <a:ext cx="3593242" cy="705852"/>
          </a:xfrm>
          <a:prstGeom prst="rect">
            <a:avLst/>
          </a:prstGeom>
        </p:spPr>
      </p:pic>
    </p:spTree>
    <p:extLst>
      <p:ext uri="{BB962C8B-B14F-4D97-AF65-F5344CB8AC3E}">
        <p14:creationId xmlns:p14="http://schemas.microsoft.com/office/powerpoint/2010/main" val="3564278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76667-15C8-C995-7B2E-4465B5AA9DFB}"/>
              </a:ext>
            </a:extLst>
          </p:cNvPr>
          <p:cNvSpPr>
            <a:spLocks noGrp="1"/>
          </p:cNvSpPr>
          <p:nvPr>
            <p:ph type="title"/>
          </p:nvPr>
        </p:nvSpPr>
        <p:spPr/>
        <p:txBody>
          <a:bodyPr>
            <a:normAutofit fontScale="90000"/>
          </a:bodyPr>
          <a:lstStyle/>
          <a:p>
            <a:r>
              <a:rPr lang="en-US" dirty="0"/>
              <a:t>Sanction for Contractor’s Failure to Adhere to DVBE %</a:t>
            </a:r>
          </a:p>
        </p:txBody>
      </p:sp>
      <p:sp>
        <p:nvSpPr>
          <p:cNvPr id="4" name="Text Placeholder 3">
            <a:extLst>
              <a:ext uri="{FF2B5EF4-FFF2-40B4-BE49-F238E27FC236}">
                <a16:creationId xmlns:a16="http://schemas.microsoft.com/office/drawing/2014/main" id="{8033EA02-D77A-91BC-2CD1-745294291773}"/>
              </a:ext>
            </a:extLst>
          </p:cNvPr>
          <p:cNvSpPr txBox="1">
            <a:spLocks noGrp="1"/>
          </p:cNvSpPr>
          <p:nvPr>
            <p:ph type="body" idx="4294967295"/>
          </p:nvPr>
        </p:nvSpPr>
        <p:spPr>
          <a:xfrm>
            <a:off x="800768" y="855411"/>
            <a:ext cx="10683875" cy="3340402"/>
          </a:xfrm>
          <a:prstGeom prst="rect">
            <a:avLst/>
          </a:prstGeom>
          <a:noFill/>
        </p:spPr>
        <p:txBody>
          <a:bodyPr wrap="square">
            <a:spAutoFit/>
          </a:bodyPr>
          <a:lstStyle/>
          <a:p>
            <a:pPr marL="0" indent="0">
              <a:buNone/>
            </a:pPr>
            <a:r>
              <a:rPr lang="en-US" sz="2400" dirty="0">
                <a:latin typeface="CIDFont+F1"/>
              </a:rPr>
              <a:t>B. Sanction for Contractor’s Failure to Achieve the DVBE Incentive.</a:t>
            </a:r>
          </a:p>
          <a:p>
            <a:endParaRPr lang="en-US" sz="2400" dirty="0">
              <a:latin typeface="CIDFont+F1"/>
            </a:endParaRPr>
          </a:p>
          <a:p>
            <a:r>
              <a:rPr lang="en-US" sz="2400" dirty="0">
                <a:latin typeface="CIDFont+F1"/>
              </a:rPr>
              <a:t>The Trustees will sanction any Contractor who receives the DVBE incentive and does not contract the incentive percentage dollar amount of its net bid price to DVBEs. The sanction will be no more than two times the amount of the bid incentive received. For example, if the Contractor received a bid incentive of $49,000, and does not contract the incentive percentage dollar amount of its net bid price with DVBEs, then the Trustees will assess an amount to be forfeited by the Contractor of $98,000.</a:t>
            </a:r>
            <a:endParaRPr lang="en-US" sz="2400" dirty="0"/>
          </a:p>
        </p:txBody>
      </p:sp>
      <p:sp>
        <p:nvSpPr>
          <p:cNvPr id="5" name="TextBox 4">
            <a:extLst>
              <a:ext uri="{FF2B5EF4-FFF2-40B4-BE49-F238E27FC236}">
                <a16:creationId xmlns:a16="http://schemas.microsoft.com/office/drawing/2014/main" id="{5119E5B2-2FB9-AA17-1B00-686E8532C7E5}"/>
              </a:ext>
            </a:extLst>
          </p:cNvPr>
          <p:cNvSpPr txBox="1"/>
          <p:nvPr/>
        </p:nvSpPr>
        <p:spPr>
          <a:xfrm>
            <a:off x="2102334" y="4559885"/>
            <a:ext cx="7806521" cy="1323439"/>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2000" b="1" dirty="0"/>
              <a:t>KEY TAKEAWAY:</a:t>
            </a:r>
          </a:p>
          <a:p>
            <a:pPr algn="ctr"/>
            <a:r>
              <a:rPr lang="en-US" sz="2000" dirty="0"/>
              <a:t>Ensure what participation percentage you select is what can meet throughout the contract lifecycle. Gordian and the Chancellor’s Office is available to walk you through the process of DVBE adherence. </a:t>
            </a:r>
          </a:p>
        </p:txBody>
      </p:sp>
      <p:pic>
        <p:nvPicPr>
          <p:cNvPr id="3" name="Picture 2">
            <a:extLst>
              <a:ext uri="{FF2B5EF4-FFF2-40B4-BE49-F238E27FC236}">
                <a16:creationId xmlns:a16="http://schemas.microsoft.com/office/drawing/2014/main" id="{13DEB886-9C6C-34AF-D158-E59725C7B35F}"/>
              </a:ext>
            </a:extLst>
          </p:cNvPr>
          <p:cNvPicPr>
            <a:picLocks noChangeAspect="1"/>
          </p:cNvPicPr>
          <p:nvPr/>
        </p:nvPicPr>
        <p:blipFill>
          <a:blip r:embed="rId2"/>
          <a:stretch>
            <a:fillRect/>
          </a:stretch>
        </p:blipFill>
        <p:spPr>
          <a:xfrm>
            <a:off x="368967" y="6127832"/>
            <a:ext cx="2646949" cy="519963"/>
          </a:xfrm>
          <a:prstGeom prst="rect">
            <a:avLst/>
          </a:prstGeom>
        </p:spPr>
      </p:pic>
    </p:spTree>
    <p:extLst>
      <p:ext uri="{BB962C8B-B14F-4D97-AF65-F5344CB8AC3E}">
        <p14:creationId xmlns:p14="http://schemas.microsoft.com/office/powerpoint/2010/main" val="455909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3" name="Rectangle 12">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241D3C-4E3D-5BFA-3DD2-C06B25276CD4}"/>
              </a:ext>
            </a:extLst>
          </p:cNvPr>
          <p:cNvSpPr>
            <a:spLocks noGrp="1"/>
          </p:cNvSpPr>
          <p:nvPr>
            <p:ph type="title"/>
          </p:nvPr>
        </p:nvSpPr>
        <p:spPr>
          <a:xfrm>
            <a:off x="761803" y="350196"/>
            <a:ext cx="4646904" cy="1624520"/>
          </a:xfrm>
        </p:spPr>
        <p:txBody>
          <a:bodyPr vert="horz" lIns="91440" tIns="45720" rIns="91440" bIns="45720" rtlCol="0" anchor="ctr">
            <a:normAutofit/>
          </a:bodyPr>
          <a:lstStyle/>
          <a:p>
            <a:pPr>
              <a:spcBef>
                <a:spcPct val="0"/>
              </a:spcBef>
            </a:pPr>
            <a:r>
              <a:rPr lang="en-US">
                <a:solidFill>
                  <a:schemeClr val="tx1"/>
                </a:solidFill>
                <a:latin typeface="+mj-lt"/>
                <a:ea typeface="+mj-ea"/>
                <a:cs typeface="+mj-cs"/>
              </a:rPr>
              <a:t>Method to Calculate Factors</a:t>
            </a:r>
          </a:p>
        </p:txBody>
      </p:sp>
      <p:sp>
        <p:nvSpPr>
          <p:cNvPr id="3" name="Text Placeholder 2">
            <a:extLst>
              <a:ext uri="{FF2B5EF4-FFF2-40B4-BE49-F238E27FC236}">
                <a16:creationId xmlns:a16="http://schemas.microsoft.com/office/drawing/2014/main" id="{023A21B1-F264-D870-E641-1C817747327C}"/>
              </a:ext>
            </a:extLst>
          </p:cNvPr>
          <p:cNvSpPr>
            <a:spLocks noGrp="1"/>
          </p:cNvSpPr>
          <p:nvPr>
            <p:ph type="body" idx="4294967295"/>
          </p:nvPr>
        </p:nvSpPr>
        <p:spPr>
          <a:xfrm>
            <a:off x="422032" y="2743200"/>
            <a:ext cx="4986676" cy="3613149"/>
          </a:xfrm>
        </p:spPr>
        <p:txBody>
          <a:bodyPr vert="horz" lIns="91440" tIns="45720" rIns="91440" bIns="45720" rtlCol="0" anchor="ctr">
            <a:normAutofit lnSpcReduction="10000"/>
          </a:bodyPr>
          <a:lstStyle/>
          <a:p>
            <a:pPr marL="685800">
              <a:buFont typeface="Arial" panose="020B0604020202020204" pitchFamily="34" charset="0"/>
              <a:buChar char="•"/>
            </a:pPr>
            <a:r>
              <a:rPr lang="en-US">
                <a:solidFill>
                  <a:schemeClr val="tx1"/>
                </a:solidFill>
                <a:latin typeface="+mn-lt"/>
                <a:ea typeface="+mn-ea"/>
                <a:cs typeface="+mn-cs"/>
              </a:rPr>
              <a:t>Use Historical Project Data</a:t>
            </a:r>
          </a:p>
          <a:p>
            <a:pPr marL="685800">
              <a:buFont typeface="Arial" panose="020B0604020202020204" pitchFamily="34" charset="0"/>
              <a:buChar char="•"/>
            </a:pPr>
            <a:r>
              <a:rPr lang="en-US">
                <a:solidFill>
                  <a:schemeClr val="tx1"/>
                </a:solidFill>
                <a:latin typeface="+mn-lt"/>
                <a:ea typeface="+mn-ea"/>
                <a:cs typeface="+mn-cs"/>
              </a:rPr>
              <a:t>Select a Completed Project You Know Scope and Direct Costs</a:t>
            </a:r>
          </a:p>
          <a:p>
            <a:pPr marL="685800">
              <a:buFont typeface="Arial" panose="020B0604020202020204" pitchFamily="34" charset="0"/>
              <a:buChar char="•"/>
            </a:pPr>
            <a:r>
              <a:rPr lang="en-US">
                <a:solidFill>
                  <a:schemeClr val="tx1"/>
                </a:solidFill>
                <a:latin typeface="+mn-lt"/>
                <a:ea typeface="+mn-ea"/>
                <a:cs typeface="+mn-cs"/>
              </a:rPr>
              <a:t>Price Project From CTC</a:t>
            </a:r>
          </a:p>
          <a:p>
            <a:pPr marL="685800">
              <a:buFont typeface="Arial" panose="020B0604020202020204" pitchFamily="34" charset="0"/>
              <a:buChar char="•"/>
            </a:pPr>
            <a:r>
              <a:rPr lang="en-US">
                <a:solidFill>
                  <a:schemeClr val="tx1"/>
                </a:solidFill>
                <a:latin typeface="+mn-lt"/>
                <a:ea typeface="+mn-ea"/>
                <a:cs typeface="+mn-cs"/>
              </a:rPr>
              <a:t>Add on Overhead and Profit</a:t>
            </a:r>
          </a:p>
          <a:p>
            <a:pPr marL="685800">
              <a:buFont typeface="Arial" panose="020B0604020202020204" pitchFamily="34" charset="0"/>
              <a:buChar char="•"/>
            </a:pPr>
            <a:r>
              <a:rPr lang="en-US">
                <a:solidFill>
                  <a:schemeClr val="tx1"/>
                </a:solidFill>
                <a:latin typeface="+mn-lt"/>
                <a:ea typeface="+mn-ea"/>
                <a:cs typeface="+mn-cs"/>
              </a:rPr>
              <a:t>Calculate the Adjustment Factor</a:t>
            </a:r>
          </a:p>
          <a:p>
            <a:pPr>
              <a:buFont typeface="Arial" panose="020B0604020202020204" pitchFamily="34" charset="0"/>
              <a:buChar char="•"/>
            </a:pPr>
            <a:endParaRPr lang="en-US" sz="2000">
              <a:solidFill>
                <a:schemeClr val="tx1"/>
              </a:solidFill>
              <a:latin typeface="+mn-lt"/>
              <a:ea typeface="+mn-ea"/>
              <a:cs typeface="+mn-cs"/>
            </a:endParaRPr>
          </a:p>
        </p:txBody>
      </p:sp>
      <p:pic>
        <p:nvPicPr>
          <p:cNvPr id="5" name="Picture Placeholder 4" descr="Financial calculations Royalty Free Vector Image">
            <a:extLst>
              <a:ext uri="{FF2B5EF4-FFF2-40B4-BE49-F238E27FC236}">
                <a16:creationId xmlns:a16="http://schemas.microsoft.com/office/drawing/2014/main" id="{4CCC1D50-0600-F972-7A60-7B1C80E31F09}"/>
              </a:ext>
            </a:extLst>
          </p:cNvPr>
          <p:cNvPicPr>
            <a:picLocks noGrp="1" noChangeAspect="1" noChangeArrowheads="1"/>
          </p:cNvPicPr>
          <p:nvPr>
            <p:ph type="pic" idx="4294967295"/>
          </p:nvPr>
        </p:nvPicPr>
        <p:blipFill rotWithShape="1">
          <a:blip r:embed="rId2">
            <a:extLst>
              <a:ext uri="{28A0092B-C50C-407E-A947-70E740481C1C}">
                <a14:useLocalDpi xmlns:a14="http://schemas.microsoft.com/office/drawing/2010/main" val="0"/>
              </a:ext>
            </a:extLst>
          </a:blip>
          <a:srcRect l="3796" b="7315"/>
          <a:stretch/>
        </p:blipFill>
        <p:spPr bwMode="auto">
          <a:xfrm>
            <a:off x="5935579" y="1"/>
            <a:ext cx="6102825" cy="68579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15A222-4A81-6B76-02DA-732F257AC8E2}"/>
              </a:ext>
            </a:extLst>
          </p:cNvPr>
          <p:cNvPicPr>
            <a:picLocks noChangeAspect="1"/>
          </p:cNvPicPr>
          <p:nvPr/>
        </p:nvPicPr>
        <p:blipFill>
          <a:blip r:embed="rId3"/>
          <a:stretch>
            <a:fillRect/>
          </a:stretch>
        </p:blipFill>
        <p:spPr>
          <a:xfrm>
            <a:off x="8710862" y="437751"/>
            <a:ext cx="3112169" cy="611350"/>
          </a:xfrm>
          <a:prstGeom prst="rect">
            <a:avLst/>
          </a:prstGeom>
        </p:spPr>
      </p:pic>
    </p:spTree>
    <p:extLst>
      <p:ext uri="{BB962C8B-B14F-4D97-AF65-F5344CB8AC3E}">
        <p14:creationId xmlns:p14="http://schemas.microsoft.com/office/powerpoint/2010/main" val="4074377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A82A40-1B0B-A269-474C-11C8138AA182}"/>
              </a:ext>
            </a:extLst>
          </p:cNvPr>
          <p:cNvSpPr>
            <a:spLocks noGrp="1"/>
          </p:cNvSpPr>
          <p:nvPr>
            <p:ph type="title"/>
          </p:nvPr>
        </p:nvSpPr>
        <p:spPr>
          <a:xfrm>
            <a:off x="699713" y="248038"/>
            <a:ext cx="7063721" cy="1159200"/>
          </a:xfrm>
        </p:spPr>
        <p:txBody>
          <a:bodyPr vert="horz" lIns="91440" tIns="45720" rIns="91440" bIns="45720" rtlCol="0" anchor="ctr">
            <a:normAutofit/>
          </a:bodyPr>
          <a:lstStyle/>
          <a:p>
            <a:pPr>
              <a:spcBef>
                <a:spcPct val="0"/>
              </a:spcBef>
            </a:pPr>
            <a:r>
              <a:rPr lang="en-US" sz="3700">
                <a:solidFill>
                  <a:srgbClr val="FFFFFF"/>
                </a:solidFill>
                <a:latin typeface="+mj-lt"/>
                <a:ea typeface="+mj-ea"/>
                <a:cs typeface="+mj-cs"/>
              </a:rPr>
              <a:t>Sample Adjustment Factor Comparison</a:t>
            </a:r>
            <a:endParaRPr lang="en-US" sz="3700" kern="1200">
              <a:solidFill>
                <a:srgbClr val="FFFFFF"/>
              </a:solidFill>
              <a:latin typeface="+mj-lt"/>
              <a:ea typeface="+mj-ea"/>
              <a:cs typeface="+mj-cs"/>
            </a:endParaRPr>
          </a:p>
        </p:txBody>
      </p:sp>
      <p:sp>
        <p:nvSpPr>
          <p:cNvPr id="5" name="TextBox 4">
            <a:extLst>
              <a:ext uri="{FF2B5EF4-FFF2-40B4-BE49-F238E27FC236}">
                <a16:creationId xmlns:a16="http://schemas.microsoft.com/office/drawing/2014/main" id="{AE196791-17EF-3C8B-02E8-D70DE24562D9}"/>
              </a:ext>
            </a:extLst>
          </p:cNvPr>
          <p:cNvSpPr txBox="1"/>
          <p:nvPr/>
        </p:nvSpPr>
        <p:spPr>
          <a:xfrm>
            <a:off x="8128856" y="1180438"/>
            <a:ext cx="4063141" cy="346310"/>
          </a:xfrm>
          <a:prstGeom prst="rect">
            <a:avLst/>
          </a:prstGeom>
        </p:spPr>
        <p:txBody>
          <a:bodyPr vert="horz" lIns="91440" tIns="45720" rIns="91440" bIns="45720" rtlCol="0" anchor="ctr">
            <a:normAutofit fontScale="55000" lnSpcReduction="20000"/>
          </a:bodyPr>
          <a:lstStyle/>
          <a:p>
            <a:pPr>
              <a:lnSpc>
                <a:spcPct val="90000"/>
              </a:lnSpc>
              <a:spcBef>
                <a:spcPts val="1000"/>
              </a:spcBef>
            </a:pPr>
            <a:r>
              <a:rPr lang="en-US" sz="2000" kern="1200">
                <a:solidFill>
                  <a:srgbClr val="FFFFFF"/>
                </a:solidFill>
                <a:latin typeface="+mn-lt"/>
                <a:ea typeface="+mn-ea"/>
                <a:cs typeface="+mn-cs"/>
              </a:rPr>
              <a:t>*Sample Only. Contractor to determine adjustment factor.</a:t>
            </a:r>
          </a:p>
        </p:txBody>
      </p:sp>
      <p:graphicFrame>
        <p:nvGraphicFramePr>
          <p:cNvPr id="4" name="Table 3">
            <a:extLst>
              <a:ext uri="{FF2B5EF4-FFF2-40B4-BE49-F238E27FC236}">
                <a16:creationId xmlns:a16="http://schemas.microsoft.com/office/drawing/2014/main" id="{749BF61E-962D-8726-C8E8-2F2BB6A6096C}"/>
              </a:ext>
            </a:extLst>
          </p:cNvPr>
          <p:cNvGraphicFramePr>
            <a:graphicFrameLocks noGrp="1"/>
          </p:cNvGraphicFramePr>
          <p:nvPr>
            <p:extLst>
              <p:ext uri="{D42A27DB-BD31-4B8C-83A1-F6EECF244321}">
                <p14:modId xmlns:p14="http://schemas.microsoft.com/office/powerpoint/2010/main" val="853560945"/>
              </p:ext>
            </p:extLst>
          </p:nvPr>
        </p:nvGraphicFramePr>
        <p:xfrm>
          <a:off x="1519624" y="2707187"/>
          <a:ext cx="9152752" cy="2970375"/>
        </p:xfrm>
        <a:graphic>
          <a:graphicData uri="http://schemas.openxmlformats.org/drawingml/2006/table">
            <a:tbl>
              <a:tblPr firstRow="1" bandRow="1">
                <a:tableStyleId>{5C22544A-7EE6-4342-B048-85BDC9FD1C3A}</a:tableStyleId>
              </a:tblPr>
              <a:tblGrid>
                <a:gridCol w="3898940">
                  <a:extLst>
                    <a:ext uri="{9D8B030D-6E8A-4147-A177-3AD203B41FA5}">
                      <a16:colId xmlns:a16="http://schemas.microsoft.com/office/drawing/2014/main" val="20000"/>
                    </a:ext>
                  </a:extLst>
                </a:gridCol>
                <a:gridCol w="2602350">
                  <a:extLst>
                    <a:ext uri="{9D8B030D-6E8A-4147-A177-3AD203B41FA5}">
                      <a16:colId xmlns:a16="http://schemas.microsoft.com/office/drawing/2014/main" val="20001"/>
                    </a:ext>
                  </a:extLst>
                </a:gridCol>
                <a:gridCol w="2651462">
                  <a:extLst>
                    <a:ext uri="{9D8B030D-6E8A-4147-A177-3AD203B41FA5}">
                      <a16:colId xmlns:a16="http://schemas.microsoft.com/office/drawing/2014/main" val="20002"/>
                    </a:ext>
                  </a:extLst>
                </a:gridCol>
              </a:tblGrid>
              <a:tr h="594075">
                <a:tc>
                  <a:txBody>
                    <a:bodyPr/>
                    <a:lstStyle/>
                    <a:p>
                      <a:pPr algn="ctr" fontAlgn="b"/>
                      <a:r>
                        <a:rPr lang="en-US" sz="3300" b="0" u="none" strike="noStrike">
                          <a:solidFill>
                            <a:schemeClr val="tx1"/>
                          </a:solidFill>
                          <a:effectLst/>
                        </a:rPr>
                        <a:t>CTC</a:t>
                      </a:r>
                      <a:endParaRPr lang="en-US" sz="3300" b="0" i="0" u="none" strike="noStrike">
                        <a:solidFill>
                          <a:schemeClr val="tx1"/>
                        </a:solidFill>
                        <a:effectLst/>
                        <a:latin typeface="Calibri" panose="020F0502020204030204" pitchFamily="34" charset="0"/>
                      </a:endParaRPr>
                    </a:p>
                  </a:txBody>
                  <a:tcPr marL="15716" marR="15716" marT="15716"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sz="3300" b="0" u="none" strike="noStrike">
                          <a:solidFill>
                            <a:schemeClr val="tx1"/>
                          </a:solidFill>
                          <a:effectLst/>
                        </a:rPr>
                        <a:t>$64,000.00</a:t>
                      </a:r>
                      <a:endParaRPr lang="en-US" sz="3300" b="0" i="0" u="none" strike="noStrike">
                        <a:solidFill>
                          <a:schemeClr val="tx1"/>
                        </a:solidFill>
                        <a:effectLst/>
                        <a:latin typeface="Calibri" panose="020F0502020204030204" pitchFamily="34" charset="0"/>
                      </a:endParaRPr>
                    </a:p>
                  </a:txBody>
                  <a:tcPr marL="15716" marR="15716" marT="15716"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3300" b="0" u="none" strike="noStrike" dirty="0">
                          <a:solidFill>
                            <a:schemeClr val="tx1"/>
                          </a:solidFill>
                          <a:effectLst/>
                        </a:rPr>
                        <a:t>$64,000.00</a:t>
                      </a:r>
                      <a:endParaRPr lang="en-US" sz="3300" b="0" i="0" u="none" strike="noStrike" dirty="0">
                        <a:solidFill>
                          <a:schemeClr val="tx1"/>
                        </a:solidFill>
                        <a:effectLst/>
                        <a:latin typeface="Calibri" panose="020F0502020204030204" pitchFamily="34" charset="0"/>
                      </a:endParaRPr>
                    </a:p>
                  </a:txBody>
                  <a:tcPr marL="15716" marR="15716" marT="15716"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94075">
                <a:tc>
                  <a:txBody>
                    <a:bodyPr/>
                    <a:lstStyle/>
                    <a:p>
                      <a:pPr algn="ctr" fontAlgn="b"/>
                      <a:r>
                        <a:rPr lang="en-US" sz="3300" b="0" u="none" strike="noStrike">
                          <a:effectLst/>
                        </a:rPr>
                        <a:t>Adjustment Factor</a:t>
                      </a:r>
                      <a:endParaRPr lang="en-US" sz="3300" b="0" i="0" u="none" strike="noStrike">
                        <a:solidFill>
                          <a:srgbClr val="000000"/>
                        </a:solidFill>
                        <a:effectLst/>
                        <a:latin typeface="Calibri" panose="020F0502020204030204" pitchFamily="34" charset="0"/>
                      </a:endParaRPr>
                    </a:p>
                  </a:txBody>
                  <a:tcPr marL="15716" marR="15716" marT="15716"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sz="3300" b="0" u="none" strike="noStrike">
                          <a:effectLst/>
                        </a:rPr>
                        <a:t>1.2289</a:t>
                      </a:r>
                      <a:endParaRPr lang="en-US" sz="3300" b="0" i="0" u="none" strike="noStrike">
                        <a:solidFill>
                          <a:srgbClr val="000000"/>
                        </a:solidFill>
                        <a:effectLst/>
                        <a:latin typeface="Calibri" panose="020F0502020204030204" pitchFamily="34" charset="0"/>
                      </a:endParaRPr>
                    </a:p>
                  </a:txBody>
                  <a:tcPr marL="15716" marR="15716" marT="15716"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sz="3300" b="0" u="none" strike="noStrike">
                          <a:effectLst/>
                        </a:rPr>
                        <a:t>0.9040</a:t>
                      </a:r>
                      <a:endParaRPr lang="en-US" sz="3300" b="0" i="0" u="none" strike="noStrike">
                        <a:solidFill>
                          <a:srgbClr val="000000"/>
                        </a:solidFill>
                        <a:effectLst/>
                        <a:latin typeface="Calibri" panose="020F0502020204030204" pitchFamily="34" charset="0"/>
                      </a:endParaRPr>
                    </a:p>
                  </a:txBody>
                  <a:tcPr marL="15716" marR="15716" marT="15716"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94075">
                <a:tc>
                  <a:txBody>
                    <a:bodyPr/>
                    <a:lstStyle/>
                    <a:p>
                      <a:pPr algn="ctr" fontAlgn="b"/>
                      <a:r>
                        <a:rPr lang="en-US" sz="3300" b="0" u="none" strike="noStrike">
                          <a:effectLst/>
                        </a:rPr>
                        <a:t>Project Value OH/P</a:t>
                      </a:r>
                      <a:endParaRPr lang="en-US" sz="3300" b="0" i="0" u="none" strike="noStrike">
                        <a:solidFill>
                          <a:srgbClr val="000000"/>
                        </a:solidFill>
                        <a:effectLst/>
                        <a:latin typeface="Calibri" panose="020F0502020204030204" pitchFamily="34" charset="0"/>
                      </a:endParaRPr>
                    </a:p>
                  </a:txBody>
                  <a:tcPr marL="15716" marR="15716" marT="15716"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sz="3300" b="1" u="none" strike="noStrike">
                          <a:effectLst/>
                        </a:rPr>
                        <a:t>   78,650.95 </a:t>
                      </a:r>
                      <a:endParaRPr lang="en-US" sz="3300" b="1" i="0" u="none" strike="noStrike">
                        <a:solidFill>
                          <a:srgbClr val="000000"/>
                        </a:solidFill>
                        <a:effectLst/>
                        <a:latin typeface="Calibri" panose="020F0502020204030204" pitchFamily="34" charset="0"/>
                      </a:endParaRPr>
                    </a:p>
                  </a:txBody>
                  <a:tcPr marL="15716" marR="15716" marT="15716"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sz="3300" b="1" u="none" strike="noStrike">
                          <a:effectLst/>
                        </a:rPr>
                        <a:t>   57,856.00 </a:t>
                      </a:r>
                      <a:endParaRPr lang="en-US" sz="3300" b="1" i="0" u="none" strike="noStrike">
                        <a:solidFill>
                          <a:srgbClr val="000000"/>
                        </a:solidFill>
                        <a:effectLst/>
                        <a:latin typeface="Calibri" panose="020F0502020204030204" pitchFamily="34" charset="0"/>
                      </a:endParaRPr>
                    </a:p>
                  </a:txBody>
                  <a:tcPr marL="15716" marR="15716" marT="15716"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94075">
                <a:tc>
                  <a:txBody>
                    <a:bodyPr/>
                    <a:lstStyle/>
                    <a:p>
                      <a:pPr algn="ctr" fontAlgn="b"/>
                      <a:r>
                        <a:rPr lang="en-US" sz="3300" b="0" u="none" strike="noStrike">
                          <a:effectLst/>
                        </a:rPr>
                        <a:t>Sub Cost</a:t>
                      </a:r>
                      <a:endParaRPr lang="en-US" sz="3300" b="0" i="0" u="none" strike="noStrike">
                        <a:solidFill>
                          <a:srgbClr val="000000"/>
                        </a:solidFill>
                        <a:effectLst/>
                        <a:latin typeface="Calibri" panose="020F0502020204030204" pitchFamily="34" charset="0"/>
                      </a:endParaRPr>
                    </a:p>
                  </a:txBody>
                  <a:tcPr marL="15716" marR="15716" marT="15716"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sz="3300" b="0" u="none" strike="noStrike">
                          <a:effectLst/>
                        </a:rPr>
                        <a:t> (65,000.00)</a:t>
                      </a:r>
                      <a:endParaRPr lang="en-US" sz="3300" b="0" i="0" u="none" strike="noStrike">
                        <a:solidFill>
                          <a:srgbClr val="000000"/>
                        </a:solidFill>
                        <a:effectLst/>
                        <a:latin typeface="Calibri" panose="020F0502020204030204" pitchFamily="34" charset="0"/>
                      </a:endParaRPr>
                    </a:p>
                  </a:txBody>
                  <a:tcPr marL="15716" marR="15716" marT="15716"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sz="3300" b="0" u="none" strike="noStrike">
                          <a:effectLst/>
                        </a:rPr>
                        <a:t> (65,000.00)</a:t>
                      </a:r>
                      <a:endParaRPr lang="en-US" sz="3300" b="0" i="0" u="none" strike="noStrike">
                        <a:solidFill>
                          <a:srgbClr val="000000"/>
                        </a:solidFill>
                        <a:effectLst/>
                        <a:latin typeface="Calibri" panose="020F0502020204030204" pitchFamily="34" charset="0"/>
                      </a:endParaRPr>
                    </a:p>
                  </a:txBody>
                  <a:tcPr marL="15716" marR="15716" marT="15716"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94075">
                <a:tc>
                  <a:txBody>
                    <a:bodyPr/>
                    <a:lstStyle/>
                    <a:p>
                      <a:pPr algn="ctr" fontAlgn="b"/>
                      <a:r>
                        <a:rPr lang="en-US" sz="3300" b="1" u="none" strike="noStrike">
                          <a:effectLst/>
                        </a:rPr>
                        <a:t>Direct Cost</a:t>
                      </a:r>
                      <a:endParaRPr lang="en-US" sz="3300" b="1" i="0" u="none" strike="noStrike">
                        <a:solidFill>
                          <a:srgbClr val="000000"/>
                        </a:solidFill>
                        <a:effectLst/>
                        <a:latin typeface="Calibri" panose="020F0502020204030204" pitchFamily="34" charset="0"/>
                      </a:endParaRPr>
                    </a:p>
                  </a:txBody>
                  <a:tcPr marL="15716" marR="15716" marT="15716"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sz="3300" b="1" u="none" strike="noStrike">
                          <a:solidFill>
                            <a:srgbClr val="00B050"/>
                          </a:solidFill>
                          <a:effectLst/>
                        </a:rPr>
                        <a:t>   13,649.60 </a:t>
                      </a:r>
                      <a:endParaRPr lang="en-US" sz="3300" b="1" i="0" u="none" strike="noStrike">
                        <a:solidFill>
                          <a:srgbClr val="00B050"/>
                        </a:solidFill>
                        <a:effectLst/>
                        <a:latin typeface="Calibri" panose="020F0502020204030204" pitchFamily="34" charset="0"/>
                      </a:endParaRPr>
                    </a:p>
                  </a:txBody>
                  <a:tcPr marL="15716" marR="15716" marT="15716"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b"/>
                      <a:r>
                        <a:rPr lang="en-US" sz="3300" b="1" u="none" strike="noStrike" dirty="0">
                          <a:effectLst/>
                        </a:rPr>
                        <a:t>    </a:t>
                      </a:r>
                      <a:r>
                        <a:rPr lang="en-US" sz="3300" b="1" u="none" strike="noStrike" dirty="0">
                          <a:solidFill>
                            <a:srgbClr val="FF0000"/>
                          </a:solidFill>
                          <a:effectLst/>
                        </a:rPr>
                        <a:t>(7,144.00)</a:t>
                      </a:r>
                      <a:endParaRPr lang="en-US" sz="3300" b="1" i="0" u="none" strike="noStrike" dirty="0">
                        <a:solidFill>
                          <a:srgbClr val="FF0000"/>
                        </a:solidFill>
                        <a:effectLst/>
                        <a:latin typeface="Calibri" panose="020F0502020204030204" pitchFamily="34" charset="0"/>
                      </a:endParaRPr>
                    </a:p>
                  </a:txBody>
                  <a:tcPr marL="15716" marR="15716" marT="15716"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pic>
        <p:nvPicPr>
          <p:cNvPr id="3" name="Picture 2">
            <a:extLst>
              <a:ext uri="{FF2B5EF4-FFF2-40B4-BE49-F238E27FC236}">
                <a16:creationId xmlns:a16="http://schemas.microsoft.com/office/drawing/2014/main" id="{17154621-9899-EF8A-CF69-DB48D75CA26C}"/>
              </a:ext>
            </a:extLst>
          </p:cNvPr>
          <p:cNvPicPr>
            <a:picLocks noChangeAspect="1"/>
          </p:cNvPicPr>
          <p:nvPr/>
        </p:nvPicPr>
        <p:blipFill>
          <a:blip r:embed="rId3"/>
          <a:stretch>
            <a:fillRect/>
          </a:stretch>
        </p:blipFill>
        <p:spPr>
          <a:xfrm>
            <a:off x="8213557" y="327454"/>
            <a:ext cx="3673643" cy="721645"/>
          </a:xfrm>
          <a:prstGeom prst="rect">
            <a:avLst/>
          </a:prstGeom>
        </p:spPr>
      </p:pic>
    </p:spTree>
    <p:extLst>
      <p:ext uri="{BB962C8B-B14F-4D97-AF65-F5344CB8AC3E}">
        <p14:creationId xmlns:p14="http://schemas.microsoft.com/office/powerpoint/2010/main" val="3061041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4E20D-7A9C-8CAB-0AA1-791A17F425E3}"/>
              </a:ext>
            </a:extLst>
          </p:cNvPr>
          <p:cNvSpPr txBox="1">
            <a:spLocks noGrp="1"/>
          </p:cNvSpPr>
          <p:nvPr>
            <p:ph type="title"/>
          </p:nvPr>
        </p:nvSpPr>
        <p:spPr>
          <a:xfrm>
            <a:off x="753696" y="913049"/>
            <a:ext cx="10684608" cy="1406539"/>
          </a:xfrm>
        </p:spPr>
        <p:txBody>
          <a:bodyPr>
            <a:normAutofit fontScale="90000"/>
          </a:bodyPr>
          <a:lstStyle/>
          <a:p>
            <a:pPr lvl="0"/>
            <a:r>
              <a:rPr lang="en-US" sz="4400"/>
              <a:t>Pre-Bid Conference Agenda</a:t>
            </a:r>
            <a:br>
              <a:rPr lang="en-US" sz="4500"/>
            </a:br>
            <a:br>
              <a:rPr lang="en-US" sz="4500"/>
            </a:br>
            <a:endParaRPr lang="en-US" sz="4500"/>
          </a:p>
        </p:txBody>
      </p:sp>
      <p:sp>
        <p:nvSpPr>
          <p:cNvPr id="3" name="TextBox 3">
            <a:extLst>
              <a:ext uri="{FF2B5EF4-FFF2-40B4-BE49-F238E27FC236}">
                <a16:creationId xmlns:a16="http://schemas.microsoft.com/office/drawing/2014/main" id="{D4FCFD1D-C220-AD61-F03A-859BD96D48E9}"/>
              </a:ext>
            </a:extLst>
          </p:cNvPr>
          <p:cNvSpPr txBox="1"/>
          <p:nvPr/>
        </p:nvSpPr>
        <p:spPr>
          <a:xfrm>
            <a:off x="822664" y="1605301"/>
            <a:ext cx="5700049" cy="4339650"/>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3600" b="0" i="0" u="none" strike="noStrike" kern="1200" cap="none" spc="0" baseline="0" dirty="0">
              <a:solidFill>
                <a:srgbClr val="002038"/>
              </a:solidFill>
              <a:uFillTx/>
              <a:latin typeface="Calibri"/>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000" dirty="0">
                <a:solidFill>
                  <a:srgbClr val="002038"/>
                </a:solidFill>
                <a:latin typeface="Calibri"/>
              </a:rPr>
              <a:t>Introductions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000" b="0" i="0" u="none" strike="noStrike" kern="1200" cap="none" spc="0" baseline="0" dirty="0">
                <a:solidFill>
                  <a:srgbClr val="002038"/>
                </a:solidFill>
                <a:uFillTx/>
                <a:latin typeface="Calibri"/>
              </a:rPr>
              <a:t>JOC Process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000" b="0" i="0" u="none" strike="noStrike" kern="1200" cap="none" spc="0" baseline="0" dirty="0">
                <a:solidFill>
                  <a:srgbClr val="002038"/>
                </a:solidFill>
                <a:uFillTx/>
                <a:latin typeface="Calibri"/>
              </a:rPr>
              <a:t>Understanding the CTC</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000" b="0" i="0" u="none" strike="noStrike" kern="1200" cap="none" spc="0" baseline="0" dirty="0">
                <a:solidFill>
                  <a:srgbClr val="002038"/>
                </a:solidFill>
                <a:uFillTx/>
                <a:latin typeface="Calibri"/>
              </a:rPr>
              <a:t>Calculating the Bid</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000" b="0" i="0" u="none" strike="noStrike" kern="1200" cap="none" spc="0" baseline="0" dirty="0">
                <a:solidFill>
                  <a:srgbClr val="002038"/>
                </a:solidFill>
                <a:uFillTx/>
                <a:latin typeface="Calibri"/>
              </a:rPr>
              <a:t>Solicitation Details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4000" b="0" i="0" u="none" strike="noStrike" kern="1200" cap="none" spc="0" baseline="0" dirty="0">
                <a:solidFill>
                  <a:srgbClr val="002038"/>
                </a:solidFill>
                <a:uFillTx/>
                <a:latin typeface="Calibri"/>
              </a:rPr>
              <a:t>Questions</a:t>
            </a:r>
          </a:p>
        </p:txBody>
      </p:sp>
      <p:pic>
        <p:nvPicPr>
          <p:cNvPr id="4" name="Picture 3">
            <a:extLst>
              <a:ext uri="{FF2B5EF4-FFF2-40B4-BE49-F238E27FC236}">
                <a16:creationId xmlns:a16="http://schemas.microsoft.com/office/drawing/2014/main" id="{818551FC-E5D5-DDBD-15CB-A3136140A171}"/>
              </a:ext>
            </a:extLst>
          </p:cNvPr>
          <p:cNvPicPr>
            <a:picLocks noChangeAspect="1"/>
          </p:cNvPicPr>
          <p:nvPr/>
        </p:nvPicPr>
        <p:blipFill>
          <a:blip r:embed="rId2"/>
          <a:stretch>
            <a:fillRect/>
          </a:stretch>
        </p:blipFill>
        <p:spPr>
          <a:xfrm>
            <a:off x="7876672" y="834190"/>
            <a:ext cx="3952301" cy="77638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CD1F43-68A2-BE49-615C-EF92BC3457ED}"/>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spcBef>
                <a:spcPct val="0"/>
              </a:spcBef>
            </a:pPr>
            <a:r>
              <a:rPr lang="en-US" sz="3600" kern="1200">
                <a:solidFill>
                  <a:srgbClr val="FFFFFF"/>
                </a:solidFill>
                <a:latin typeface="+mj-lt"/>
                <a:ea typeface="+mj-ea"/>
                <a:cs typeface="+mj-cs"/>
              </a:rPr>
              <a:t>Filling Out The Bid Form (Sample)</a:t>
            </a:r>
          </a:p>
        </p:txBody>
      </p:sp>
      <p:pic>
        <p:nvPicPr>
          <p:cNvPr id="11" name="Picture 10">
            <a:extLst>
              <a:ext uri="{FF2B5EF4-FFF2-40B4-BE49-F238E27FC236}">
                <a16:creationId xmlns:a16="http://schemas.microsoft.com/office/drawing/2014/main" id="{C518830B-4B51-1B63-1B3C-DFCD36DFC603}"/>
              </a:ext>
            </a:extLst>
          </p:cNvPr>
          <p:cNvPicPr>
            <a:picLocks noChangeAspect="1"/>
          </p:cNvPicPr>
          <p:nvPr/>
        </p:nvPicPr>
        <p:blipFill>
          <a:blip r:embed="rId2"/>
          <a:stretch>
            <a:fillRect/>
          </a:stretch>
        </p:blipFill>
        <p:spPr>
          <a:xfrm>
            <a:off x="4314299" y="1351901"/>
            <a:ext cx="7548769" cy="4154197"/>
          </a:xfrm>
          <a:prstGeom prst="rect">
            <a:avLst/>
          </a:prstGeom>
        </p:spPr>
      </p:pic>
      <p:pic>
        <p:nvPicPr>
          <p:cNvPr id="3" name="Picture 2">
            <a:extLst>
              <a:ext uri="{FF2B5EF4-FFF2-40B4-BE49-F238E27FC236}">
                <a16:creationId xmlns:a16="http://schemas.microsoft.com/office/drawing/2014/main" id="{545718DA-5FCE-520D-FA5E-36D227AD5448}"/>
              </a:ext>
            </a:extLst>
          </p:cNvPr>
          <p:cNvPicPr>
            <a:picLocks noChangeAspect="1"/>
          </p:cNvPicPr>
          <p:nvPr/>
        </p:nvPicPr>
        <p:blipFill>
          <a:blip r:embed="rId3"/>
          <a:stretch>
            <a:fillRect/>
          </a:stretch>
        </p:blipFill>
        <p:spPr>
          <a:xfrm>
            <a:off x="7860630" y="336885"/>
            <a:ext cx="3952301" cy="776384"/>
          </a:xfrm>
          <a:prstGeom prst="rect">
            <a:avLst/>
          </a:prstGeom>
        </p:spPr>
      </p:pic>
    </p:spTree>
    <p:extLst>
      <p:ext uri="{BB962C8B-B14F-4D97-AF65-F5344CB8AC3E}">
        <p14:creationId xmlns:p14="http://schemas.microsoft.com/office/powerpoint/2010/main" val="4150610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CD1F43-68A2-BE49-615C-EF92BC3457ED}"/>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spcBef>
                <a:spcPct val="0"/>
              </a:spcBef>
            </a:pPr>
            <a:r>
              <a:rPr lang="en-US" sz="3600" kern="1200">
                <a:solidFill>
                  <a:srgbClr val="FFFFFF"/>
                </a:solidFill>
                <a:latin typeface="+mj-lt"/>
                <a:ea typeface="+mj-ea"/>
                <a:cs typeface="+mj-cs"/>
              </a:rPr>
              <a:t>Filling Out The Bid Form (Sample)</a:t>
            </a:r>
          </a:p>
        </p:txBody>
      </p:sp>
      <p:pic>
        <p:nvPicPr>
          <p:cNvPr id="7" name="Picture 6">
            <a:extLst>
              <a:ext uri="{FF2B5EF4-FFF2-40B4-BE49-F238E27FC236}">
                <a16:creationId xmlns:a16="http://schemas.microsoft.com/office/drawing/2014/main" id="{06D7CDF6-67CB-C8E2-B895-05A43E54443D}"/>
              </a:ext>
            </a:extLst>
          </p:cNvPr>
          <p:cNvPicPr>
            <a:picLocks noChangeAspect="1"/>
          </p:cNvPicPr>
          <p:nvPr/>
        </p:nvPicPr>
        <p:blipFill>
          <a:blip r:embed="rId4"/>
          <a:stretch>
            <a:fillRect/>
          </a:stretch>
        </p:blipFill>
        <p:spPr>
          <a:xfrm>
            <a:off x="4148082" y="1892759"/>
            <a:ext cx="7654788" cy="2621764"/>
          </a:xfrm>
          <a:prstGeom prst="rect">
            <a:avLst/>
          </a:prstGeom>
        </p:spPr>
      </p:pic>
      <p:pic>
        <p:nvPicPr>
          <p:cNvPr id="3" name="Picture 2">
            <a:extLst>
              <a:ext uri="{FF2B5EF4-FFF2-40B4-BE49-F238E27FC236}">
                <a16:creationId xmlns:a16="http://schemas.microsoft.com/office/drawing/2014/main" id="{6FC46527-437C-E0E8-3BED-F1C443D77396}"/>
              </a:ext>
            </a:extLst>
          </p:cNvPr>
          <p:cNvPicPr>
            <a:picLocks noChangeAspect="1"/>
          </p:cNvPicPr>
          <p:nvPr/>
        </p:nvPicPr>
        <p:blipFill>
          <a:blip r:embed="rId5"/>
          <a:stretch>
            <a:fillRect/>
          </a:stretch>
        </p:blipFill>
        <p:spPr>
          <a:xfrm>
            <a:off x="7924799" y="497306"/>
            <a:ext cx="3952301" cy="776384"/>
          </a:xfrm>
          <a:prstGeom prst="rect">
            <a:avLst/>
          </a:prstGeom>
        </p:spPr>
      </p:pic>
    </p:spTree>
    <p:extLst>
      <p:ext uri="{BB962C8B-B14F-4D97-AF65-F5344CB8AC3E}">
        <p14:creationId xmlns:p14="http://schemas.microsoft.com/office/powerpoint/2010/main" val="1664218151"/>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36055" y="349112"/>
            <a:ext cx="10044023" cy="877729"/>
          </a:xfrm>
        </p:spPr>
        <p:txBody>
          <a:bodyPr vert="horz" lIns="91440" tIns="45720" rIns="91440" bIns="45720" rtlCol="0" anchor="ctr">
            <a:normAutofit/>
          </a:bodyPr>
          <a:lstStyle/>
          <a:p>
            <a:pPr>
              <a:spcBef>
                <a:spcPct val="0"/>
              </a:spcBef>
            </a:pPr>
            <a:r>
              <a:rPr lang="en-US" sz="4000" kern="1200">
                <a:solidFill>
                  <a:srgbClr val="FFFFFF"/>
                </a:solidFill>
                <a:latin typeface="+mn-lt"/>
                <a:ea typeface="+mj-ea"/>
                <a:cs typeface="+mj-cs"/>
              </a:rPr>
              <a:t>When and Where to </a:t>
            </a:r>
            <a:r>
              <a:rPr lang="en-US" sz="4000">
                <a:solidFill>
                  <a:srgbClr val="FFFFFF"/>
                </a:solidFill>
                <a:latin typeface="+mn-lt"/>
                <a:ea typeface="+mj-ea"/>
                <a:cs typeface="+mj-cs"/>
              </a:rPr>
              <a:t>Send </a:t>
            </a:r>
            <a:r>
              <a:rPr lang="en-US" sz="4000" kern="1200">
                <a:solidFill>
                  <a:srgbClr val="FFFFFF"/>
                </a:solidFill>
                <a:latin typeface="+mn-lt"/>
                <a:ea typeface="+mj-ea"/>
                <a:cs typeface="+mj-cs"/>
              </a:rPr>
              <a:t>Questions</a:t>
            </a:r>
          </a:p>
        </p:txBody>
      </p:sp>
      <p:graphicFrame>
        <p:nvGraphicFramePr>
          <p:cNvPr id="6" name="Text Placeholder 6">
            <a:extLst>
              <a:ext uri="{FF2B5EF4-FFF2-40B4-BE49-F238E27FC236}">
                <a16:creationId xmlns:a16="http://schemas.microsoft.com/office/drawing/2014/main" id="{3D582735-0966-09DB-E692-61CB00346B25}"/>
              </a:ext>
            </a:extLst>
          </p:cNvPr>
          <p:cNvGraphicFramePr/>
          <p:nvPr>
            <p:extLst>
              <p:ext uri="{D42A27DB-BD31-4B8C-83A1-F6EECF244321}">
                <p14:modId xmlns:p14="http://schemas.microsoft.com/office/powerpoint/2010/main" val="1552229199"/>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190362BA-1775-56F7-5700-996ACFDD3591}"/>
              </a:ext>
            </a:extLst>
          </p:cNvPr>
          <p:cNvPicPr>
            <a:picLocks noChangeAspect="1"/>
          </p:cNvPicPr>
          <p:nvPr/>
        </p:nvPicPr>
        <p:blipFill>
          <a:blip r:embed="rId8"/>
          <a:stretch>
            <a:fillRect/>
          </a:stretch>
        </p:blipFill>
        <p:spPr>
          <a:xfrm>
            <a:off x="8661861" y="580433"/>
            <a:ext cx="3198613" cy="628331"/>
          </a:xfrm>
          <a:prstGeom prst="rect">
            <a:avLst/>
          </a:prstGeom>
        </p:spPr>
      </p:pic>
    </p:spTree>
    <p:extLst>
      <p:ext uri="{BB962C8B-B14F-4D97-AF65-F5344CB8AC3E}">
        <p14:creationId xmlns:p14="http://schemas.microsoft.com/office/powerpoint/2010/main" val="1461792195"/>
      </p:ext>
    </p:extLst>
  </p:cSld>
  <p:clrMapOvr>
    <a:masterClrMapping/>
  </p:clrMapOvr>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3B1E23-006A-070F-43FD-AF77EA2F9DA0}"/>
              </a:ext>
            </a:extLst>
          </p:cNvPr>
          <p:cNvSpPr>
            <a:spLocks noGrp="1"/>
          </p:cNvSpPr>
          <p:nvPr>
            <p:ph type="title"/>
          </p:nvPr>
        </p:nvSpPr>
        <p:spPr>
          <a:xfrm>
            <a:off x="642027" y="294538"/>
            <a:ext cx="10625524" cy="1033669"/>
          </a:xfrm>
        </p:spPr>
        <p:txBody>
          <a:bodyPr vert="horz" lIns="91440" tIns="45720" rIns="91440" bIns="45720" rtlCol="0" anchor="ctr">
            <a:normAutofit/>
          </a:bodyPr>
          <a:lstStyle/>
          <a:p>
            <a:pPr>
              <a:spcBef>
                <a:spcPct val="0"/>
              </a:spcBef>
            </a:pPr>
            <a:r>
              <a:rPr lang="en-US">
                <a:solidFill>
                  <a:srgbClr val="FFFFFF"/>
                </a:solidFill>
                <a:latin typeface="+mn-lt"/>
                <a:ea typeface="+mj-ea"/>
                <a:cs typeface="+mj-cs"/>
              </a:rPr>
              <a:t>How do you submit your bid?</a:t>
            </a:r>
            <a:endParaRPr lang="en-US" kern="1200">
              <a:solidFill>
                <a:srgbClr val="FFFFFF"/>
              </a:solidFill>
              <a:latin typeface="+mn-lt"/>
              <a:ea typeface="+mj-ea"/>
              <a:cs typeface="+mj-cs"/>
            </a:endParaRPr>
          </a:p>
        </p:txBody>
      </p:sp>
      <p:sp>
        <p:nvSpPr>
          <p:cNvPr id="3" name="Text Placeholder 2">
            <a:extLst>
              <a:ext uri="{FF2B5EF4-FFF2-40B4-BE49-F238E27FC236}">
                <a16:creationId xmlns:a16="http://schemas.microsoft.com/office/drawing/2014/main" id="{AC1AB8E8-ABBD-299A-4E70-E71AC2FDD2F9}"/>
              </a:ext>
            </a:extLst>
          </p:cNvPr>
          <p:cNvSpPr>
            <a:spLocks noGrp="1"/>
          </p:cNvSpPr>
          <p:nvPr>
            <p:ph type="body" idx="4294967295"/>
          </p:nvPr>
        </p:nvSpPr>
        <p:spPr>
          <a:xfrm>
            <a:off x="319210" y="1823703"/>
            <a:ext cx="11553579" cy="4815111"/>
          </a:xfrm>
        </p:spPr>
        <p:txBody>
          <a:bodyPr vert="horz" lIns="91440" tIns="45720" rIns="91440" bIns="45720" rtlCol="0" anchor="ctr">
            <a:normAutofit fontScale="70000" lnSpcReduction="20000"/>
          </a:bodyPr>
          <a:lstStyle/>
          <a:p>
            <a:pPr marL="0" indent="0" algn="ctr">
              <a:buNone/>
            </a:pPr>
            <a:r>
              <a:rPr lang="en-US" sz="2400" b="1" dirty="0">
                <a:solidFill>
                  <a:schemeClr val="tx1"/>
                </a:solidFill>
                <a:highlight>
                  <a:srgbClr val="FFFF00"/>
                </a:highlight>
                <a:latin typeface="+mn-lt"/>
                <a:ea typeface="+mn-ea"/>
                <a:cs typeface="+mn-cs"/>
              </a:rPr>
              <a:t>Bids due : Wednesday, April 9th</a:t>
            </a:r>
            <a:r>
              <a:rPr lang="en-US" sz="2400" b="1" u="sng" dirty="0">
                <a:solidFill>
                  <a:schemeClr val="tx1"/>
                </a:solidFill>
                <a:highlight>
                  <a:srgbClr val="FFFF00"/>
                </a:highlight>
                <a:latin typeface="+mn-lt"/>
                <a:ea typeface="+mn-ea"/>
                <a:cs typeface="+mn-cs"/>
              </a:rPr>
              <a:t>, 2025</a:t>
            </a:r>
            <a:r>
              <a:rPr lang="en-US" sz="2400" b="1" dirty="0">
                <a:solidFill>
                  <a:schemeClr val="tx1"/>
                </a:solidFill>
                <a:highlight>
                  <a:srgbClr val="FFFF00"/>
                </a:highlight>
                <a:latin typeface="+mn-lt"/>
                <a:ea typeface="+mn-ea"/>
                <a:cs typeface="+mn-cs"/>
              </a:rPr>
              <a:t>, by 3:00 PM</a:t>
            </a:r>
          </a:p>
          <a:p>
            <a:pPr>
              <a:buFont typeface="Arial" panose="020B0604020202020204" pitchFamily="34" charset="0"/>
              <a:buChar char="•"/>
            </a:pPr>
            <a:r>
              <a:rPr lang="en-US" sz="2400" dirty="0">
                <a:solidFill>
                  <a:schemeClr val="tx1"/>
                </a:solidFill>
                <a:latin typeface="+mn-lt"/>
                <a:ea typeface="+mn-ea"/>
                <a:cs typeface="+mn-cs"/>
              </a:rPr>
              <a:t>Proposal submissions will be received by delivering  an Electronic  Copy of the Bid Documents and required supporting documentation  via email to: </a:t>
            </a:r>
          </a:p>
          <a:p>
            <a:pPr algn="ctr">
              <a:buFont typeface="Arial" panose="020B0604020202020204" pitchFamily="34" charset="0"/>
              <a:buChar char="•"/>
            </a:pPr>
            <a:r>
              <a:rPr lang="it-IT" sz="2600" dirty="0">
                <a:hlinkClick r:id="rId3"/>
              </a:rPr>
              <a:t>Addie.Dunaway@humboldt.edu</a:t>
            </a:r>
            <a:endParaRPr lang="it-IT" sz="2600" dirty="0"/>
          </a:p>
          <a:p>
            <a:pPr algn="ctr">
              <a:buFont typeface="Arial" panose="020B0604020202020204" pitchFamily="34" charset="0"/>
              <a:buChar char="•"/>
            </a:pPr>
            <a:endParaRPr lang="it-IT" sz="1600" dirty="0">
              <a:solidFill>
                <a:schemeClr val="tx1"/>
              </a:solidFill>
              <a:latin typeface="+mn-lt"/>
              <a:ea typeface="+mn-ea"/>
              <a:cs typeface="+mn-cs"/>
            </a:endParaRPr>
          </a:p>
          <a:p>
            <a:pPr algn="ctr">
              <a:buFont typeface="Arial" panose="020B0604020202020204" pitchFamily="34" charset="0"/>
              <a:buChar char="•"/>
            </a:pPr>
            <a:r>
              <a:rPr lang="it-IT" sz="2400" dirty="0">
                <a:solidFill>
                  <a:schemeClr val="tx1"/>
                </a:solidFill>
                <a:latin typeface="+mn-lt"/>
                <a:ea typeface="+mn-ea"/>
                <a:cs typeface="+mn-cs"/>
              </a:rPr>
              <a:t>With the  words JOC Contract Bid, the bid solicitation number and the company name in the subject line</a:t>
            </a:r>
          </a:p>
          <a:p>
            <a:pPr algn="ctr">
              <a:buFont typeface="Arial" panose="020B0604020202020204" pitchFamily="34" charset="0"/>
              <a:buChar char="•"/>
            </a:pPr>
            <a:r>
              <a:rPr lang="en-US" sz="2400" dirty="0">
                <a:solidFill>
                  <a:schemeClr val="tx1"/>
                </a:solidFill>
                <a:highlight>
                  <a:srgbClr val="FFFF00"/>
                </a:highlight>
                <a:latin typeface="+mn-lt"/>
                <a:ea typeface="+mn-ea"/>
                <a:cs typeface="+mn-cs"/>
              </a:rPr>
              <a:t>not later than 3:00PM </a:t>
            </a:r>
            <a:r>
              <a:rPr lang="en-US" sz="2400" dirty="0">
                <a:solidFill>
                  <a:schemeClr val="tx1"/>
                </a:solidFill>
                <a:latin typeface="+mn-lt"/>
                <a:ea typeface="+mn-ea"/>
                <a:cs typeface="+mn-cs"/>
              </a:rPr>
              <a:t>at which time the proposals will be publicly opened and read</a:t>
            </a:r>
          </a:p>
          <a:p>
            <a:pPr>
              <a:buFont typeface="Arial" panose="020B0604020202020204" pitchFamily="34" charset="0"/>
              <a:buChar char="•"/>
            </a:pPr>
            <a:endParaRPr lang="en-US" sz="1600" dirty="0">
              <a:solidFill>
                <a:schemeClr val="tx1"/>
              </a:solidFill>
              <a:latin typeface="+mn-lt"/>
              <a:ea typeface="+mn-ea"/>
              <a:cs typeface="+mn-cs"/>
            </a:endParaRPr>
          </a:p>
          <a:p>
            <a:pPr lvl="1"/>
            <a:endParaRPr lang="en-US" sz="1600" dirty="0"/>
          </a:p>
          <a:p>
            <a:pPr lvl="1"/>
            <a:r>
              <a:rPr lang="en-US" sz="2600" dirty="0"/>
              <a:t>The bid opening meeting will be held via ZOOM. </a:t>
            </a:r>
            <a:r>
              <a:rPr lang="en-US" sz="2600" i="0" u="none" strike="noStrike" baseline="0" dirty="0"/>
              <a:t>It is the bidder’s responsibility to advise of your desire  to attend the bid opening zoom  conference by emailing: </a:t>
            </a:r>
            <a:r>
              <a:rPr lang="it-IT" sz="2600" dirty="0">
                <a:hlinkClick r:id="rId3"/>
              </a:rPr>
              <a:t>Addie.Dunaway@humboldt.edu</a:t>
            </a:r>
            <a:r>
              <a:rPr lang="it-IT" sz="2600" dirty="0"/>
              <a:t> to request</a:t>
            </a:r>
            <a:r>
              <a:rPr lang="en-US" sz="2600" i="0" u="none" strike="noStrike" baseline="0" dirty="0"/>
              <a:t> an invitation. </a:t>
            </a:r>
          </a:p>
          <a:p>
            <a:pPr lvl="1"/>
            <a:endParaRPr lang="en-US" sz="1600" b="0" i="0" u="none" strike="noStrike" baseline="0" dirty="0"/>
          </a:p>
          <a:p>
            <a:pPr lvl="1"/>
            <a:r>
              <a:rPr lang="en-US" sz="2900" b="0" i="0" u="none" strike="noStrike" baseline="0" dirty="0"/>
              <a:t>A Zoom invitation will be sent to bidders upon receipt of proof of their physical bid submission.</a:t>
            </a:r>
            <a:endParaRPr lang="en-US" sz="2900" dirty="0">
              <a:solidFill>
                <a:schemeClr val="tx1"/>
              </a:solidFill>
              <a:latin typeface="+mn-lt"/>
              <a:ea typeface="+mn-ea"/>
              <a:cs typeface="+mn-cs"/>
            </a:endParaRPr>
          </a:p>
          <a:p>
            <a:pPr marL="0" indent="0">
              <a:buNone/>
            </a:pPr>
            <a:r>
              <a:rPr lang="en-US" sz="1600" dirty="0">
                <a:solidFill>
                  <a:schemeClr val="tx1"/>
                </a:solidFill>
                <a:latin typeface="+mn-lt"/>
                <a:ea typeface="+mn-ea"/>
                <a:cs typeface="+mn-cs"/>
              </a:rPr>
              <a:t>, </a:t>
            </a:r>
            <a:endParaRPr lang="en-US" sz="1400" dirty="0">
              <a:solidFill>
                <a:schemeClr val="tx1"/>
              </a:solidFill>
              <a:latin typeface="+mn-lt"/>
              <a:ea typeface="+mn-ea"/>
              <a:cs typeface="+mn-cs"/>
            </a:endParaRPr>
          </a:p>
          <a:p>
            <a:pPr marL="342820" lvl="0">
              <a:spcBef>
                <a:spcPct val="20000"/>
              </a:spcBef>
              <a:buFont typeface="Arial" panose="020B0604020202020204" pitchFamily="34" charset="0"/>
              <a:buChar char="•"/>
            </a:pPr>
            <a:r>
              <a:rPr lang="en-US" sz="3100" dirty="0">
                <a:solidFill>
                  <a:schemeClr val="tx1"/>
                </a:solidFill>
                <a:latin typeface="+mn-lt"/>
                <a:ea typeface="+mn-ea"/>
                <a:cs typeface="+mn-cs"/>
              </a:rPr>
              <a:t>The Bid Solicitation Number and your Company Name must be reflected in the subject line and failure to do so may result in the inadvertent opening of the message and may cause your bid to be rejected. </a:t>
            </a:r>
            <a:endParaRPr lang="en-US" sz="3100" u="sng" dirty="0">
              <a:solidFill>
                <a:schemeClr val="tx1"/>
              </a:solidFill>
              <a:latin typeface="+mn-lt"/>
              <a:ea typeface="+mn-ea"/>
              <a:cs typeface="+mn-cs"/>
            </a:endParaRPr>
          </a:p>
          <a:p>
            <a:pPr>
              <a:buFont typeface="Arial" panose="020B0604020202020204" pitchFamily="34" charset="0"/>
              <a:buChar char="•"/>
            </a:pPr>
            <a:endParaRPr lang="en-US" sz="1400" dirty="0">
              <a:solidFill>
                <a:schemeClr val="tx1"/>
              </a:solidFill>
              <a:latin typeface="+mn-lt"/>
              <a:ea typeface="+mn-ea"/>
              <a:cs typeface="+mn-cs"/>
            </a:endParaRPr>
          </a:p>
        </p:txBody>
      </p:sp>
      <p:pic>
        <p:nvPicPr>
          <p:cNvPr id="4" name="Picture 3">
            <a:extLst>
              <a:ext uri="{FF2B5EF4-FFF2-40B4-BE49-F238E27FC236}">
                <a16:creationId xmlns:a16="http://schemas.microsoft.com/office/drawing/2014/main" id="{29367CDA-DFEC-F9E3-C753-93CE92A3D0DE}"/>
              </a:ext>
            </a:extLst>
          </p:cNvPr>
          <p:cNvPicPr>
            <a:picLocks noChangeAspect="1"/>
          </p:cNvPicPr>
          <p:nvPr/>
        </p:nvPicPr>
        <p:blipFill>
          <a:blip r:embed="rId4"/>
          <a:stretch>
            <a:fillRect/>
          </a:stretch>
        </p:blipFill>
        <p:spPr>
          <a:xfrm>
            <a:off x="8672945" y="458518"/>
            <a:ext cx="2964874" cy="582415"/>
          </a:xfrm>
          <a:prstGeom prst="rect">
            <a:avLst/>
          </a:prstGeom>
        </p:spPr>
      </p:pic>
    </p:spTree>
    <p:extLst>
      <p:ext uri="{BB962C8B-B14F-4D97-AF65-F5344CB8AC3E}">
        <p14:creationId xmlns:p14="http://schemas.microsoft.com/office/powerpoint/2010/main" val="756434576"/>
      </p:ext>
    </p:extLst>
  </p:cSld>
  <p:clrMapOvr>
    <a:masterClrMapping/>
  </p:clrMapOvr>
  <p:extLst>
    <p:ext uri="{6950BFC3-D8DA-4A85-94F7-54DA5524770B}">
      <p188:commentRel xmlns:p188="http://schemas.microsoft.com/office/powerpoint/2018/8/main" r:id="rId2"/>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08986-0B68-D8EC-A433-B54AE7B999F8}"/>
              </a:ext>
            </a:extLst>
          </p:cNvPr>
          <p:cNvSpPr>
            <a:spLocks noGrp="1"/>
          </p:cNvSpPr>
          <p:nvPr>
            <p:ph type="title"/>
          </p:nvPr>
        </p:nvSpPr>
        <p:spPr/>
        <p:txBody>
          <a:bodyPr>
            <a:normAutofit/>
          </a:bodyPr>
          <a:lstStyle/>
          <a:p>
            <a:r>
              <a:rPr lang="en-US" sz="7200" dirty="0"/>
              <a:t>                Questions ?</a:t>
            </a:r>
          </a:p>
        </p:txBody>
      </p:sp>
      <p:pic>
        <p:nvPicPr>
          <p:cNvPr id="3" name="Picture 2">
            <a:extLst>
              <a:ext uri="{FF2B5EF4-FFF2-40B4-BE49-F238E27FC236}">
                <a16:creationId xmlns:a16="http://schemas.microsoft.com/office/drawing/2014/main" id="{1EDCF466-033E-6D5A-609A-D5C87BAA7849}"/>
              </a:ext>
            </a:extLst>
          </p:cNvPr>
          <p:cNvPicPr>
            <a:picLocks noChangeAspect="1"/>
          </p:cNvPicPr>
          <p:nvPr/>
        </p:nvPicPr>
        <p:blipFill>
          <a:blip r:embed="rId2"/>
          <a:stretch>
            <a:fillRect/>
          </a:stretch>
        </p:blipFill>
        <p:spPr>
          <a:xfrm>
            <a:off x="8839200" y="272717"/>
            <a:ext cx="2813310" cy="552642"/>
          </a:xfrm>
          <a:prstGeom prst="rect">
            <a:avLst/>
          </a:prstGeom>
        </p:spPr>
      </p:pic>
    </p:spTree>
    <p:extLst>
      <p:ext uri="{BB962C8B-B14F-4D97-AF65-F5344CB8AC3E}">
        <p14:creationId xmlns:p14="http://schemas.microsoft.com/office/powerpoint/2010/main" val="937326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90A7F3-EE2E-62F0-91A5-C7C164687897}"/>
              </a:ext>
            </a:extLst>
          </p:cNvPr>
          <p:cNvSpPr>
            <a:spLocks noGrp="1"/>
          </p:cNvSpPr>
          <p:nvPr>
            <p:ph type="title"/>
          </p:nvPr>
        </p:nvSpPr>
        <p:spPr/>
        <p:txBody>
          <a:bodyPr/>
          <a:lstStyle/>
          <a:p>
            <a:r>
              <a:rPr lang="en-US"/>
              <a:t>JOC Key Players</a:t>
            </a:r>
          </a:p>
        </p:txBody>
      </p:sp>
      <p:graphicFrame>
        <p:nvGraphicFramePr>
          <p:cNvPr id="8" name="Diagram 7">
            <a:extLst>
              <a:ext uri="{FF2B5EF4-FFF2-40B4-BE49-F238E27FC236}">
                <a16:creationId xmlns:a16="http://schemas.microsoft.com/office/drawing/2014/main" id="{9DDCC4A7-A602-F072-FF83-ACC455291736}"/>
              </a:ext>
            </a:extLst>
          </p:cNvPr>
          <p:cNvGraphicFramePr/>
          <p:nvPr>
            <p:extLst>
              <p:ext uri="{D42A27DB-BD31-4B8C-83A1-F6EECF244321}">
                <p14:modId xmlns:p14="http://schemas.microsoft.com/office/powerpoint/2010/main" val="4219737451"/>
              </p:ext>
            </p:extLst>
          </p:nvPr>
        </p:nvGraphicFramePr>
        <p:xfrm>
          <a:off x="171459" y="-150354"/>
          <a:ext cx="10785113" cy="7008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4">
            <a:extLst>
              <a:ext uri="{FF2B5EF4-FFF2-40B4-BE49-F238E27FC236}">
                <a16:creationId xmlns:a16="http://schemas.microsoft.com/office/drawing/2014/main" id="{64B5DDCB-E816-8F4F-60AE-7A2C7970A907}"/>
              </a:ext>
            </a:extLst>
          </p:cNvPr>
          <p:cNvSpPr txBox="1">
            <a:spLocks/>
          </p:cNvSpPr>
          <p:nvPr/>
        </p:nvSpPr>
        <p:spPr>
          <a:xfrm>
            <a:off x="7620414" y="5382218"/>
            <a:ext cx="4933303" cy="570750"/>
          </a:xfrm>
          <a:prstGeom prst="rect">
            <a:avLst/>
          </a:prstGeom>
        </p:spPr>
        <p:txBody>
          <a:bodyPr/>
          <a:lstStyle>
            <a:lvl1pPr marL="228600" marR="0" lvl="0" indent="-228600" algn="l" defTabSz="914400" rtl="0" fontAlgn="auto" hangingPunct="1">
              <a:lnSpc>
                <a:spcPct val="90000"/>
              </a:lnSpc>
              <a:spcBef>
                <a:spcPts val="1000"/>
              </a:spcBef>
              <a:spcAft>
                <a:spcPts val="0"/>
              </a:spcAft>
              <a:buSzPct val="100000"/>
              <a:buFont typeface="Arial"/>
              <a:buChar char="•"/>
              <a:tabLst/>
              <a:defRPr lang="en-US" sz="2800" b="0" i="0" u="none" strike="noStrike" kern="1200" cap="none" spc="0" baseline="0">
                <a:solidFill>
                  <a:srgbClr val="002038"/>
                </a:solidFill>
                <a:uFillTx/>
                <a:latin typeface="Calibri" pitchFamily="34"/>
                <a:cs typeface="Calibri" pitchFamily="34"/>
              </a:defRPr>
            </a:lvl1pPr>
            <a:lvl2pPr marL="685800" marR="0" lvl="1" indent="-228600" algn="l" defTabSz="914400" rtl="0" fontAlgn="auto" hangingPunct="1">
              <a:lnSpc>
                <a:spcPct val="90000"/>
              </a:lnSpc>
              <a:spcBef>
                <a:spcPts val="500"/>
              </a:spcBef>
              <a:spcAft>
                <a:spcPts val="0"/>
              </a:spcAft>
              <a:buSzPct val="100000"/>
              <a:buFont typeface="Arial"/>
              <a:buChar char="•"/>
              <a:tabLst/>
              <a:defRPr lang="en-US" sz="2400" b="0" i="0" u="none" strike="noStrike" kern="1200" cap="none" spc="0" baseline="0">
                <a:solidFill>
                  <a:srgbClr val="002038"/>
                </a:solidFill>
                <a:uFillTx/>
                <a:latin typeface="Calibri" pitchFamily="34"/>
                <a:cs typeface="Calibri" pitchFamily="34"/>
              </a:defRPr>
            </a:lvl2pPr>
            <a:lvl3pPr marL="1143000" marR="0" lvl="2" indent="-228600" algn="l" defTabSz="914400" rtl="0" fontAlgn="auto" hangingPunct="1">
              <a:lnSpc>
                <a:spcPct val="90000"/>
              </a:lnSpc>
              <a:spcBef>
                <a:spcPts val="500"/>
              </a:spcBef>
              <a:spcAft>
                <a:spcPts val="0"/>
              </a:spcAft>
              <a:buSzPct val="100000"/>
              <a:buFont typeface="Arial"/>
              <a:buChar char="•"/>
              <a:tabLst/>
              <a:defRPr lang="en-US" sz="2000" b="0" i="0" u="none" strike="noStrike" kern="1200" cap="none" spc="0" baseline="0">
                <a:solidFill>
                  <a:srgbClr val="002038"/>
                </a:solidFill>
                <a:uFillTx/>
                <a:latin typeface="Calibri" pitchFamily="34"/>
                <a:cs typeface="Calibri" pitchFamily="34"/>
              </a:defRPr>
            </a:lvl3pPr>
            <a:lvl4pPr marL="1600200" marR="0" lvl="3" indent="-228600" algn="l" defTabSz="914400" rtl="0" fontAlgn="auto" hangingPunct="1">
              <a:lnSpc>
                <a:spcPct val="90000"/>
              </a:lnSpc>
              <a:spcBef>
                <a:spcPts val="500"/>
              </a:spcBef>
              <a:spcAft>
                <a:spcPts val="0"/>
              </a:spcAft>
              <a:buSzPct val="100000"/>
              <a:buFont typeface="Arial"/>
              <a:buChar char="•"/>
              <a:tabLst/>
              <a:defRPr lang="en-US" sz="1800" b="0" i="0" u="none" strike="noStrike" kern="1200" cap="none" spc="0" baseline="0">
                <a:solidFill>
                  <a:srgbClr val="002038"/>
                </a:solidFill>
                <a:uFillTx/>
                <a:latin typeface="Calibri" pitchFamily="34"/>
                <a:cs typeface="Calibri" pitchFamily="34"/>
              </a:defRPr>
            </a:lvl4pPr>
            <a:lvl5pPr marL="2057400" marR="0" lvl="4" indent="-228600" algn="l" defTabSz="914400" rtl="0" fontAlgn="auto" hangingPunct="1">
              <a:lnSpc>
                <a:spcPct val="90000"/>
              </a:lnSpc>
              <a:spcBef>
                <a:spcPts val="500"/>
              </a:spcBef>
              <a:spcAft>
                <a:spcPts val="0"/>
              </a:spcAft>
              <a:buSzPct val="100000"/>
              <a:buFont typeface="Arial"/>
              <a:buChar char="•"/>
              <a:tabLst/>
              <a:defRPr lang="en-US" sz="1800" b="0" i="0" u="none" strike="noStrike" kern="1200" cap="none" spc="0" baseline="0">
                <a:solidFill>
                  <a:srgbClr val="002038"/>
                </a:solidFill>
                <a:uFillTx/>
                <a:latin typeface="Calibri" pitchFamily="34"/>
                <a:cs typeface="Calibri"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a:buNone/>
            </a:pPr>
            <a:r>
              <a:rPr lang="en-US" sz="3200" b="1" dirty="0"/>
              <a:t>JOC Contractor</a:t>
            </a:r>
          </a:p>
          <a:p>
            <a:pPr marL="0" indent="0">
              <a:buFont typeface="Arial"/>
              <a:buNone/>
            </a:pPr>
            <a:endParaRPr lang="en-US" dirty="0"/>
          </a:p>
        </p:txBody>
      </p:sp>
      <p:sp>
        <p:nvSpPr>
          <p:cNvPr id="5" name="Text Placeholder 5">
            <a:extLst>
              <a:ext uri="{FF2B5EF4-FFF2-40B4-BE49-F238E27FC236}">
                <a16:creationId xmlns:a16="http://schemas.microsoft.com/office/drawing/2014/main" id="{07551322-B2DF-47D0-8686-3BF8BA9952B9}"/>
              </a:ext>
            </a:extLst>
          </p:cNvPr>
          <p:cNvSpPr txBox="1">
            <a:spLocks/>
          </p:cNvSpPr>
          <p:nvPr/>
        </p:nvSpPr>
        <p:spPr>
          <a:xfrm>
            <a:off x="6717423" y="766107"/>
            <a:ext cx="4933303" cy="459913"/>
          </a:xfrm>
          <a:prstGeom prst="rect">
            <a:avLst/>
          </a:prstGeom>
        </p:spPr>
        <p:txBody>
          <a:bodyPr>
            <a:noAutofit/>
          </a:bodyPr>
          <a:lstStyle>
            <a:lvl1pPr marL="228600" marR="0" lvl="0" indent="-228600" algn="l" defTabSz="914400" rtl="0" fontAlgn="auto" hangingPunct="1">
              <a:lnSpc>
                <a:spcPct val="90000"/>
              </a:lnSpc>
              <a:spcBef>
                <a:spcPts val="1000"/>
              </a:spcBef>
              <a:spcAft>
                <a:spcPts val="0"/>
              </a:spcAft>
              <a:buSzPct val="100000"/>
              <a:buFont typeface="Arial"/>
              <a:buChar char="•"/>
              <a:tabLst/>
              <a:defRPr lang="en-US" sz="2800" b="0" i="0" u="none" strike="noStrike" kern="1200" cap="none" spc="0" baseline="0">
                <a:solidFill>
                  <a:srgbClr val="002038"/>
                </a:solidFill>
                <a:uFillTx/>
                <a:latin typeface="Calibri" pitchFamily="34"/>
                <a:cs typeface="Calibri" pitchFamily="34"/>
              </a:defRPr>
            </a:lvl1pPr>
            <a:lvl2pPr marL="685800" marR="0" lvl="1" indent="-228600" algn="l" defTabSz="914400" rtl="0" fontAlgn="auto" hangingPunct="1">
              <a:lnSpc>
                <a:spcPct val="90000"/>
              </a:lnSpc>
              <a:spcBef>
                <a:spcPts val="500"/>
              </a:spcBef>
              <a:spcAft>
                <a:spcPts val="0"/>
              </a:spcAft>
              <a:buSzPct val="100000"/>
              <a:buFont typeface="Arial"/>
              <a:buChar char="•"/>
              <a:tabLst/>
              <a:defRPr lang="en-US" sz="2400" b="0" i="0" u="none" strike="noStrike" kern="1200" cap="none" spc="0" baseline="0">
                <a:solidFill>
                  <a:srgbClr val="002038"/>
                </a:solidFill>
                <a:uFillTx/>
                <a:latin typeface="Calibri" pitchFamily="34"/>
                <a:cs typeface="Calibri" pitchFamily="34"/>
              </a:defRPr>
            </a:lvl2pPr>
            <a:lvl3pPr marL="1143000" marR="0" lvl="2" indent="-228600" algn="l" defTabSz="914400" rtl="0" fontAlgn="auto" hangingPunct="1">
              <a:lnSpc>
                <a:spcPct val="90000"/>
              </a:lnSpc>
              <a:spcBef>
                <a:spcPts val="500"/>
              </a:spcBef>
              <a:spcAft>
                <a:spcPts val="0"/>
              </a:spcAft>
              <a:buSzPct val="100000"/>
              <a:buFont typeface="Arial"/>
              <a:buChar char="•"/>
              <a:tabLst/>
              <a:defRPr lang="en-US" sz="2000" b="0" i="0" u="none" strike="noStrike" kern="1200" cap="none" spc="0" baseline="0">
                <a:solidFill>
                  <a:srgbClr val="002038"/>
                </a:solidFill>
                <a:uFillTx/>
                <a:latin typeface="Calibri" pitchFamily="34"/>
                <a:cs typeface="Calibri" pitchFamily="34"/>
              </a:defRPr>
            </a:lvl3pPr>
            <a:lvl4pPr marL="1600200" marR="0" lvl="3" indent="-228600" algn="l" defTabSz="914400" rtl="0" fontAlgn="auto" hangingPunct="1">
              <a:lnSpc>
                <a:spcPct val="90000"/>
              </a:lnSpc>
              <a:spcBef>
                <a:spcPts val="500"/>
              </a:spcBef>
              <a:spcAft>
                <a:spcPts val="0"/>
              </a:spcAft>
              <a:buSzPct val="100000"/>
              <a:buFont typeface="Arial"/>
              <a:buChar char="•"/>
              <a:tabLst/>
              <a:defRPr lang="en-US" sz="1800" b="0" i="0" u="none" strike="noStrike" kern="1200" cap="none" spc="0" baseline="0">
                <a:solidFill>
                  <a:srgbClr val="002038"/>
                </a:solidFill>
                <a:uFillTx/>
                <a:latin typeface="Calibri" pitchFamily="34"/>
                <a:cs typeface="Calibri" pitchFamily="34"/>
              </a:defRPr>
            </a:lvl4pPr>
            <a:lvl5pPr marL="2057400" marR="0" lvl="4" indent="-228600" algn="l" defTabSz="914400" rtl="0" fontAlgn="auto" hangingPunct="1">
              <a:lnSpc>
                <a:spcPct val="90000"/>
              </a:lnSpc>
              <a:spcBef>
                <a:spcPts val="500"/>
              </a:spcBef>
              <a:spcAft>
                <a:spcPts val="0"/>
              </a:spcAft>
              <a:buSzPct val="100000"/>
              <a:buFont typeface="Arial"/>
              <a:buChar char="•"/>
              <a:tabLst/>
              <a:defRPr lang="en-US" sz="1800" b="0" i="0" u="none" strike="noStrike" kern="1200" cap="none" spc="0" baseline="0">
                <a:solidFill>
                  <a:srgbClr val="002038"/>
                </a:solidFill>
                <a:uFillTx/>
                <a:latin typeface="Calibri" pitchFamily="34"/>
                <a:cs typeface="Calibri"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a:buNone/>
            </a:pPr>
            <a:r>
              <a:rPr lang="en-US" sz="3200" b="1"/>
              <a:t>CSU Campus  </a:t>
            </a:r>
          </a:p>
        </p:txBody>
      </p:sp>
      <p:sp>
        <p:nvSpPr>
          <p:cNvPr id="6" name="Text Placeholder 4">
            <a:extLst>
              <a:ext uri="{FF2B5EF4-FFF2-40B4-BE49-F238E27FC236}">
                <a16:creationId xmlns:a16="http://schemas.microsoft.com/office/drawing/2014/main" id="{25BB3F1F-E0FF-1E03-FB67-4EBD01569D50}"/>
              </a:ext>
            </a:extLst>
          </p:cNvPr>
          <p:cNvSpPr txBox="1">
            <a:spLocks/>
          </p:cNvSpPr>
          <p:nvPr/>
        </p:nvSpPr>
        <p:spPr>
          <a:xfrm>
            <a:off x="-783678" y="2100648"/>
            <a:ext cx="4933303" cy="570750"/>
          </a:xfrm>
          <a:prstGeom prst="rect">
            <a:avLst/>
          </a:prstGeom>
        </p:spPr>
        <p:txBody>
          <a:bodyPr/>
          <a:lstStyle>
            <a:lvl1pPr marL="228600" marR="0" lvl="0" indent="-228600" algn="l" defTabSz="914400" rtl="0" fontAlgn="auto" hangingPunct="1">
              <a:lnSpc>
                <a:spcPct val="90000"/>
              </a:lnSpc>
              <a:spcBef>
                <a:spcPts val="1000"/>
              </a:spcBef>
              <a:spcAft>
                <a:spcPts val="0"/>
              </a:spcAft>
              <a:buSzPct val="100000"/>
              <a:buFont typeface="Arial"/>
              <a:buChar char="•"/>
              <a:tabLst/>
              <a:defRPr lang="en-US" sz="2800" b="0" i="0" u="none" strike="noStrike" kern="1200" cap="none" spc="0" baseline="0">
                <a:solidFill>
                  <a:srgbClr val="002038"/>
                </a:solidFill>
                <a:uFillTx/>
                <a:latin typeface="Calibri" pitchFamily="34"/>
                <a:cs typeface="Calibri" pitchFamily="34"/>
              </a:defRPr>
            </a:lvl1pPr>
            <a:lvl2pPr marL="685800" marR="0" lvl="1" indent="-228600" algn="l" defTabSz="914400" rtl="0" fontAlgn="auto" hangingPunct="1">
              <a:lnSpc>
                <a:spcPct val="90000"/>
              </a:lnSpc>
              <a:spcBef>
                <a:spcPts val="500"/>
              </a:spcBef>
              <a:spcAft>
                <a:spcPts val="0"/>
              </a:spcAft>
              <a:buSzPct val="100000"/>
              <a:buFont typeface="Arial"/>
              <a:buChar char="•"/>
              <a:tabLst/>
              <a:defRPr lang="en-US" sz="2400" b="0" i="0" u="none" strike="noStrike" kern="1200" cap="none" spc="0" baseline="0">
                <a:solidFill>
                  <a:srgbClr val="002038"/>
                </a:solidFill>
                <a:uFillTx/>
                <a:latin typeface="Calibri" pitchFamily="34"/>
                <a:cs typeface="Calibri" pitchFamily="34"/>
              </a:defRPr>
            </a:lvl2pPr>
            <a:lvl3pPr marL="1143000" marR="0" lvl="2" indent="-228600" algn="l" defTabSz="914400" rtl="0" fontAlgn="auto" hangingPunct="1">
              <a:lnSpc>
                <a:spcPct val="90000"/>
              </a:lnSpc>
              <a:spcBef>
                <a:spcPts val="500"/>
              </a:spcBef>
              <a:spcAft>
                <a:spcPts val="0"/>
              </a:spcAft>
              <a:buSzPct val="100000"/>
              <a:buFont typeface="Arial"/>
              <a:buChar char="•"/>
              <a:tabLst/>
              <a:defRPr lang="en-US" sz="2000" b="0" i="0" u="none" strike="noStrike" kern="1200" cap="none" spc="0" baseline="0">
                <a:solidFill>
                  <a:srgbClr val="002038"/>
                </a:solidFill>
                <a:uFillTx/>
                <a:latin typeface="Calibri" pitchFamily="34"/>
                <a:cs typeface="Calibri" pitchFamily="34"/>
              </a:defRPr>
            </a:lvl3pPr>
            <a:lvl4pPr marL="1600200" marR="0" lvl="3" indent="-228600" algn="l" defTabSz="914400" rtl="0" fontAlgn="auto" hangingPunct="1">
              <a:lnSpc>
                <a:spcPct val="90000"/>
              </a:lnSpc>
              <a:spcBef>
                <a:spcPts val="500"/>
              </a:spcBef>
              <a:spcAft>
                <a:spcPts val="0"/>
              </a:spcAft>
              <a:buSzPct val="100000"/>
              <a:buFont typeface="Arial"/>
              <a:buChar char="•"/>
              <a:tabLst/>
              <a:defRPr lang="en-US" sz="1800" b="0" i="0" u="none" strike="noStrike" kern="1200" cap="none" spc="0" baseline="0">
                <a:solidFill>
                  <a:srgbClr val="002038"/>
                </a:solidFill>
                <a:uFillTx/>
                <a:latin typeface="Calibri" pitchFamily="34"/>
                <a:cs typeface="Calibri" pitchFamily="34"/>
              </a:defRPr>
            </a:lvl4pPr>
            <a:lvl5pPr marL="2057400" marR="0" lvl="4" indent="-228600" algn="l" defTabSz="914400" rtl="0" fontAlgn="auto" hangingPunct="1">
              <a:lnSpc>
                <a:spcPct val="90000"/>
              </a:lnSpc>
              <a:spcBef>
                <a:spcPts val="500"/>
              </a:spcBef>
              <a:spcAft>
                <a:spcPts val="0"/>
              </a:spcAft>
              <a:buSzPct val="100000"/>
              <a:buFont typeface="Arial"/>
              <a:buChar char="•"/>
              <a:tabLst/>
              <a:defRPr lang="en-US" sz="1800" b="0" i="0" u="none" strike="noStrike" kern="1200" cap="none" spc="0" baseline="0">
                <a:solidFill>
                  <a:srgbClr val="002038"/>
                </a:solidFill>
                <a:uFillTx/>
                <a:latin typeface="Calibri" pitchFamily="34"/>
                <a:cs typeface="Calibri"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a:buNone/>
            </a:pPr>
            <a:r>
              <a:rPr lang="en-US" sz="3200" b="1" dirty="0"/>
              <a:t>Gordian</a:t>
            </a:r>
          </a:p>
          <a:p>
            <a:pPr marL="0" indent="0">
              <a:buFont typeface="Arial"/>
              <a:buNone/>
            </a:pPr>
            <a:endParaRPr lang="en-US" dirty="0"/>
          </a:p>
        </p:txBody>
      </p:sp>
      <p:pic>
        <p:nvPicPr>
          <p:cNvPr id="9" name="Picture 8">
            <a:extLst>
              <a:ext uri="{FF2B5EF4-FFF2-40B4-BE49-F238E27FC236}">
                <a16:creationId xmlns:a16="http://schemas.microsoft.com/office/drawing/2014/main" id="{3E66E2BE-E619-771A-200A-781E3BDD39BE}"/>
              </a:ext>
            </a:extLst>
          </p:cNvPr>
          <p:cNvPicPr>
            <a:picLocks noChangeAspect="1"/>
          </p:cNvPicPr>
          <p:nvPr/>
        </p:nvPicPr>
        <p:blipFill>
          <a:blip r:embed="rId8"/>
          <a:stretch>
            <a:fillRect/>
          </a:stretch>
        </p:blipFill>
        <p:spPr>
          <a:xfrm>
            <a:off x="238535" y="5733896"/>
            <a:ext cx="3950550" cy="780356"/>
          </a:xfrm>
          <a:prstGeom prst="rect">
            <a:avLst/>
          </a:prstGeom>
        </p:spPr>
      </p:pic>
    </p:spTree>
    <p:extLst>
      <p:ext uri="{BB962C8B-B14F-4D97-AF65-F5344CB8AC3E}">
        <p14:creationId xmlns:p14="http://schemas.microsoft.com/office/powerpoint/2010/main" val="3113645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938C0-9981-976D-9220-A49383B725D6}"/>
              </a:ext>
            </a:extLst>
          </p:cNvPr>
          <p:cNvSpPr>
            <a:spLocks noGrp="1"/>
          </p:cNvSpPr>
          <p:nvPr>
            <p:ph type="title"/>
          </p:nvPr>
        </p:nvSpPr>
        <p:spPr/>
        <p:txBody>
          <a:bodyPr>
            <a:normAutofit/>
          </a:bodyPr>
          <a:lstStyle/>
          <a:p>
            <a:r>
              <a:rPr lang="en-US" sz="7200"/>
              <a:t>JOC Process</a:t>
            </a:r>
          </a:p>
        </p:txBody>
      </p:sp>
      <p:pic>
        <p:nvPicPr>
          <p:cNvPr id="3" name="Picture 2">
            <a:extLst>
              <a:ext uri="{FF2B5EF4-FFF2-40B4-BE49-F238E27FC236}">
                <a16:creationId xmlns:a16="http://schemas.microsoft.com/office/drawing/2014/main" id="{A85A9CA9-D9FF-6E70-A4ED-8978D49189B6}"/>
              </a:ext>
            </a:extLst>
          </p:cNvPr>
          <p:cNvPicPr>
            <a:picLocks noChangeAspect="1"/>
          </p:cNvPicPr>
          <p:nvPr/>
        </p:nvPicPr>
        <p:blipFill>
          <a:blip r:embed="rId2"/>
          <a:stretch>
            <a:fillRect/>
          </a:stretch>
        </p:blipFill>
        <p:spPr>
          <a:xfrm>
            <a:off x="7732293" y="802105"/>
            <a:ext cx="3952301" cy="776384"/>
          </a:xfrm>
          <a:prstGeom prst="rect">
            <a:avLst/>
          </a:prstGeom>
        </p:spPr>
      </p:pic>
    </p:spTree>
    <p:extLst>
      <p:ext uri="{BB962C8B-B14F-4D97-AF65-F5344CB8AC3E}">
        <p14:creationId xmlns:p14="http://schemas.microsoft.com/office/powerpoint/2010/main" val="3920159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D512F-95E6-58A7-40B4-71FE5B925281}"/>
              </a:ext>
            </a:extLst>
          </p:cNvPr>
          <p:cNvSpPr>
            <a:spLocks noGrp="1"/>
          </p:cNvSpPr>
          <p:nvPr>
            <p:ph type="title"/>
          </p:nvPr>
        </p:nvSpPr>
        <p:spPr/>
        <p:txBody>
          <a:bodyPr/>
          <a:lstStyle/>
          <a:p>
            <a:r>
              <a:rPr lang="en-US" dirty="0"/>
              <a:t>Job Order Contracting</a:t>
            </a:r>
          </a:p>
        </p:txBody>
      </p:sp>
      <p:sp>
        <p:nvSpPr>
          <p:cNvPr id="3" name="Text Placeholder 2">
            <a:extLst>
              <a:ext uri="{FF2B5EF4-FFF2-40B4-BE49-F238E27FC236}">
                <a16:creationId xmlns:a16="http://schemas.microsoft.com/office/drawing/2014/main" id="{FF23B991-87C4-F5D4-7323-4317F3812D3F}"/>
              </a:ext>
            </a:extLst>
          </p:cNvPr>
          <p:cNvSpPr>
            <a:spLocks noGrp="1"/>
          </p:cNvSpPr>
          <p:nvPr>
            <p:ph type="body" idx="4294967295"/>
          </p:nvPr>
        </p:nvSpPr>
        <p:spPr>
          <a:xfrm>
            <a:off x="4345663" y="1336432"/>
            <a:ext cx="7075000" cy="4849291"/>
          </a:xfrm>
        </p:spPr>
        <p:txBody>
          <a:bodyPr>
            <a:normAutofit lnSpcReduction="10000"/>
          </a:bodyPr>
          <a:lstStyle/>
          <a:p>
            <a:r>
              <a:rPr lang="en-US" dirty="0"/>
              <a:t>Indefinite delivery/indefinite quantity process (IDIQ)</a:t>
            </a:r>
          </a:p>
          <a:p>
            <a:r>
              <a:rPr lang="en-US" dirty="0"/>
              <a:t>Enable contractors to complete a substantial number of individual projects with a </a:t>
            </a:r>
            <a:r>
              <a:rPr lang="en-US" b="1" dirty="0">
                <a:solidFill>
                  <a:srgbClr val="004C97"/>
                </a:solidFill>
              </a:rPr>
              <a:t>single bid</a:t>
            </a:r>
            <a:endParaRPr lang="en-US" dirty="0"/>
          </a:p>
          <a:p>
            <a:r>
              <a:rPr lang="en-US" dirty="0"/>
              <a:t>Tasks based on competitively-bid, </a:t>
            </a:r>
            <a:r>
              <a:rPr lang="en-US" b="1" dirty="0">
                <a:solidFill>
                  <a:srgbClr val="004C97"/>
                </a:solidFill>
              </a:rPr>
              <a:t>preset prices</a:t>
            </a:r>
          </a:p>
          <a:p>
            <a:endParaRPr lang="en-US" dirty="0"/>
          </a:p>
          <a:p>
            <a:endParaRPr lang="en-US" dirty="0"/>
          </a:p>
          <a:p>
            <a:r>
              <a:rPr lang="en-US" dirty="0"/>
              <a:t>Saves time and money</a:t>
            </a:r>
          </a:p>
          <a:p>
            <a:r>
              <a:rPr lang="en-US" dirty="0"/>
              <a:t>Provides transparency and auditability</a:t>
            </a:r>
          </a:p>
          <a:p>
            <a:endParaRPr lang="en-US" dirty="0"/>
          </a:p>
        </p:txBody>
      </p:sp>
      <p:sp>
        <p:nvSpPr>
          <p:cNvPr id="4" name="TextBox 3">
            <a:extLst>
              <a:ext uri="{FF2B5EF4-FFF2-40B4-BE49-F238E27FC236}">
                <a16:creationId xmlns:a16="http://schemas.microsoft.com/office/drawing/2014/main" id="{713B3FF2-AA2F-7583-7AFE-F587B3DF499D}"/>
              </a:ext>
            </a:extLst>
          </p:cNvPr>
          <p:cNvSpPr txBox="1"/>
          <p:nvPr/>
        </p:nvSpPr>
        <p:spPr>
          <a:xfrm>
            <a:off x="860079" y="1593410"/>
            <a:ext cx="2634559" cy="3416320"/>
          </a:xfrm>
          <a:prstGeom prst="rect">
            <a:avLst/>
          </a:prstGeom>
          <a:noFill/>
        </p:spPr>
        <p:txBody>
          <a:bodyPr wrap="square" rtlCol="0">
            <a:spAutoFit/>
          </a:bodyPr>
          <a:lstStyle/>
          <a:p>
            <a:pPr algn="r"/>
            <a:r>
              <a:rPr lang="en-US" sz="2400"/>
              <a:t>Definition</a:t>
            </a:r>
          </a:p>
          <a:p>
            <a:pPr algn="r"/>
            <a:endParaRPr lang="en-US" sz="2400"/>
          </a:p>
          <a:p>
            <a:pPr algn="r"/>
            <a:endParaRPr lang="en-US" sz="2400"/>
          </a:p>
          <a:p>
            <a:pPr algn="r"/>
            <a:endParaRPr lang="en-US" sz="2400"/>
          </a:p>
          <a:p>
            <a:pPr algn="r"/>
            <a:endParaRPr lang="en-US" sz="2400"/>
          </a:p>
          <a:p>
            <a:pPr algn="r"/>
            <a:endParaRPr lang="en-US" sz="2400"/>
          </a:p>
          <a:p>
            <a:pPr algn="r"/>
            <a:endParaRPr lang="en-US" sz="2400"/>
          </a:p>
          <a:p>
            <a:pPr algn="r"/>
            <a:endParaRPr lang="en-US" sz="2400"/>
          </a:p>
          <a:p>
            <a:pPr algn="r"/>
            <a:r>
              <a:rPr lang="en-US" sz="2400"/>
              <a:t>Value</a:t>
            </a:r>
            <a:endParaRPr lang="en-US" sz="1600"/>
          </a:p>
        </p:txBody>
      </p:sp>
      <p:cxnSp>
        <p:nvCxnSpPr>
          <p:cNvPr id="5" name="Straight Connector 4">
            <a:extLst>
              <a:ext uri="{FF2B5EF4-FFF2-40B4-BE49-F238E27FC236}">
                <a16:creationId xmlns:a16="http://schemas.microsoft.com/office/drawing/2014/main" id="{CBF80F7F-CC1C-EA2A-9310-1D69D948E920}"/>
              </a:ext>
            </a:extLst>
          </p:cNvPr>
          <p:cNvCxnSpPr>
            <a:cxnSpLocks/>
          </p:cNvCxnSpPr>
          <p:nvPr/>
        </p:nvCxnSpPr>
        <p:spPr>
          <a:xfrm>
            <a:off x="3713431" y="1412341"/>
            <a:ext cx="0" cy="2220455"/>
          </a:xfrm>
          <a:prstGeom prst="line">
            <a:avLst/>
          </a:prstGeom>
          <a:ln w="19050" cmpd="sng">
            <a:solidFill>
              <a:srgbClr val="004C97"/>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82951D35-6321-85DB-C468-39EF21201F8B}"/>
              </a:ext>
            </a:extLst>
          </p:cNvPr>
          <p:cNvCxnSpPr>
            <a:cxnSpLocks/>
          </p:cNvCxnSpPr>
          <p:nvPr/>
        </p:nvCxnSpPr>
        <p:spPr>
          <a:xfrm>
            <a:off x="3713431" y="4508626"/>
            <a:ext cx="0" cy="1303699"/>
          </a:xfrm>
          <a:prstGeom prst="line">
            <a:avLst/>
          </a:prstGeom>
          <a:ln w="19050" cmpd="sng">
            <a:solidFill>
              <a:srgbClr val="004C97"/>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28F4B7E7-E09C-A364-296D-1A54B5FFC109}"/>
              </a:ext>
            </a:extLst>
          </p:cNvPr>
          <p:cNvPicPr>
            <a:picLocks noChangeAspect="1"/>
          </p:cNvPicPr>
          <p:nvPr/>
        </p:nvPicPr>
        <p:blipFill>
          <a:blip r:embed="rId2"/>
          <a:stretch>
            <a:fillRect/>
          </a:stretch>
        </p:blipFill>
        <p:spPr>
          <a:xfrm>
            <a:off x="7684167" y="256674"/>
            <a:ext cx="3952301" cy="776384"/>
          </a:xfrm>
          <a:prstGeom prst="rect">
            <a:avLst/>
          </a:prstGeom>
        </p:spPr>
      </p:pic>
    </p:spTree>
    <p:extLst>
      <p:ext uri="{BB962C8B-B14F-4D97-AF65-F5344CB8AC3E}">
        <p14:creationId xmlns:p14="http://schemas.microsoft.com/office/powerpoint/2010/main" val="652245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2EE300-086B-7995-C058-DE7A76EC7DFC}"/>
              </a:ext>
            </a:extLst>
          </p:cNvPr>
          <p:cNvSpPr>
            <a:spLocks noGrp="1"/>
          </p:cNvSpPr>
          <p:nvPr>
            <p:ph type="title"/>
          </p:nvPr>
        </p:nvSpPr>
        <p:spPr/>
        <p:txBody>
          <a:bodyPr/>
          <a:lstStyle/>
          <a:p>
            <a:r>
              <a:rPr lang="en-US"/>
              <a:t>CSU Projects Since 1999</a:t>
            </a:r>
          </a:p>
        </p:txBody>
      </p:sp>
      <p:sp>
        <p:nvSpPr>
          <p:cNvPr id="6" name="Text Placeholder 2">
            <a:extLst>
              <a:ext uri="{FF2B5EF4-FFF2-40B4-BE49-F238E27FC236}">
                <a16:creationId xmlns:a16="http://schemas.microsoft.com/office/drawing/2014/main" id="{2E719F38-6A5D-F747-130F-B2CB4499F50F}"/>
              </a:ext>
            </a:extLst>
          </p:cNvPr>
          <p:cNvSpPr>
            <a:spLocks noGrp="1"/>
          </p:cNvSpPr>
          <p:nvPr>
            <p:ph type="body" sz="quarter" idx="12"/>
          </p:nvPr>
        </p:nvSpPr>
        <p:spPr>
          <a:xfrm>
            <a:off x="649995" y="1551717"/>
            <a:ext cx="5446005" cy="4507560"/>
          </a:xfrm>
        </p:spPr>
        <p:txBody>
          <a:bodyPr vert="horz" lIns="91440" tIns="45720" rIns="91440" bIns="45720" rtlCol="0" anchor="t">
            <a:normAutofit fontScale="92500" lnSpcReduction="20000"/>
          </a:bodyPr>
          <a:lstStyle/>
          <a:p>
            <a:pPr marL="0" indent="0">
              <a:lnSpc>
                <a:spcPct val="120000"/>
              </a:lnSpc>
              <a:buNone/>
            </a:pPr>
            <a:r>
              <a:rPr lang="en-US" sz="2800" b="1">
                <a:solidFill>
                  <a:schemeClr val="accent1"/>
                </a:solidFill>
              </a:rPr>
              <a:t>More than $900 MM completed:</a:t>
            </a:r>
          </a:p>
          <a:p>
            <a:pPr>
              <a:lnSpc>
                <a:spcPct val="120000"/>
              </a:lnSpc>
            </a:pPr>
            <a:r>
              <a:rPr lang="en-US" sz="2800"/>
              <a:t>Classroom, Science Lab, Dorm Room, Locker Room remodels</a:t>
            </a:r>
          </a:p>
          <a:p>
            <a:r>
              <a:rPr lang="en-US" sz="2800"/>
              <a:t>Roofing Repair and Replacement </a:t>
            </a:r>
          </a:p>
          <a:p>
            <a:r>
              <a:rPr lang="en-US" sz="2800"/>
              <a:t>Mechanical (HVAC), Electrical and Plumbing </a:t>
            </a:r>
          </a:p>
          <a:p>
            <a:r>
              <a:rPr lang="en-US" sz="2800"/>
              <a:t>Parking lot repaving</a:t>
            </a:r>
          </a:p>
          <a:p>
            <a:r>
              <a:rPr lang="en-US"/>
              <a:t>IT Upgrades</a:t>
            </a:r>
          </a:p>
          <a:p>
            <a:r>
              <a:rPr lang="en-US" sz="2800"/>
              <a:t>Deferred Maintenance</a:t>
            </a:r>
          </a:p>
          <a:p>
            <a:r>
              <a:rPr lang="en-US"/>
              <a:t>HAZMAT</a:t>
            </a:r>
            <a:endParaRPr lang="en-US" sz="2800"/>
          </a:p>
        </p:txBody>
      </p:sp>
      <p:pic>
        <p:nvPicPr>
          <p:cNvPr id="7" name="Picture 6" descr="A close up of a map&#10;&#10;Description automatically generated">
            <a:extLst>
              <a:ext uri="{FF2B5EF4-FFF2-40B4-BE49-F238E27FC236}">
                <a16:creationId xmlns:a16="http://schemas.microsoft.com/office/drawing/2014/main" id="{3EC9EDC3-0141-8382-9FD0-0A10D21C806E}"/>
              </a:ext>
            </a:extLst>
          </p:cNvPr>
          <p:cNvPicPr>
            <a:picLocks noChangeAspect="1"/>
          </p:cNvPicPr>
          <p:nvPr/>
        </p:nvPicPr>
        <p:blipFill rotWithShape="1">
          <a:blip r:embed="rId3"/>
          <a:srcRect l="5235" t="22626" r="5283" b="7470"/>
          <a:stretch/>
        </p:blipFill>
        <p:spPr>
          <a:xfrm>
            <a:off x="6618598" y="2245132"/>
            <a:ext cx="4332511" cy="4380036"/>
          </a:xfrm>
          <a:prstGeom prst="rect">
            <a:avLst/>
          </a:prstGeom>
        </p:spPr>
      </p:pic>
      <p:pic>
        <p:nvPicPr>
          <p:cNvPr id="2" name="Picture 1">
            <a:extLst>
              <a:ext uri="{FF2B5EF4-FFF2-40B4-BE49-F238E27FC236}">
                <a16:creationId xmlns:a16="http://schemas.microsoft.com/office/drawing/2014/main" id="{E57928CE-CEC4-1C16-56B8-C933B96E185C}"/>
              </a:ext>
            </a:extLst>
          </p:cNvPr>
          <p:cNvPicPr>
            <a:picLocks noChangeAspect="1"/>
          </p:cNvPicPr>
          <p:nvPr/>
        </p:nvPicPr>
        <p:blipFill>
          <a:blip r:embed="rId4"/>
          <a:stretch>
            <a:fillRect/>
          </a:stretch>
        </p:blipFill>
        <p:spPr>
          <a:xfrm>
            <a:off x="7812504" y="304800"/>
            <a:ext cx="3952301" cy="776384"/>
          </a:xfrm>
          <a:prstGeom prst="rect">
            <a:avLst/>
          </a:prstGeom>
        </p:spPr>
      </p:pic>
    </p:spTree>
    <p:extLst>
      <p:ext uri="{BB962C8B-B14F-4D97-AF65-F5344CB8AC3E}">
        <p14:creationId xmlns:p14="http://schemas.microsoft.com/office/powerpoint/2010/main" val="1866323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6ADF9-C23B-C85F-40A2-B874F66A683E}"/>
              </a:ext>
            </a:extLst>
          </p:cNvPr>
          <p:cNvSpPr>
            <a:spLocks noGrp="1"/>
          </p:cNvSpPr>
          <p:nvPr>
            <p:ph type="title"/>
          </p:nvPr>
        </p:nvSpPr>
        <p:spPr/>
        <p:txBody>
          <a:bodyPr/>
          <a:lstStyle/>
          <a:p>
            <a:r>
              <a:rPr lang="en-US"/>
              <a:t>Types of Projects</a:t>
            </a:r>
          </a:p>
        </p:txBody>
      </p:sp>
      <p:sp>
        <p:nvSpPr>
          <p:cNvPr id="4" name="Rectangle 3">
            <a:extLst>
              <a:ext uri="{FF2B5EF4-FFF2-40B4-BE49-F238E27FC236}">
                <a16:creationId xmlns:a16="http://schemas.microsoft.com/office/drawing/2014/main" id="{2AA38A4B-C904-0BB6-8ABB-B272C63B93EC}"/>
              </a:ext>
            </a:extLst>
          </p:cNvPr>
          <p:cNvSpPr/>
          <p:nvPr/>
        </p:nvSpPr>
        <p:spPr>
          <a:xfrm>
            <a:off x="1180008" y="3684108"/>
            <a:ext cx="1406924" cy="369332"/>
          </a:xfrm>
          <a:prstGeom prst="rect">
            <a:avLst/>
          </a:prstGeom>
          <a:ln>
            <a:noFill/>
          </a:ln>
        </p:spPr>
        <p:txBody>
          <a:bodyPr wrap="none" anchor="t">
            <a:spAutoFit/>
          </a:bodyPr>
          <a:lstStyle/>
          <a:p>
            <a:pPr algn="ctr"/>
            <a:r>
              <a:rPr lang="en-US"/>
              <a:t> Remodeling </a:t>
            </a:r>
          </a:p>
        </p:txBody>
      </p:sp>
      <p:sp>
        <p:nvSpPr>
          <p:cNvPr id="5" name="Rectangle 4">
            <a:extLst>
              <a:ext uri="{FF2B5EF4-FFF2-40B4-BE49-F238E27FC236}">
                <a16:creationId xmlns:a16="http://schemas.microsoft.com/office/drawing/2014/main" id="{6C7BB3D3-1757-CF02-88E0-8EFB207F1C54}"/>
              </a:ext>
            </a:extLst>
          </p:cNvPr>
          <p:cNvSpPr/>
          <p:nvPr/>
        </p:nvSpPr>
        <p:spPr>
          <a:xfrm>
            <a:off x="4166972" y="3700972"/>
            <a:ext cx="872355" cy="369332"/>
          </a:xfrm>
          <a:prstGeom prst="rect">
            <a:avLst/>
          </a:prstGeom>
          <a:ln>
            <a:noFill/>
          </a:ln>
        </p:spPr>
        <p:txBody>
          <a:bodyPr wrap="none">
            <a:spAutoFit/>
          </a:bodyPr>
          <a:lstStyle/>
          <a:p>
            <a:pPr algn="ctr"/>
            <a:r>
              <a:rPr lang="en-US"/>
              <a:t>Repairs</a:t>
            </a:r>
          </a:p>
        </p:txBody>
      </p:sp>
      <p:sp>
        <p:nvSpPr>
          <p:cNvPr id="6" name="Rectangle 5">
            <a:extLst>
              <a:ext uri="{FF2B5EF4-FFF2-40B4-BE49-F238E27FC236}">
                <a16:creationId xmlns:a16="http://schemas.microsoft.com/office/drawing/2014/main" id="{C9CF74DD-A2D7-4BB8-F0A7-B3B74449A3A6}"/>
              </a:ext>
            </a:extLst>
          </p:cNvPr>
          <p:cNvSpPr/>
          <p:nvPr/>
        </p:nvSpPr>
        <p:spPr>
          <a:xfrm>
            <a:off x="6464011" y="3722367"/>
            <a:ext cx="1336776" cy="369332"/>
          </a:xfrm>
          <a:prstGeom prst="rect">
            <a:avLst/>
          </a:prstGeom>
          <a:ln>
            <a:noFill/>
          </a:ln>
        </p:spPr>
        <p:txBody>
          <a:bodyPr wrap="none">
            <a:spAutoFit/>
          </a:bodyPr>
          <a:lstStyle/>
          <a:p>
            <a:pPr algn="ctr"/>
            <a:r>
              <a:rPr lang="en-US"/>
              <a:t>Renovations</a:t>
            </a:r>
          </a:p>
        </p:txBody>
      </p:sp>
      <p:sp>
        <p:nvSpPr>
          <p:cNvPr id="7" name="Rectangle 6">
            <a:extLst>
              <a:ext uri="{FF2B5EF4-FFF2-40B4-BE49-F238E27FC236}">
                <a16:creationId xmlns:a16="http://schemas.microsoft.com/office/drawing/2014/main" id="{564C6764-AB2E-9E06-0933-4C061C7ABBE7}"/>
              </a:ext>
            </a:extLst>
          </p:cNvPr>
          <p:cNvSpPr/>
          <p:nvPr/>
        </p:nvSpPr>
        <p:spPr>
          <a:xfrm>
            <a:off x="9296400" y="3627703"/>
            <a:ext cx="1469120" cy="646331"/>
          </a:xfrm>
          <a:prstGeom prst="rect">
            <a:avLst/>
          </a:prstGeom>
          <a:ln>
            <a:noFill/>
          </a:ln>
        </p:spPr>
        <p:txBody>
          <a:bodyPr wrap="none">
            <a:spAutoFit/>
          </a:bodyPr>
          <a:lstStyle/>
          <a:p>
            <a:pPr algn="ctr"/>
            <a:r>
              <a:rPr lang="en-US"/>
              <a:t>Replacement </a:t>
            </a:r>
            <a:br>
              <a:rPr lang="en-US"/>
            </a:br>
            <a:r>
              <a:rPr lang="en-US"/>
              <a:t>in-kind</a:t>
            </a:r>
          </a:p>
        </p:txBody>
      </p:sp>
      <p:sp>
        <p:nvSpPr>
          <p:cNvPr id="8" name="Rectangle 7">
            <a:extLst>
              <a:ext uri="{FF2B5EF4-FFF2-40B4-BE49-F238E27FC236}">
                <a16:creationId xmlns:a16="http://schemas.microsoft.com/office/drawing/2014/main" id="{897A0B11-A785-3344-2966-35329F11D1E0}"/>
              </a:ext>
            </a:extLst>
          </p:cNvPr>
          <p:cNvSpPr/>
          <p:nvPr/>
        </p:nvSpPr>
        <p:spPr>
          <a:xfrm>
            <a:off x="1269225" y="5347428"/>
            <a:ext cx="1422634" cy="369332"/>
          </a:xfrm>
          <a:prstGeom prst="rect">
            <a:avLst/>
          </a:prstGeom>
          <a:ln>
            <a:noFill/>
          </a:ln>
        </p:spPr>
        <p:txBody>
          <a:bodyPr wrap="none">
            <a:spAutoFit/>
          </a:bodyPr>
          <a:lstStyle/>
          <a:p>
            <a:pPr algn="ctr"/>
            <a:r>
              <a:rPr lang="en-US"/>
              <a:t>Maintenance</a:t>
            </a:r>
          </a:p>
        </p:txBody>
      </p:sp>
      <p:sp>
        <p:nvSpPr>
          <p:cNvPr id="10" name="Rectangle 9">
            <a:extLst>
              <a:ext uri="{FF2B5EF4-FFF2-40B4-BE49-F238E27FC236}">
                <a16:creationId xmlns:a16="http://schemas.microsoft.com/office/drawing/2014/main" id="{20E82AF6-083A-1881-6AF8-B4A160C8F812}"/>
              </a:ext>
            </a:extLst>
          </p:cNvPr>
          <p:cNvSpPr/>
          <p:nvPr/>
        </p:nvSpPr>
        <p:spPr>
          <a:xfrm>
            <a:off x="5108246" y="5282078"/>
            <a:ext cx="1572418" cy="646331"/>
          </a:xfrm>
          <a:prstGeom prst="rect">
            <a:avLst/>
          </a:prstGeom>
        </p:spPr>
        <p:txBody>
          <a:bodyPr wrap="none">
            <a:spAutoFit/>
          </a:bodyPr>
          <a:lstStyle/>
          <a:p>
            <a:pPr algn="ctr"/>
            <a:r>
              <a:rPr lang="en-US"/>
              <a:t>Time sensitive </a:t>
            </a:r>
            <a:br>
              <a:rPr lang="en-US"/>
            </a:br>
            <a:r>
              <a:rPr lang="en-US"/>
              <a:t>projects</a:t>
            </a:r>
          </a:p>
        </p:txBody>
      </p:sp>
      <p:sp>
        <p:nvSpPr>
          <p:cNvPr id="11" name="Rectangle 10">
            <a:extLst>
              <a:ext uri="{FF2B5EF4-FFF2-40B4-BE49-F238E27FC236}">
                <a16:creationId xmlns:a16="http://schemas.microsoft.com/office/drawing/2014/main" id="{03465D3F-BF62-06A4-7FFE-753B423C17C9}"/>
              </a:ext>
            </a:extLst>
          </p:cNvPr>
          <p:cNvSpPr/>
          <p:nvPr/>
        </p:nvSpPr>
        <p:spPr>
          <a:xfrm>
            <a:off x="9412698" y="5530282"/>
            <a:ext cx="1208023" cy="369332"/>
          </a:xfrm>
          <a:prstGeom prst="rect">
            <a:avLst/>
          </a:prstGeom>
          <a:ln>
            <a:noFill/>
          </a:ln>
        </p:spPr>
        <p:txBody>
          <a:bodyPr wrap="none">
            <a:spAutoFit/>
          </a:bodyPr>
          <a:lstStyle/>
          <a:p>
            <a:pPr algn="ctr"/>
            <a:r>
              <a:rPr lang="en-US"/>
              <a:t>Alterations</a:t>
            </a:r>
          </a:p>
        </p:txBody>
      </p:sp>
      <p:sp>
        <p:nvSpPr>
          <p:cNvPr id="12" name="Rectangle 11">
            <a:extLst>
              <a:ext uri="{FF2B5EF4-FFF2-40B4-BE49-F238E27FC236}">
                <a16:creationId xmlns:a16="http://schemas.microsoft.com/office/drawing/2014/main" id="{DD4CD8BB-704F-080C-6555-68F9E7C09670}"/>
              </a:ext>
            </a:extLst>
          </p:cNvPr>
          <p:cNvSpPr/>
          <p:nvPr/>
        </p:nvSpPr>
        <p:spPr>
          <a:xfrm>
            <a:off x="0" y="1252755"/>
            <a:ext cx="12192000" cy="128765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rPr>
              <a:t>Contract Values: $0-$3,000,000</a:t>
            </a:r>
          </a:p>
          <a:p>
            <a:pPr algn="ctr"/>
            <a:r>
              <a:rPr lang="en-US" sz="3600">
                <a:solidFill>
                  <a:schemeClr val="bg1"/>
                </a:solidFill>
              </a:rPr>
              <a:t>Minor Cap Limit: $1,103,000</a:t>
            </a:r>
          </a:p>
        </p:txBody>
      </p:sp>
      <p:grpSp>
        <p:nvGrpSpPr>
          <p:cNvPr id="14" name="Group 13">
            <a:extLst>
              <a:ext uri="{FF2B5EF4-FFF2-40B4-BE49-F238E27FC236}">
                <a16:creationId xmlns:a16="http://schemas.microsoft.com/office/drawing/2014/main" id="{0D0D045A-F697-4D42-54BB-33B750CFEEAB}"/>
              </a:ext>
            </a:extLst>
          </p:cNvPr>
          <p:cNvGrpSpPr/>
          <p:nvPr/>
        </p:nvGrpSpPr>
        <p:grpSpPr>
          <a:xfrm>
            <a:off x="9159589" y="2884171"/>
            <a:ext cx="1742741" cy="617588"/>
            <a:chOff x="8558787" y="2643966"/>
            <a:chExt cx="1742741" cy="617588"/>
          </a:xfrm>
        </p:grpSpPr>
        <p:pic>
          <p:nvPicPr>
            <p:cNvPr id="15" name="Picture 14">
              <a:extLst>
                <a:ext uri="{FF2B5EF4-FFF2-40B4-BE49-F238E27FC236}">
                  <a16:creationId xmlns:a16="http://schemas.microsoft.com/office/drawing/2014/main" id="{28460FF7-736F-5412-B1CF-02480377EADC}"/>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558787" y="2648905"/>
              <a:ext cx="628439" cy="612649"/>
            </a:xfrm>
            <a:prstGeom prst="rect">
              <a:avLst/>
            </a:prstGeom>
            <a:ln>
              <a:noFill/>
            </a:ln>
          </p:spPr>
        </p:pic>
        <p:pic>
          <p:nvPicPr>
            <p:cNvPr id="16" name="Picture 15">
              <a:extLst>
                <a:ext uri="{FF2B5EF4-FFF2-40B4-BE49-F238E27FC236}">
                  <a16:creationId xmlns:a16="http://schemas.microsoft.com/office/drawing/2014/main" id="{F4C67F74-27A1-7FFB-78A7-A3F2F1C108B6}"/>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673089" y="2643966"/>
              <a:ext cx="628439" cy="612649"/>
            </a:xfrm>
            <a:prstGeom prst="rect">
              <a:avLst/>
            </a:prstGeom>
            <a:ln>
              <a:noFill/>
            </a:ln>
          </p:spPr>
        </p:pic>
        <p:pic>
          <p:nvPicPr>
            <p:cNvPr id="17" name="Picture 16">
              <a:extLst>
                <a:ext uri="{FF2B5EF4-FFF2-40B4-BE49-F238E27FC236}">
                  <a16:creationId xmlns:a16="http://schemas.microsoft.com/office/drawing/2014/main" id="{02FF7226-871F-E048-17E1-14CB08EDA4D3}"/>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252754" y="2811283"/>
              <a:ext cx="354806" cy="255310"/>
            </a:xfrm>
            <a:prstGeom prst="rect">
              <a:avLst/>
            </a:prstGeom>
            <a:ln>
              <a:noFill/>
            </a:ln>
          </p:spPr>
        </p:pic>
      </p:grpSp>
      <p:pic>
        <p:nvPicPr>
          <p:cNvPr id="18" name="Picture 17">
            <a:extLst>
              <a:ext uri="{FF2B5EF4-FFF2-40B4-BE49-F238E27FC236}">
                <a16:creationId xmlns:a16="http://schemas.microsoft.com/office/drawing/2014/main" id="{84755E5E-7C4F-A361-0705-36D366EDFAFC}"/>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567526" y="4390841"/>
            <a:ext cx="625567" cy="625567"/>
          </a:xfrm>
          <a:prstGeom prst="rect">
            <a:avLst/>
          </a:prstGeom>
          <a:ln>
            <a:noFill/>
          </a:ln>
        </p:spPr>
      </p:pic>
      <p:pic>
        <p:nvPicPr>
          <p:cNvPr id="19" name="Picture 18">
            <a:extLst>
              <a:ext uri="{FF2B5EF4-FFF2-40B4-BE49-F238E27FC236}">
                <a16:creationId xmlns:a16="http://schemas.microsoft.com/office/drawing/2014/main" id="{98A54EC9-4D75-CB6D-4847-E72ED89CF939}"/>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828740" y="3001284"/>
            <a:ext cx="607317" cy="607317"/>
          </a:xfrm>
          <a:prstGeom prst="rect">
            <a:avLst/>
          </a:prstGeom>
          <a:ln>
            <a:noFill/>
          </a:ln>
        </p:spPr>
      </p:pic>
      <p:pic>
        <p:nvPicPr>
          <p:cNvPr id="20" name="Picture 19">
            <a:extLst>
              <a:ext uri="{FF2B5EF4-FFF2-40B4-BE49-F238E27FC236}">
                <a16:creationId xmlns:a16="http://schemas.microsoft.com/office/drawing/2014/main" id="{14D7114C-4475-9BA4-E1FE-C20672E9432B}"/>
              </a:ext>
            </a:extLst>
          </p:cNvPr>
          <p:cNvPicPr>
            <a:picLocks noChangeAspect="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707598" y="4579186"/>
            <a:ext cx="618222" cy="627054"/>
          </a:xfrm>
          <a:prstGeom prst="rect">
            <a:avLst/>
          </a:prstGeom>
          <a:ln>
            <a:noFill/>
          </a:ln>
        </p:spPr>
      </p:pic>
      <p:pic>
        <p:nvPicPr>
          <p:cNvPr id="21" name="Picture 20">
            <a:extLst>
              <a:ext uri="{FF2B5EF4-FFF2-40B4-BE49-F238E27FC236}">
                <a16:creationId xmlns:a16="http://schemas.microsoft.com/office/drawing/2014/main" id="{62A33BBA-63DE-7792-1921-8BA38E72B8B3}"/>
              </a:ext>
            </a:extLst>
          </p:cNvPr>
          <p:cNvPicPr>
            <a:picLocks noChangeAspect="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237021" y="2996743"/>
            <a:ext cx="616401" cy="616401"/>
          </a:xfrm>
          <a:prstGeom prst="rect">
            <a:avLst/>
          </a:prstGeom>
          <a:ln>
            <a:noFill/>
          </a:ln>
        </p:spPr>
      </p:pic>
      <p:pic>
        <p:nvPicPr>
          <p:cNvPr id="22" name="Picture 21">
            <a:extLst>
              <a:ext uri="{FF2B5EF4-FFF2-40B4-BE49-F238E27FC236}">
                <a16:creationId xmlns:a16="http://schemas.microsoft.com/office/drawing/2014/main" id="{315C015A-DA60-036D-3511-881AE5A6470C}"/>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674218" y="4525922"/>
            <a:ext cx="612649" cy="612649"/>
          </a:xfrm>
          <a:prstGeom prst="rect">
            <a:avLst/>
          </a:prstGeom>
          <a:ln>
            <a:noFill/>
          </a:ln>
        </p:spPr>
      </p:pic>
      <p:pic>
        <p:nvPicPr>
          <p:cNvPr id="23" name="Picture 2" descr="Hard-Hat Black Construction - Free vector graphic on Pixabay">
            <a:extLst>
              <a:ext uri="{FF2B5EF4-FFF2-40B4-BE49-F238E27FC236}">
                <a16:creationId xmlns:a16="http://schemas.microsoft.com/office/drawing/2014/main" id="{BEECDEAE-C669-4D97-BD3E-2AE854E3D836}"/>
              </a:ext>
            </a:extLst>
          </p:cNvPr>
          <p:cNvPicPr>
            <a:picLocks noChangeAspect="1" noChangeArrowheads="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426480" y="2842975"/>
            <a:ext cx="909179" cy="7001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C5622C2-EDF1-3CAD-8163-75401CB8FC5B}"/>
              </a:ext>
            </a:extLst>
          </p:cNvPr>
          <p:cNvPicPr>
            <a:picLocks noChangeAspect="1"/>
          </p:cNvPicPr>
          <p:nvPr/>
        </p:nvPicPr>
        <p:blipFill>
          <a:blip r:embed="rId11"/>
          <a:stretch>
            <a:fillRect/>
          </a:stretch>
        </p:blipFill>
        <p:spPr>
          <a:xfrm>
            <a:off x="7732293" y="208548"/>
            <a:ext cx="3952301" cy="776384"/>
          </a:xfrm>
          <a:prstGeom prst="rect">
            <a:avLst/>
          </a:prstGeom>
        </p:spPr>
      </p:pic>
    </p:spTree>
    <p:extLst>
      <p:ext uri="{BB962C8B-B14F-4D97-AF65-F5344CB8AC3E}">
        <p14:creationId xmlns:p14="http://schemas.microsoft.com/office/powerpoint/2010/main" val="488705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a:solidFill>
                  <a:schemeClr val="bg1"/>
                </a:solidFill>
              </a:rPr>
              <a:t>The Benefits</a:t>
            </a:r>
          </a:p>
        </p:txBody>
      </p:sp>
      <p:pic>
        <p:nvPicPr>
          <p:cNvPr id="12" name="Picture Placeholder 5"/>
          <p:cNvPicPr>
            <a:picLocks noGrp="1" noChangeAspect="1"/>
          </p:cNvPicPr>
          <p:nvPr>
            <p:ph type="pic" sz="quarter" idx="16"/>
          </p:nvPr>
        </p:nvPicPr>
        <p:blipFill rotWithShape="1">
          <a:blip r:embed="rId3">
            <a:extLst>
              <a:ext uri="{28A0092B-C50C-407E-A947-70E740481C1C}">
                <a14:useLocalDpi xmlns:a14="http://schemas.microsoft.com/office/drawing/2010/main"/>
              </a:ext>
            </a:extLst>
          </a:blip>
          <a:srcRect t="3049" b="12563"/>
          <a:stretch/>
        </p:blipFill>
        <p:spPr>
          <a:xfrm>
            <a:off x="651" y="0"/>
            <a:ext cx="12192000" cy="6858000"/>
          </a:xfrm>
        </p:spPr>
      </p:pic>
      <p:sp>
        <p:nvSpPr>
          <p:cNvPr id="14" name="Rectangle 13"/>
          <p:cNvSpPr/>
          <p:nvPr/>
        </p:nvSpPr>
        <p:spPr>
          <a:xfrm>
            <a:off x="0" y="1486382"/>
            <a:ext cx="6484126" cy="4539422"/>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8136" y="1553723"/>
            <a:ext cx="6395990" cy="6444841"/>
          </a:xfrm>
          <a:prstGeom prst="rect">
            <a:avLst/>
          </a:prstGeom>
          <a:noFill/>
        </p:spPr>
        <p:txBody>
          <a:bodyPr wrap="square" rtlCol="0" anchor="ctr">
            <a:spAutoFit/>
          </a:bodyPr>
          <a:lstStyle/>
          <a:p>
            <a:pPr marL="285750" indent="-285750">
              <a:spcAft>
                <a:spcPts val="1200"/>
              </a:spcAft>
              <a:buFont typeface="Arial" panose="020B0604020202020204" pitchFamily="34" charset="0"/>
              <a:buChar char="•"/>
            </a:pPr>
            <a:r>
              <a:rPr lang="en-US" sz="1400" b="1"/>
              <a:t>Simplifies the procurement process</a:t>
            </a:r>
          </a:p>
          <a:p>
            <a:pPr marL="285750" lvl="0" indent="-285750">
              <a:buFont typeface="Arial" panose="020B0604020202020204" pitchFamily="34" charset="0"/>
              <a:buChar char="•"/>
            </a:pPr>
            <a:r>
              <a:rPr lang="en-US" sz="1400" b="1"/>
              <a:t>Responsive Services</a:t>
            </a:r>
          </a:p>
          <a:p>
            <a:pPr lvl="0"/>
            <a:endParaRPr lang="en-US" sz="1400" b="1"/>
          </a:p>
          <a:p>
            <a:pPr marL="285750" indent="-285750">
              <a:spcAft>
                <a:spcPts val="1200"/>
              </a:spcAft>
              <a:buFont typeface="Arial" panose="020B0604020202020204" pitchFamily="34" charset="0"/>
              <a:buChar char="•"/>
            </a:pPr>
            <a:r>
              <a:rPr lang="en-US" sz="1400" b="1"/>
              <a:t>Improves the quality of work</a:t>
            </a:r>
          </a:p>
          <a:p>
            <a:pPr marL="285750" indent="-285750">
              <a:spcAft>
                <a:spcPts val="1200"/>
              </a:spcAft>
              <a:buFont typeface="Arial" panose="020B0604020202020204" pitchFamily="34" charset="0"/>
              <a:buChar char="•"/>
            </a:pPr>
            <a:r>
              <a:rPr lang="en-US" sz="1400" b="1"/>
              <a:t>Increases local subcontractor participation</a:t>
            </a:r>
          </a:p>
          <a:p>
            <a:pPr marL="285750" indent="-285750">
              <a:spcAft>
                <a:spcPts val="1200"/>
              </a:spcAft>
              <a:buFont typeface="Arial" panose="020B0604020202020204" pitchFamily="34" charset="0"/>
              <a:buChar char="•"/>
            </a:pPr>
            <a:r>
              <a:rPr lang="en-US" sz="1400" b="1"/>
              <a:t>Volume is driven by performance</a:t>
            </a:r>
          </a:p>
          <a:p>
            <a:pPr marL="285750" indent="-285750">
              <a:spcAft>
                <a:spcPts val="1200"/>
              </a:spcAft>
              <a:buFont typeface="Arial" panose="020B0604020202020204" pitchFamily="34" charset="0"/>
              <a:buChar char="•"/>
            </a:pPr>
            <a:r>
              <a:rPr lang="en-US" sz="1400" b="1"/>
              <a:t>Develop partnership with University</a:t>
            </a:r>
          </a:p>
          <a:p>
            <a:pPr marL="285750" lvl="0" indent="-285750">
              <a:buFont typeface="Arial" panose="020B0604020202020204" pitchFamily="34" charset="0"/>
              <a:buChar char="•"/>
            </a:pPr>
            <a:r>
              <a:rPr lang="en-US" sz="1400" b="1"/>
              <a:t>Reduced Risk &amp; increases transparency </a:t>
            </a:r>
          </a:p>
          <a:p>
            <a:pPr lvl="0"/>
            <a:endParaRPr lang="en-US" sz="1400" b="1"/>
          </a:p>
          <a:p>
            <a:pPr marL="285750" indent="-285750">
              <a:buFont typeface="Arial" panose="020B0604020202020204" pitchFamily="34" charset="0"/>
              <a:buChar char="•"/>
            </a:pPr>
            <a:r>
              <a:rPr lang="en-US" sz="1400" b="1"/>
              <a:t>A Fixed Priced, Fast Track Procurement Process</a:t>
            </a:r>
          </a:p>
          <a:p>
            <a:pPr marL="742950" lvl="1" indent="-285750">
              <a:buFont typeface="Arial" panose="020B0604020202020204" pitchFamily="34" charset="0"/>
              <a:buChar char="•"/>
            </a:pPr>
            <a:r>
              <a:rPr lang="en-US" sz="1400" b="1"/>
              <a:t>Eliminates pricing negotiations</a:t>
            </a:r>
          </a:p>
          <a:p>
            <a:pPr lvl="1"/>
            <a:endParaRPr lang="en-US" sz="1400" b="1"/>
          </a:p>
          <a:p>
            <a:pPr marL="285750" indent="-285750">
              <a:buFont typeface="Arial" panose="020B0604020202020204" pitchFamily="34" charset="0"/>
              <a:buChar char="•"/>
            </a:pPr>
            <a:r>
              <a:rPr lang="en-US" sz="1400" b="1"/>
              <a:t>No Shelf Life for Prices or Job Orders</a:t>
            </a:r>
          </a:p>
          <a:p>
            <a:endParaRPr lang="en-US" sz="1400" b="1"/>
          </a:p>
          <a:p>
            <a:pPr marL="285750" indent="-285750">
              <a:buFont typeface="Arial" panose="020B0604020202020204" pitchFamily="34" charset="0"/>
              <a:buChar char="•"/>
            </a:pPr>
            <a:r>
              <a:rPr lang="en-US" sz="1400" b="1"/>
              <a:t>The JOC process allows for a higher percentage of projects to be delivered on time and within budget</a:t>
            </a:r>
          </a:p>
          <a:p>
            <a:pPr marL="285750" indent="-285750">
              <a:buFont typeface="Arial" panose="020B0604020202020204" pitchFamily="34" charset="0"/>
              <a:buChar char="•"/>
            </a:pPr>
            <a:endParaRPr lang="en-US" sz="1600"/>
          </a:p>
          <a:p>
            <a:pPr lvl="0">
              <a:lnSpc>
                <a:spcPct val="90000"/>
              </a:lnSpc>
            </a:pPr>
            <a:endParaRPr lang="en-US" sz="2400">
              <a:highlight>
                <a:srgbClr val="FFFF00"/>
              </a:highlight>
            </a:endParaRPr>
          </a:p>
          <a:p>
            <a:pPr lvl="0">
              <a:lnSpc>
                <a:spcPct val="90000"/>
              </a:lnSpc>
            </a:pPr>
            <a:endParaRPr lang="en-US" sz="2400">
              <a:highlight>
                <a:srgbClr val="FFFF00"/>
              </a:highlight>
            </a:endParaRPr>
          </a:p>
          <a:p>
            <a:pPr lvl="0">
              <a:lnSpc>
                <a:spcPct val="90000"/>
              </a:lnSpc>
            </a:pPr>
            <a:endParaRPr lang="en-US" sz="2400">
              <a:highlight>
                <a:srgbClr val="FFFF00"/>
              </a:highlight>
            </a:endParaRPr>
          </a:p>
          <a:p>
            <a:pPr marL="285750" indent="-285750">
              <a:spcAft>
                <a:spcPts val="1200"/>
              </a:spcAft>
              <a:buFont typeface="Arial" panose="020B0604020202020204" pitchFamily="34" charset="0"/>
              <a:buChar char="•"/>
            </a:pPr>
            <a:endParaRPr lang="en-US" sz="2400">
              <a:highlight>
                <a:srgbClr val="FFFF00"/>
              </a:highlight>
            </a:endParaRPr>
          </a:p>
          <a:p>
            <a:pPr marL="285750" indent="-285750">
              <a:spcAft>
                <a:spcPts val="1200"/>
              </a:spcAft>
              <a:buFont typeface="Arial" panose="020B0604020202020204" pitchFamily="34" charset="0"/>
              <a:buChar char="•"/>
            </a:pPr>
            <a:endParaRPr lang="en-US" sz="2400"/>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522" y="6365518"/>
            <a:ext cx="2033267" cy="253481"/>
          </a:xfrm>
          <a:prstGeom prst="rect">
            <a:avLst/>
          </a:prstGeom>
        </p:spPr>
      </p:pic>
      <p:sp>
        <p:nvSpPr>
          <p:cNvPr id="8" name="Title 1"/>
          <p:cNvSpPr txBox="1">
            <a:spLocks/>
          </p:cNvSpPr>
          <p:nvPr/>
        </p:nvSpPr>
        <p:spPr>
          <a:xfrm>
            <a:off x="888459" y="352350"/>
            <a:ext cx="10684610" cy="11430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mn-lt"/>
              </a:rPr>
              <a:t>JOC Benefits</a:t>
            </a:r>
          </a:p>
        </p:txBody>
      </p:sp>
      <p:sp>
        <p:nvSpPr>
          <p:cNvPr id="2" name="Footer Placeholder 1"/>
          <p:cNvSpPr>
            <a:spLocks noGrp="1"/>
          </p:cNvSpPr>
          <p:nvPr>
            <p:ph type="ftr" sz="quarter" idx="10"/>
          </p:nvPr>
        </p:nvSpPr>
        <p:spPr/>
        <p:txBody>
          <a:bodyPr/>
          <a:lstStyle/>
          <a:p>
            <a:r>
              <a:rPr lang="en-US"/>
              <a:t>© 2018 The Gordian Group, Inc. All Rights Reserved.</a:t>
            </a:r>
          </a:p>
        </p:txBody>
      </p:sp>
      <p:pic>
        <p:nvPicPr>
          <p:cNvPr id="3" name="Picture 2">
            <a:extLst>
              <a:ext uri="{FF2B5EF4-FFF2-40B4-BE49-F238E27FC236}">
                <a16:creationId xmlns:a16="http://schemas.microsoft.com/office/drawing/2014/main" id="{BC9FE3DF-1BC2-A4BA-3A19-E1E0FBCD34FC}"/>
              </a:ext>
            </a:extLst>
          </p:cNvPr>
          <p:cNvPicPr>
            <a:picLocks noChangeAspect="1"/>
          </p:cNvPicPr>
          <p:nvPr/>
        </p:nvPicPr>
        <p:blipFill>
          <a:blip r:embed="rId5"/>
          <a:stretch>
            <a:fillRect/>
          </a:stretch>
        </p:blipFill>
        <p:spPr>
          <a:xfrm>
            <a:off x="7812504" y="256674"/>
            <a:ext cx="3952301" cy="776384"/>
          </a:xfrm>
          <a:prstGeom prst="rect">
            <a:avLst/>
          </a:prstGeom>
        </p:spPr>
      </p:pic>
    </p:spTree>
    <p:extLst>
      <p:ext uri="{BB962C8B-B14F-4D97-AF65-F5344CB8AC3E}">
        <p14:creationId xmlns:p14="http://schemas.microsoft.com/office/powerpoint/2010/main" val="7145244"/>
      </p:ext>
    </p:extLst>
  </p:cSld>
  <p:clrMapOvr>
    <a:masterClrMapping/>
  </p:clrMapOvr>
  <p:transition spd="med">
    <p:pull/>
  </p:transition>
</p:sld>
</file>

<file path=ppt/theme/theme1.xml><?xml version="1.0" encoding="utf-8"?>
<a:theme xmlns:a="http://schemas.openxmlformats.org/drawingml/2006/main" name="2022 GORDIAN POWERPOI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C9E4AB9A3413429C8FB01FAC417553" ma:contentTypeVersion="15" ma:contentTypeDescription="Create a new document." ma:contentTypeScope="" ma:versionID="a32e59975f681925003e3d8b283be89a">
  <xsd:schema xmlns:xsd="http://www.w3.org/2001/XMLSchema" xmlns:xs="http://www.w3.org/2001/XMLSchema" xmlns:p="http://schemas.microsoft.com/office/2006/metadata/properties" xmlns:ns2="1da77be6-d576-4b0c-b817-ab9187361211" xmlns:ns3="291ebf34-af02-4497-b86c-2cd02f53e782" targetNamespace="http://schemas.microsoft.com/office/2006/metadata/properties" ma:root="true" ma:fieldsID="ac5d52310a38e12d429d111b87f78947" ns2:_="" ns3:_="">
    <xsd:import namespace="1da77be6-d576-4b0c-b817-ab9187361211"/>
    <xsd:import namespace="291ebf34-af02-4497-b86c-2cd02f53e78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a77be6-d576-4b0c-b817-ab91873612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dda1511d-2345-4ee6-88e1-d3859e8dbcb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91ebf34-af02-4497-b86c-2cd02f53e78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8851985-ad3a-4316-9ca9-e66c122293b7}" ma:internalName="TaxCatchAll" ma:showField="CatchAllData" ma:web="291ebf34-af02-4497-b86c-2cd02f53e78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91ebf34-af02-4497-b86c-2cd02f53e782" xsi:nil="true"/>
    <lcf76f155ced4ddcb4097134ff3c332f xmlns="1da77be6-d576-4b0c-b817-ab9187361211">
      <Terms xmlns="http://schemas.microsoft.com/office/infopath/2007/PartnerControls"/>
    </lcf76f155ced4ddcb4097134ff3c332f>
    <SharedWithUsers xmlns="291ebf34-af02-4497-b86c-2cd02f53e782">
      <UserInfo>
        <DisplayName>Butscher, Zebediah</DisplayName>
        <AccountId>23</AccountId>
        <AccountType/>
      </UserInfo>
    </SharedWithUsers>
  </documentManagement>
</p:properties>
</file>

<file path=customXml/itemProps1.xml><?xml version="1.0" encoding="utf-8"?>
<ds:datastoreItem xmlns:ds="http://schemas.openxmlformats.org/officeDocument/2006/customXml" ds:itemID="{A4ABF99C-FEFE-4955-BF11-51C1926DAA5C}">
  <ds:schemaRefs>
    <ds:schemaRef ds:uri="1da77be6-d576-4b0c-b817-ab9187361211"/>
    <ds:schemaRef ds:uri="291ebf34-af02-4497-b86c-2cd02f53e7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4037C79-A547-463B-9D17-27F0196D47A7}">
  <ds:schemaRefs>
    <ds:schemaRef ds:uri="http://schemas.microsoft.com/sharepoint/v3/contenttype/forms"/>
  </ds:schemaRefs>
</ds:datastoreItem>
</file>

<file path=customXml/itemProps3.xml><?xml version="1.0" encoding="utf-8"?>
<ds:datastoreItem xmlns:ds="http://schemas.openxmlformats.org/officeDocument/2006/customXml" ds:itemID="{2772ED2C-CCEF-4367-A2D9-1BFC9458974F}">
  <ds:schemaRefs>
    <ds:schemaRef ds:uri="1da77be6-d576-4b0c-b817-ab9187361211"/>
    <ds:schemaRef ds:uri="291ebf34-af02-4497-b86c-2cd02f53e782"/>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2024%20GORDIAN%20POWERPOINT%20-%20CSUEB</Template>
  <TotalTime>1591</TotalTime>
  <Words>2060</Words>
  <Application>Microsoft Office PowerPoint</Application>
  <PresentationFormat>Widescreen</PresentationFormat>
  <Paragraphs>295</Paragraphs>
  <Slides>34</Slides>
  <Notes>11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4" baseType="lpstr">
      <vt:lpstr>Arial</vt:lpstr>
      <vt:lpstr>Arial Narrow</vt:lpstr>
      <vt:lpstr>Calibri</vt:lpstr>
      <vt:lpstr>CIDFont+F1</vt:lpstr>
      <vt:lpstr>Helvetica Neue</vt:lpstr>
      <vt:lpstr>Helvetica Neue Light</vt:lpstr>
      <vt:lpstr>Tahoma</vt:lpstr>
      <vt:lpstr>Times New Roman</vt:lpstr>
      <vt:lpstr>2022 GORDIAN POWERPOINT</vt:lpstr>
      <vt:lpstr>Acrobat Document</vt:lpstr>
      <vt:lpstr>  California State Polytechnic University, Humboldt </vt:lpstr>
      <vt:lpstr>Nothing written in this presentation supersedes what is provided in your bid package.  Any deviations or changes to the bid documents will be provided in the form of an addendum. </vt:lpstr>
      <vt:lpstr>Pre-Bid Conference Agenda  </vt:lpstr>
      <vt:lpstr>JOC Key Players</vt:lpstr>
      <vt:lpstr>JOC Process</vt:lpstr>
      <vt:lpstr>Job Order Contracting</vt:lpstr>
      <vt:lpstr>CSU Projects Since 1999</vt:lpstr>
      <vt:lpstr>Types of Projects</vt:lpstr>
      <vt:lpstr>The Benefits</vt:lpstr>
      <vt:lpstr>JOC Process</vt:lpstr>
      <vt:lpstr>Understanding the CTC</vt:lpstr>
      <vt:lpstr>Construction Task Catalog</vt:lpstr>
      <vt:lpstr>Using the Construction Task Catalog  (Pages 1-6 of the CTC)</vt:lpstr>
      <vt:lpstr>Sample CTC in Gordian Cloud</vt:lpstr>
      <vt:lpstr>Sample CTC – Task Details</vt:lpstr>
      <vt:lpstr>Solicitation Details</vt:lpstr>
      <vt:lpstr>What are you bidding?</vt:lpstr>
      <vt:lpstr>Front End Documents</vt:lpstr>
      <vt:lpstr>General Conditions</vt:lpstr>
      <vt:lpstr>What is your 1st Step?   Prequalification</vt:lpstr>
      <vt:lpstr>Bidding Process</vt:lpstr>
      <vt:lpstr>What is an Adjustment Factor?</vt:lpstr>
      <vt:lpstr>What is Included in Adjustment Factors? (not limited to)</vt:lpstr>
      <vt:lpstr>What Should Contractors Expect?</vt:lpstr>
      <vt:lpstr>How do you bid?</vt:lpstr>
      <vt:lpstr>DVBE Adherence and Requirements</vt:lpstr>
      <vt:lpstr>Sanction for Contractor’s Failure to Adhere to DVBE %</vt:lpstr>
      <vt:lpstr>Method to Calculate Factors</vt:lpstr>
      <vt:lpstr>Sample Adjustment Factor Comparison</vt:lpstr>
      <vt:lpstr>Filling Out The Bid Form (Sample)</vt:lpstr>
      <vt:lpstr>Filling Out The Bid Form (Sample)</vt:lpstr>
      <vt:lpstr>When and Where to Send Questions</vt:lpstr>
      <vt:lpstr>How do you submit your bid?</vt:lpstr>
      <vt:lpstr>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California State University</dc:title>
  <dc:creator>Page, Paige</dc:creator>
  <cp:lastModifiedBy>Addie E Dunaway</cp:lastModifiedBy>
  <cp:revision>7</cp:revision>
  <dcterms:created xsi:type="dcterms:W3CDTF">2024-03-12T20:20:24Z</dcterms:created>
  <dcterms:modified xsi:type="dcterms:W3CDTF">2025-03-20T20:07:29Z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0x01010005C9E4AB9A3413429C8FB01FAC417553</vt:lpwstr>
  </property>
</Properties>
</file>