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27"/>
  </p:notesMasterIdLst>
  <p:sldIdLst>
    <p:sldId id="256" r:id="rId2"/>
    <p:sldId id="277" r:id="rId3"/>
    <p:sldId id="257" r:id="rId4"/>
    <p:sldId id="260" r:id="rId5"/>
    <p:sldId id="259" r:id="rId6"/>
    <p:sldId id="261" r:id="rId7"/>
    <p:sldId id="262" r:id="rId8"/>
    <p:sldId id="263" r:id="rId9"/>
    <p:sldId id="264" r:id="rId10"/>
    <p:sldId id="265" r:id="rId11"/>
    <p:sldId id="278" r:id="rId12"/>
    <p:sldId id="266" r:id="rId13"/>
    <p:sldId id="267" r:id="rId14"/>
    <p:sldId id="268" r:id="rId15"/>
    <p:sldId id="270" r:id="rId16"/>
    <p:sldId id="269" r:id="rId17"/>
    <p:sldId id="281" r:id="rId18"/>
    <p:sldId id="271" r:id="rId19"/>
    <p:sldId id="272" r:id="rId20"/>
    <p:sldId id="273" r:id="rId21"/>
    <p:sldId id="274" r:id="rId22"/>
    <p:sldId id="275" r:id="rId23"/>
    <p:sldId id="279" r:id="rId24"/>
    <p:sldId id="280" r:id="rId25"/>
    <p:sldId id="258" r:id="rId26"/>
  </p:sldIdLst>
  <p:sldSz cx="12192000" cy="6858000"/>
  <p:notesSz cx="6858000" cy="9144000"/>
  <p:embeddedFontLst>
    <p:embeddedFont>
      <p:font typeface="Arial Black" panose="020B0A04020102020204" pitchFamily="34" charset="0"/>
      <p:bold r:id="rId28"/>
    </p:embeddedFont>
    <p:embeddedFont>
      <p:font typeface="Lexend"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F5D328D-30FD-493B-95F8-8D9176D0AC56}">
          <p14:sldIdLst>
            <p14:sldId id="256"/>
            <p14:sldId id="277"/>
            <p14:sldId id="257"/>
            <p14:sldId id="260"/>
            <p14:sldId id="259"/>
            <p14:sldId id="261"/>
            <p14:sldId id="262"/>
            <p14:sldId id="263"/>
            <p14:sldId id="264"/>
            <p14:sldId id="265"/>
            <p14:sldId id="278"/>
            <p14:sldId id="266"/>
            <p14:sldId id="267"/>
            <p14:sldId id="268"/>
            <p14:sldId id="270"/>
            <p14:sldId id="269"/>
            <p14:sldId id="281"/>
            <p14:sldId id="271"/>
            <p14:sldId id="272"/>
            <p14:sldId id="273"/>
            <p14:sldId id="274"/>
            <p14:sldId id="275"/>
            <p14:sldId id="279"/>
            <p14:sldId id="280"/>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90" d="100"/>
          <a:sy n="90" d="100"/>
        </p:scale>
        <p:origin x="3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
        <p:cNvGrpSpPr/>
        <p:nvPr/>
      </p:nvGrpSpPr>
      <p:grpSpPr>
        <a:xfrm>
          <a:off x="0" y="0"/>
          <a:ext cx="0" cy="0"/>
          <a:chOff x="0" y="0"/>
          <a:chExt cx="0" cy="0"/>
        </a:xfrm>
      </p:grpSpPr>
      <p:sp>
        <p:nvSpPr>
          <p:cNvPr id="13" name="Google Shape;1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 name="Google Shape;1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0337AEC0-214C-A41C-A3F2-525647FE62AA}"/>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67B251E8-0405-681B-3125-76FEAEE20E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6A40B520-F659-95A9-9F58-C89E4232B23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1985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94891B3A-5CB2-731C-2DB5-1717E5CBF7E4}"/>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94881C92-D5C2-5432-5DC5-B5C48483ED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7191DCFC-BF1F-F138-EF0E-2FE16242F3E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6632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D650C547-C681-AD9B-7677-60B3C864F8F5}"/>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196B323B-A981-516C-467A-4225337BBC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153709FE-80F3-9827-77B6-8E9890625D7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4332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0BF23DA9-ED37-EF6D-AB17-BA9F349D844A}"/>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D8FA1FB3-10F6-0F97-1C3E-1062ADCA15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FA962262-510D-CEAC-3512-31EB6E715D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7901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F42AC78B-4430-636C-DC80-E2E577F0ADC9}"/>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1A07FB5C-F9FC-10B8-F3BE-7224F14C4D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03DCB28B-65E0-140A-4B7E-7EBCB0897D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953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7D8F37F2-8AA4-9323-DC89-FDAF5D8D6FEE}"/>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638927A7-C9CF-62D6-1C84-999C49ECEE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8A06BE2C-905A-E7C9-6EFE-997FB2E50BC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998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ACEB67C8-91A3-5DD5-CA96-8BF98D432436}"/>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AC761550-04BF-470B-E7E1-F826EC03DC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6A6E48C3-9BD0-30E8-FD8E-6816BD4674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23642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4886D85A-0EE6-FCE4-CDA7-5CBA9D0268E1}"/>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6730F430-A193-BC36-514D-DF15AB5329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36DA40E5-0B99-B31E-78FC-C982E2C89CD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53174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040CDC18-BB0B-6BB7-2D26-B88DF6CCF057}"/>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9F1DA7FF-486B-BEFD-53C7-8CA999DD2B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EAA73B6C-C3CB-3111-9057-8B4D1CF5B07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10848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11D70F4C-FC2A-AAC2-586A-A88C2A5D18A3}"/>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8FFEAE26-064B-27B4-C327-30C997F94E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22798D37-C8B4-D2A0-4D17-06A09F2AC70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596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
          <a:extLst>
            <a:ext uri="{FF2B5EF4-FFF2-40B4-BE49-F238E27FC236}">
              <a16:creationId xmlns:a16="http://schemas.microsoft.com/office/drawing/2014/main" id="{117F6764-100F-1579-C028-6F01134F7578}"/>
            </a:ext>
          </a:extLst>
        </p:cNvPr>
        <p:cNvGrpSpPr/>
        <p:nvPr/>
      </p:nvGrpSpPr>
      <p:grpSpPr>
        <a:xfrm>
          <a:off x="0" y="0"/>
          <a:ext cx="0" cy="0"/>
          <a:chOff x="0" y="0"/>
          <a:chExt cx="0" cy="0"/>
        </a:xfrm>
      </p:grpSpPr>
      <p:sp>
        <p:nvSpPr>
          <p:cNvPr id="13" name="Google Shape;13;p1:notes">
            <a:extLst>
              <a:ext uri="{FF2B5EF4-FFF2-40B4-BE49-F238E27FC236}">
                <a16:creationId xmlns:a16="http://schemas.microsoft.com/office/drawing/2014/main" id="{84A6C820-EFCC-1ECD-2983-DABD31AAF04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 name="Google Shape;14;p1:notes">
            <a:extLst>
              <a:ext uri="{FF2B5EF4-FFF2-40B4-BE49-F238E27FC236}">
                <a16:creationId xmlns:a16="http://schemas.microsoft.com/office/drawing/2014/main" id="{A815399C-769E-FF03-C46D-F39BA29F02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880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DB01E96F-4654-C46E-FEA5-1AAA55AE2EF0}"/>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8630DF0F-6954-A746-7A3F-40A7A01D61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AD3A35AE-6E04-C424-85F7-DD74B2BC83C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5159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116F35D8-28D0-B592-DFAF-ED4F3B7FD5ED}"/>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27C39085-2845-A6DB-975A-2A2906D96C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80D80305-31FD-8C9F-1C3E-01BA13F2CCB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0299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5131FE0D-4B4B-9CA3-9FD2-188065C1F677}"/>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859EE311-1263-65E9-C3F1-6C5247A1B7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A25DFDEC-DBC9-0643-9790-4921B36BF6A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06660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A7F8BFC9-F69A-AF5B-0D3F-906513EFF9D1}"/>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EBFDC329-0895-04B9-F2E9-CC1A2E68D6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D6A23B09-96A9-74E0-8D91-2C0B4E85E8C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97374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04BBFABD-90BD-1C6C-7BEE-FB5D49CD9091}"/>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5C97DCC8-2BD7-7E32-8607-0433FD46A9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DE58DD51-5994-0A06-81F8-269A5F33AC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9303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 name="Google Shape;2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808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0852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E55379B5-4C03-BF4E-BE44-101CAB074476}"/>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1A778A00-5182-B0C6-51B1-A0C495D6ED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FB9EF9C2-8067-6E3A-1079-9BA89B1B895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8030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EE98F833-309D-C907-316A-38D63C31C3BD}"/>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96A291D5-D1E5-233C-033C-C52F51BF08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2829DBA8-658D-C48D-680A-5EA1E522CB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3530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F0C524AF-553A-F8B0-D178-9E02F7E7357A}"/>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16522638-3CD3-64C0-2233-8FC14B599C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11422738-337F-BDA8-4B73-384B450BC7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26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41C471BF-B3BD-36DA-0D24-48FB77EE2664}"/>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7B151EA9-B946-8391-BDAC-904CD290B3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p2:notes">
            <a:extLst>
              <a:ext uri="{FF2B5EF4-FFF2-40B4-BE49-F238E27FC236}">
                <a16:creationId xmlns:a16="http://schemas.microsoft.com/office/drawing/2014/main" id="{16D518FA-799F-5B9F-AC37-98826CF335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39533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ight Background - Cal Poly Humboldt Logo" type="title">
  <p:cSld name="TITLE">
    <p:bg>
      <p:bgPr>
        <a:blipFill>
          <a:blip r:embed="rId2">
            <a:alphaModFix/>
          </a:blip>
          <a:stretch>
            <a:fillRect/>
          </a:stretch>
        </a:blip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ight Background - Diamond H." type="obj">
  <p:cSld name="OBJECT">
    <p:bg>
      <p:bgPr>
        <a:blipFill>
          <a:blip r:embed="rId2">
            <a:alphaModFix/>
          </a:blip>
          <a:stretch>
            <a:fillRect/>
          </a:stretch>
        </a:blipFill>
        <a:effectLst/>
      </p:bgPr>
    </p:bg>
    <p:spTree>
      <p:nvGrpSpPr>
        <p:cNvPr id="1" name="Shape 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ark Background - H." type="secHead">
  <p:cSld name="SECTION_HEADER">
    <p:bg>
      <p:bgPr>
        <a:blipFill>
          <a:blip r:embed="rId2">
            <a:alphaModFix/>
          </a:blip>
          <a:stretch>
            <a:fillRect/>
          </a:stretch>
        </a:blip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ark Background - Custom Image" type="twoObj">
  <p:cSld name="TWO_OBJECTS">
    <p:bg>
      <p:bgPr>
        <a:blipFill>
          <a:blip r:embed="rId2">
            <a:alphaModFix/>
          </a:blip>
          <a:stretch>
            <a:fillRect/>
          </a:stretch>
        </a:blip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ark Background - Entry Sign">
  <p:cSld name="TWO_OBJECTS_1">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11" name="Google Shape;11;p6"/>
          <p:cNvPicPr preferRelativeResize="0"/>
          <p:nvPr/>
        </p:nvPicPr>
        <p:blipFill rotWithShape="1">
          <a:blip r:embed="rId3">
            <a:alphaModFix/>
          </a:blip>
          <a:srcRect l="16774" r="16767"/>
          <a:stretch/>
        </p:blipFill>
        <p:spPr>
          <a:xfrm>
            <a:off x="6299200" y="0"/>
            <a:ext cx="5889600" cy="5908200"/>
          </a:xfrm>
          <a:prstGeom prst="diamond">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mailto:clubs@humboldt.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www.humboldt.edu/student-financial-services/donations-crowdfunding" TargetMode="External"/><Relationship Id="rId4" Type="http://schemas.openxmlformats.org/officeDocument/2006/relationships/hyperlink" Target="https://giving.humboldt.edu/our-fund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www.humboldt.edu/student-financial-services/forms-applica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hyperlink" Target="https://www.humboldt.edu/student-financial-services/registered-student-organizations-rso-financial-services" TargetMode="External"/><Relationship Id="rId3" Type="http://schemas.openxmlformats.org/officeDocument/2006/relationships/image" Target="../media/image1.jpg"/><Relationship Id="rId7" Type="http://schemas.openxmlformats.org/officeDocument/2006/relationships/hyperlink" Target="https://www.humboldt.edu/student-financial-service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hyperlink" Target="https://www.humboldt.edu/clubs" TargetMode="External"/><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www.humboldt.edu/clubs/rso-form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s://www.humboldt.edu/student-financial-services/handbook-train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humboldt.edu/financial-services/chart-accou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mailto:Clubs-finance@humboldt.edu" TargetMode="External"/><Relationship Id="rId4" Type="http://schemas.openxmlformats.org/officeDocument/2006/relationships/hyperlink" Target="https://www.humboldt.edu/student-financial-services/registered-student-organizations-rso-financial-service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mailto:sec@humboldt.edu" TargetMode="External"/><Relationship Id="rId5" Type="http://schemas.openxmlformats.org/officeDocument/2006/relationships/hyperlink" Target="mailto:clubs@humboldt.edu" TargetMode="External"/><Relationship Id="rId4" Type="http://schemas.openxmlformats.org/officeDocument/2006/relationships/hyperlink" Target="https://www.humboldt.edu/clubs/rso-for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hyperlink" Target="mailto:clubs-finance@humboldt.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
        <p:cNvGrpSpPr/>
        <p:nvPr/>
      </p:nvGrpSpPr>
      <p:grpSpPr>
        <a:xfrm>
          <a:off x="0" y="0"/>
          <a:ext cx="0" cy="0"/>
          <a:chOff x="0" y="0"/>
          <a:chExt cx="0" cy="0"/>
        </a:xfrm>
      </p:grpSpPr>
      <p:pic>
        <p:nvPicPr>
          <p:cNvPr id="16" name="Google Shape;16;p7"/>
          <p:cNvPicPr preferRelativeResize="0"/>
          <p:nvPr/>
        </p:nvPicPr>
        <p:blipFill rotWithShape="1">
          <a:blip r:embed="rId4">
            <a:alphaModFix/>
          </a:blip>
          <a:srcRect l="16771" r="16771"/>
          <a:stretch/>
        </p:blipFill>
        <p:spPr>
          <a:xfrm>
            <a:off x="6299200" y="0"/>
            <a:ext cx="5889539" cy="5908072"/>
          </a:xfrm>
          <a:prstGeom prst="diamond">
            <a:avLst/>
          </a:prstGeom>
          <a:noFill/>
          <a:ln>
            <a:noFill/>
          </a:ln>
        </p:spPr>
      </p:pic>
      <p:sp>
        <p:nvSpPr>
          <p:cNvPr id="18" name="Google Shape;18;p7"/>
          <p:cNvSpPr txBox="1"/>
          <p:nvPr/>
        </p:nvSpPr>
        <p:spPr>
          <a:xfrm>
            <a:off x="249382" y="581891"/>
            <a:ext cx="7279574" cy="49786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4600" dirty="0">
                <a:solidFill>
                  <a:schemeClr val="lt1"/>
                </a:solidFill>
                <a:latin typeface="Arial Black" panose="020B0604020202020204" pitchFamily="34" charset="0"/>
                <a:ea typeface="Montserrat Black"/>
                <a:cs typeface="Arial Black" panose="020B0604020202020204" pitchFamily="34" charset="0"/>
                <a:sym typeface="Montserrat Black"/>
              </a:rPr>
              <a:t>Financial</a:t>
            </a:r>
          </a:p>
          <a:p>
            <a:pPr marL="0" marR="0" lvl="0" indent="0" algn="ctr" rtl="0">
              <a:lnSpc>
                <a:spcPct val="90000"/>
              </a:lnSpc>
              <a:spcBef>
                <a:spcPts val="0"/>
              </a:spcBef>
              <a:spcAft>
                <a:spcPts val="0"/>
              </a:spcAft>
              <a:buClr>
                <a:schemeClr val="dk1"/>
              </a:buClr>
              <a:buSzPts val="5400"/>
              <a:buFont typeface="Calibri"/>
              <a:buNone/>
            </a:pPr>
            <a:r>
              <a:rPr lang="en-US" sz="4600" dirty="0">
                <a:solidFill>
                  <a:schemeClr val="lt1"/>
                </a:solidFill>
                <a:latin typeface="Arial Black" panose="020B0604020202020204" pitchFamily="34" charset="0"/>
                <a:ea typeface="Montserrat Black"/>
                <a:cs typeface="Arial Black" panose="020B0604020202020204" pitchFamily="34" charset="0"/>
                <a:sym typeface="Montserrat Black"/>
              </a:rPr>
              <a:t>Management Training</a:t>
            </a:r>
          </a:p>
          <a:p>
            <a:pPr marL="0" marR="0" lvl="0" indent="0" algn="ctr" rtl="0">
              <a:lnSpc>
                <a:spcPct val="90000"/>
              </a:lnSpc>
              <a:spcBef>
                <a:spcPts val="0"/>
              </a:spcBef>
              <a:spcAft>
                <a:spcPts val="0"/>
              </a:spcAft>
              <a:buClr>
                <a:schemeClr val="dk1"/>
              </a:buClr>
              <a:buSzPts val="5400"/>
              <a:buFont typeface="Calibri"/>
              <a:buNone/>
            </a:pPr>
            <a:endParaRPr lang="en-US" sz="28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endParaRPr lang="en-US" sz="28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endParaRPr lang="en-US" sz="28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endParaRPr lang="en-US" sz="28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r>
              <a:rPr lang="en-US" sz="2800" dirty="0">
                <a:solidFill>
                  <a:schemeClr val="lt1"/>
                </a:solidFill>
                <a:latin typeface="Arial Black" panose="020B0604020202020204" pitchFamily="34" charset="0"/>
                <a:ea typeface="Montserrat Black"/>
                <a:cs typeface="Arial Black" panose="020B0604020202020204" pitchFamily="34" charset="0"/>
                <a:sym typeface="Montserrat Black"/>
              </a:rPr>
              <a:t>Presented by:</a:t>
            </a:r>
          </a:p>
          <a:p>
            <a:pPr marL="0" marR="0" lvl="0" indent="0" algn="ctr" rtl="0">
              <a:lnSpc>
                <a:spcPct val="90000"/>
              </a:lnSpc>
              <a:spcBef>
                <a:spcPts val="0"/>
              </a:spcBef>
              <a:spcAft>
                <a:spcPts val="0"/>
              </a:spcAft>
              <a:buClr>
                <a:schemeClr val="dk1"/>
              </a:buClr>
              <a:buSzPts val="5400"/>
              <a:buFont typeface="Calibri"/>
              <a:buNone/>
            </a:pPr>
            <a:r>
              <a:rPr lang="en-US" sz="3200" dirty="0">
                <a:solidFill>
                  <a:schemeClr val="lt1"/>
                </a:solidFill>
                <a:latin typeface="Arial Black" panose="020B0604020202020204" pitchFamily="34" charset="0"/>
                <a:ea typeface="Montserrat Black"/>
                <a:cs typeface="Arial Black" panose="020B0604020202020204" pitchFamily="34" charset="0"/>
                <a:sym typeface="Montserrat Black"/>
              </a:rPr>
              <a:t>RSO Financial Coordinator</a:t>
            </a:r>
          </a:p>
          <a:p>
            <a:pPr marL="0" marR="0" lvl="0" indent="0" algn="ctr" rtl="0">
              <a:lnSpc>
                <a:spcPct val="90000"/>
              </a:lnSpc>
              <a:spcBef>
                <a:spcPts val="0"/>
              </a:spcBef>
              <a:spcAft>
                <a:spcPts val="0"/>
              </a:spcAft>
              <a:buClr>
                <a:schemeClr val="dk1"/>
              </a:buClr>
              <a:buSzPts val="5400"/>
              <a:buFont typeface="Calibri"/>
              <a:buNone/>
            </a:pPr>
            <a:endParaRPr lang="en-US" sz="32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r>
              <a:rPr lang="en-US" sz="3200" dirty="0">
                <a:solidFill>
                  <a:schemeClr val="lt1"/>
                </a:solidFill>
                <a:latin typeface="Arial Black" panose="020B0604020202020204" pitchFamily="34" charset="0"/>
                <a:ea typeface="Montserrat Black"/>
                <a:cs typeface="Arial Black" panose="020B0604020202020204" pitchFamily="34" charset="0"/>
                <a:sym typeface="Montserrat Black"/>
              </a:rPr>
              <a:t>Clubs-finance@humboldt.edu</a:t>
            </a:r>
            <a:endParaRPr sz="3200" dirty="0">
              <a:latin typeface="Arial Black" panose="020B0604020202020204" pitchFamily="34" charset="0"/>
              <a:ea typeface="Montserrat Black"/>
              <a:cs typeface="Arial Black" panose="020B0604020202020204" pitchFamily="34" charset="0"/>
              <a:sym typeface="Montserrat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ABBFD518-21BC-E4AE-84A3-B2ECFFF14A0B}"/>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A1DFE007-C6EC-7786-F235-FB1B4E2E011B}"/>
              </a:ext>
            </a:extLst>
          </p:cNvPr>
          <p:cNvSpPr txBox="1">
            <a:spLocks noGrp="1"/>
          </p:cNvSpPr>
          <p:nvPr>
            <p:ph type="body" idx="1"/>
          </p:nvPr>
        </p:nvSpPr>
        <p:spPr>
          <a:xfrm>
            <a:off x="1219197" y="1531450"/>
            <a:ext cx="6558711" cy="5128842"/>
          </a:xfrm>
          <a:prstGeom prst="rect">
            <a:avLst/>
          </a:prstGeom>
          <a:noFill/>
          <a:ln>
            <a:noFill/>
          </a:ln>
        </p:spPr>
        <p:txBody>
          <a:bodyPr spcFirstLastPara="1" wrap="square" lIns="0" tIns="0" rIns="0" bIns="0" anchor="t" anchorCtr="0">
            <a:noAutofit/>
          </a:bodyPr>
          <a:lstStyle/>
          <a:p>
            <a:pPr fontAlgn="base"/>
            <a:r>
              <a:rPr lang="en-US" dirty="0"/>
              <a:t>A fundraiser is an event held with the purpose of generating financial support for an organization or goal. </a:t>
            </a:r>
          </a:p>
          <a:p>
            <a:pPr fontAlgn="base"/>
            <a:endParaRPr lang="en-US" dirty="0"/>
          </a:p>
          <a:p>
            <a:pPr fontAlgn="base"/>
            <a:r>
              <a:rPr lang="en-US" dirty="0"/>
              <a:t>Fundraisers can take the form of many different things, varying from merch sales to a performance. The main distinction is that you are offering some sort of good or service in exchange for a financial gain.</a:t>
            </a:r>
          </a:p>
          <a:p>
            <a:pPr fontAlgn="base"/>
            <a:r>
              <a:rPr lang="en-US" dirty="0"/>
              <a:t> </a:t>
            </a:r>
          </a:p>
          <a:p>
            <a:pPr fontAlgn="base"/>
            <a:r>
              <a:rPr lang="en-US" dirty="0"/>
              <a:t>All fundraisers must be approved before being held. You must submit your request </a:t>
            </a:r>
            <a:r>
              <a:rPr lang="en-US" b="1" dirty="0"/>
              <a:t>two weeks </a:t>
            </a:r>
            <a:r>
              <a:rPr lang="en-US" dirty="0"/>
              <a:t>before your event’s date.</a:t>
            </a:r>
          </a:p>
          <a:p>
            <a:pPr fontAlgn="base"/>
            <a:endParaRPr lang="en-US" dirty="0"/>
          </a:p>
          <a:p>
            <a:pPr fontAlgn="base"/>
            <a:r>
              <a:rPr lang="en-US" dirty="0"/>
              <a:t>For larger events, you must submit the request </a:t>
            </a:r>
            <a:r>
              <a:rPr lang="en-US" b="1" dirty="0"/>
              <a:t>one month </a:t>
            </a:r>
            <a:r>
              <a:rPr lang="en-US" dirty="0"/>
              <a:t>in advance to allow for more preparations to be made and make sure all departments are aware of the event.</a:t>
            </a:r>
          </a:p>
          <a:p>
            <a:pPr fontAlgn="base"/>
            <a:endParaRPr lang="en-US" dirty="0"/>
          </a:p>
          <a:p>
            <a:pPr fontAlgn="base"/>
            <a:r>
              <a:rPr lang="en-US" dirty="0"/>
              <a:t>During a fundraiser you must make sure to take accurate receipting of your transactions. This might be a tally sheet with what you sold, how much it cost, and how many were sold. If correctly done, your tally sheet should add up to exactly the amount in the box. </a:t>
            </a:r>
          </a:p>
          <a:p>
            <a:pPr fontAlgn="base"/>
            <a:endParaRPr lang="en-US" dirty="0"/>
          </a:p>
          <a:p>
            <a:pPr fontAlgn="base"/>
            <a:r>
              <a:rPr lang="en-US" dirty="0"/>
              <a:t>You may also request an online store be made or adjusted for your event. This is the best way to allow </a:t>
            </a:r>
            <a:r>
              <a:rPr lang="en-US" b="1" dirty="0"/>
              <a:t>credit card </a:t>
            </a:r>
            <a:r>
              <a:rPr lang="en-US" dirty="0"/>
              <a:t>purchases to be made at your events.</a:t>
            </a:r>
          </a:p>
        </p:txBody>
      </p:sp>
      <p:sp>
        <p:nvSpPr>
          <p:cNvPr id="24" name="Google Shape;24;p8">
            <a:extLst>
              <a:ext uri="{FF2B5EF4-FFF2-40B4-BE49-F238E27FC236}">
                <a16:creationId xmlns:a16="http://schemas.microsoft.com/office/drawing/2014/main" id="{D4373016-6D29-6D63-A2F6-7BF0D38BBD87}"/>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8345AE01-6FE0-0506-49F3-BEB012B4162F}"/>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Fundraisers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02F4FC87-E42C-2F48-5FD1-76B5EB12E970}"/>
              </a:ext>
            </a:extLst>
          </p:cNvPr>
          <p:cNvPicPr>
            <a:picLocks noChangeAspect="1"/>
          </p:cNvPicPr>
          <p:nvPr/>
        </p:nvPicPr>
        <p:blipFill rotWithShape="1">
          <a:blip r:embed="rId4"/>
          <a:srcRect l="20389" t="11651" r="20995" b="7185"/>
          <a:stretch/>
        </p:blipFill>
        <p:spPr>
          <a:xfrm>
            <a:off x="8858624" y="375220"/>
            <a:ext cx="2612759" cy="2035032"/>
          </a:xfrm>
          <a:prstGeom prst="rect">
            <a:avLst/>
          </a:prstGeom>
          <a:ln w="38100">
            <a:solidFill>
              <a:srgbClr val="83992A"/>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6118B8E-35C5-6CC2-5C1A-B79D370FF1DA}"/>
              </a:ext>
            </a:extLst>
          </p:cNvPr>
          <p:cNvPicPr>
            <a:picLocks noChangeAspect="1"/>
          </p:cNvPicPr>
          <p:nvPr/>
        </p:nvPicPr>
        <p:blipFill>
          <a:blip r:embed="rId5"/>
          <a:stretch>
            <a:fillRect/>
          </a:stretch>
        </p:blipFill>
        <p:spPr>
          <a:xfrm>
            <a:off x="8858624" y="2594611"/>
            <a:ext cx="2417509" cy="3321447"/>
          </a:xfrm>
          <a:prstGeom prst="rect">
            <a:avLst/>
          </a:prstGeom>
        </p:spPr>
      </p:pic>
    </p:spTree>
    <p:extLst>
      <p:ext uri="{BB962C8B-B14F-4D97-AF65-F5344CB8AC3E}">
        <p14:creationId xmlns:p14="http://schemas.microsoft.com/office/powerpoint/2010/main" val="203028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4BEE8461-FBE5-48C8-C9E8-82B8D43480F5}"/>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B193175F-9BBA-010A-F9BA-4CCE272D1F66}"/>
              </a:ext>
            </a:extLst>
          </p:cNvPr>
          <p:cNvSpPr txBox="1">
            <a:spLocks noGrp="1"/>
          </p:cNvSpPr>
          <p:nvPr>
            <p:ph type="body" idx="1"/>
          </p:nvPr>
        </p:nvSpPr>
        <p:spPr>
          <a:xfrm>
            <a:off x="1219197" y="1531450"/>
            <a:ext cx="3958731" cy="5128842"/>
          </a:xfrm>
          <a:prstGeom prst="rect">
            <a:avLst/>
          </a:prstGeom>
          <a:noFill/>
          <a:ln>
            <a:noFill/>
          </a:ln>
        </p:spPr>
        <p:txBody>
          <a:bodyPr spcFirstLastPara="1" wrap="square" lIns="0" tIns="0" rIns="0" bIns="0" anchor="t" anchorCtr="0">
            <a:noAutofit/>
          </a:bodyPr>
          <a:lstStyle/>
          <a:p>
            <a:pPr fontAlgn="base"/>
            <a:r>
              <a:rPr lang="en-US" dirty="0"/>
              <a:t>You may also request an online store be made or adjusted for your event. This is the best way to allow credit card purchases to be made at your events.</a:t>
            </a:r>
          </a:p>
          <a:p>
            <a:pPr fontAlgn="base"/>
            <a:endParaRPr lang="en-US" dirty="0"/>
          </a:p>
          <a:p>
            <a:pPr fontAlgn="base"/>
            <a:r>
              <a:rPr lang="en-US" dirty="0"/>
              <a:t>You can set up a store with items you wish to sell, sales tax will be added to items that apply automatically. This is a great way to allow more people access to make purchases. You may also use the online store for Presale tickets or event entry, as well as club dues.</a:t>
            </a:r>
          </a:p>
          <a:p>
            <a:pPr fontAlgn="base"/>
            <a:endParaRPr lang="en-US" dirty="0"/>
          </a:p>
          <a:p>
            <a:pPr fontAlgn="base"/>
            <a:r>
              <a:rPr lang="en-US" dirty="0"/>
              <a:t>Credit card fees will not be applied to Club dues.</a:t>
            </a:r>
          </a:p>
          <a:p>
            <a:pPr fontAlgn="base"/>
            <a:endParaRPr lang="en-US" dirty="0"/>
          </a:p>
          <a:p>
            <a:pPr fontAlgn="base"/>
            <a:r>
              <a:rPr lang="en-US" dirty="0"/>
              <a:t>You will receive reports about your online store sent to your club's email. Please make sure that you have access to that. If you still need to gain access, please reach out to </a:t>
            </a:r>
            <a:r>
              <a:rPr lang="en-US" dirty="0">
                <a:hlinkClick r:id="rId4"/>
              </a:rPr>
              <a:t>clubs@humboldt.edu</a:t>
            </a:r>
            <a:r>
              <a:rPr lang="en-US" dirty="0"/>
              <a:t>.</a:t>
            </a:r>
          </a:p>
        </p:txBody>
      </p:sp>
      <p:sp>
        <p:nvSpPr>
          <p:cNvPr id="24" name="Google Shape;24;p8">
            <a:extLst>
              <a:ext uri="{FF2B5EF4-FFF2-40B4-BE49-F238E27FC236}">
                <a16:creationId xmlns:a16="http://schemas.microsoft.com/office/drawing/2014/main" id="{691525E6-52A5-31B4-9709-2B1572EEC4D8}"/>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3579E7FA-252C-B55E-3691-C722C70D49B2}"/>
              </a:ext>
            </a:extLst>
          </p:cNvPr>
          <p:cNvSpPr txBox="1"/>
          <p:nvPr/>
        </p:nvSpPr>
        <p:spPr>
          <a:xfrm>
            <a:off x="1219197" y="623353"/>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Online Store</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4" name="Picture 3">
            <a:extLst>
              <a:ext uri="{FF2B5EF4-FFF2-40B4-BE49-F238E27FC236}">
                <a16:creationId xmlns:a16="http://schemas.microsoft.com/office/drawing/2014/main" id="{B9FFEED6-DFC2-A8DC-181B-D2859E6328A7}"/>
              </a:ext>
            </a:extLst>
          </p:cNvPr>
          <p:cNvPicPr>
            <a:picLocks noChangeAspect="1"/>
          </p:cNvPicPr>
          <p:nvPr/>
        </p:nvPicPr>
        <p:blipFill>
          <a:blip r:embed="rId5"/>
          <a:stretch>
            <a:fillRect/>
          </a:stretch>
        </p:blipFill>
        <p:spPr>
          <a:xfrm>
            <a:off x="5203772" y="1531450"/>
            <a:ext cx="3353142" cy="3652529"/>
          </a:xfrm>
          <a:prstGeom prst="rect">
            <a:avLst/>
          </a:prstGeom>
        </p:spPr>
      </p:pic>
      <p:pic>
        <p:nvPicPr>
          <p:cNvPr id="5" name="Picture 4">
            <a:extLst>
              <a:ext uri="{FF2B5EF4-FFF2-40B4-BE49-F238E27FC236}">
                <a16:creationId xmlns:a16="http://schemas.microsoft.com/office/drawing/2014/main" id="{F91D962A-8D11-1061-9198-40548E99C70D}"/>
              </a:ext>
            </a:extLst>
          </p:cNvPr>
          <p:cNvPicPr>
            <a:picLocks noChangeAspect="1"/>
          </p:cNvPicPr>
          <p:nvPr/>
        </p:nvPicPr>
        <p:blipFill>
          <a:blip r:embed="rId6"/>
          <a:stretch>
            <a:fillRect/>
          </a:stretch>
        </p:blipFill>
        <p:spPr>
          <a:xfrm>
            <a:off x="8556914" y="1531450"/>
            <a:ext cx="3515782" cy="2810422"/>
          </a:xfrm>
          <a:prstGeom prst="rect">
            <a:avLst/>
          </a:prstGeom>
        </p:spPr>
      </p:pic>
    </p:spTree>
    <p:extLst>
      <p:ext uri="{BB962C8B-B14F-4D97-AF65-F5344CB8AC3E}">
        <p14:creationId xmlns:p14="http://schemas.microsoft.com/office/powerpoint/2010/main" val="2767370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C0145F95-3091-7EFA-BC66-CB50DCE9D3E5}"/>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649075A8-32B0-9C29-2C5C-FD682B4CC40D}"/>
              </a:ext>
            </a:extLst>
          </p:cNvPr>
          <p:cNvSpPr txBox="1">
            <a:spLocks noGrp="1"/>
          </p:cNvSpPr>
          <p:nvPr>
            <p:ph type="body" idx="1"/>
          </p:nvPr>
        </p:nvSpPr>
        <p:spPr>
          <a:xfrm>
            <a:off x="1219197" y="1531450"/>
            <a:ext cx="5231030"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11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A donation is anything given to your club without giving anything in return. There are two main donation types: Cash/Check and In-Kind. In-kind donation is one that might be an object or service that has a monetary value.</a:t>
            </a:r>
          </a:p>
          <a:p>
            <a:pPr fontAlgn="base"/>
            <a:endParaRPr lang="en-US" dirty="0"/>
          </a:p>
          <a:p>
            <a:pPr fontAlgn="base"/>
            <a:r>
              <a:rPr lang="en-US" dirty="0"/>
              <a:t>All donations must be kept separate from any fundraising money as they go into two completely different funds. </a:t>
            </a:r>
          </a:p>
          <a:p>
            <a:pPr fontAlgn="base"/>
            <a:endParaRPr lang="en-US" dirty="0"/>
          </a:p>
          <a:p>
            <a:pPr fontAlgn="base"/>
            <a:r>
              <a:rPr lang="en-US" dirty="0"/>
              <a:t>If you are at an event and someone wants to donate money to your club, make sure to keep a record of the donation separate from any fundraising money. </a:t>
            </a:r>
          </a:p>
          <a:p>
            <a:pPr fontAlgn="base"/>
            <a:endParaRPr lang="en-US" dirty="0"/>
          </a:p>
          <a:p>
            <a:pPr fontAlgn="base"/>
            <a:r>
              <a:rPr lang="en-US" dirty="0"/>
              <a:t>To the right is an example of your club’s Giving Page. You may go here to check if you have one, if you do not please reach out to the RSO Coordinator to get one setup.</a:t>
            </a:r>
          </a:p>
          <a:p>
            <a:pPr fontAlgn="base"/>
            <a:r>
              <a:rPr lang="en-US" dirty="0">
                <a:hlinkClick r:id="rId4"/>
              </a:rPr>
              <a:t>https://giving.humboldt.edu/our-funds</a:t>
            </a:r>
            <a:endParaRPr lang="en-US" dirty="0"/>
          </a:p>
          <a:p>
            <a:pPr fontAlgn="base"/>
            <a:endParaRPr lang="en-US" dirty="0"/>
          </a:p>
          <a:p>
            <a:r>
              <a:rPr lang="en-US" dirty="0"/>
              <a:t>Have donation forms at hand or gather the donor’s contact information and submit one later.</a:t>
            </a:r>
            <a:br>
              <a:rPr lang="en-US" dirty="0"/>
            </a:br>
            <a:r>
              <a:rPr lang="en-US" dirty="0"/>
              <a:t>Donations &amp; crowdfunding webpage </a:t>
            </a:r>
            <a:r>
              <a:rPr lang="en-US" dirty="0">
                <a:hlinkClick r:id="rId5"/>
              </a:rPr>
              <a:t>https://www.humboldt.edu/student-financial-services/donations-crowdfunding</a:t>
            </a:r>
            <a:endParaRPr lang="en-US" dirty="0"/>
          </a:p>
        </p:txBody>
      </p:sp>
      <p:sp>
        <p:nvSpPr>
          <p:cNvPr id="24" name="Google Shape;24;p8">
            <a:extLst>
              <a:ext uri="{FF2B5EF4-FFF2-40B4-BE49-F238E27FC236}">
                <a16:creationId xmlns:a16="http://schemas.microsoft.com/office/drawing/2014/main" id="{08A92863-DBEF-D6F2-2D4C-D85456D1634F}"/>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4740D33A-3087-A46E-AB0D-3FA06FEA395F}"/>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Donations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CA5DBB85-E9AC-7E1E-F153-C4086789CA60}"/>
              </a:ext>
            </a:extLst>
          </p:cNvPr>
          <p:cNvPicPr>
            <a:picLocks noChangeAspect="1"/>
          </p:cNvPicPr>
          <p:nvPr/>
        </p:nvPicPr>
        <p:blipFill>
          <a:blip r:embed="rId6"/>
          <a:stretch>
            <a:fillRect/>
          </a:stretch>
        </p:blipFill>
        <p:spPr>
          <a:xfrm>
            <a:off x="6914209" y="977900"/>
            <a:ext cx="4466850" cy="4805568"/>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861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4685EF34-86AE-6A04-1A5D-23D7523F95F7}"/>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5EC98196-5E77-A904-EF47-50A02B18C0A9}"/>
              </a:ext>
            </a:extLst>
          </p:cNvPr>
          <p:cNvSpPr txBox="1">
            <a:spLocks noGrp="1"/>
          </p:cNvSpPr>
          <p:nvPr>
            <p:ph type="body" idx="1"/>
          </p:nvPr>
        </p:nvSpPr>
        <p:spPr>
          <a:xfrm>
            <a:off x="1219197" y="1531450"/>
            <a:ext cx="5997149"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Cash/Check and In-Kind Donations</a:t>
            </a: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When receiving a cash or check donation, you can fill out a donation form that will allow the donor to get a tax credit for their donation. When it comes to an In-Kind donation you would fill out the current value of the item or service they donated.</a:t>
            </a:r>
            <a:br>
              <a:rPr lang="en-US" dirty="0"/>
            </a:br>
            <a:r>
              <a:rPr lang="en-US" dirty="0"/>
              <a:t>Here is a link to the website to download the form. </a:t>
            </a:r>
            <a:br>
              <a:rPr lang="en-US" dirty="0"/>
            </a:br>
            <a:r>
              <a:rPr lang="en-US" u="sng" dirty="0">
                <a:hlinkClick r:id="rId4"/>
              </a:rPr>
              <a:t>https://www.humboldt.edu/student-financial-services/forms-applications</a:t>
            </a:r>
            <a:endParaRPr lang="en-US" u="sng" dirty="0"/>
          </a:p>
          <a:p>
            <a:pPr fontAlgn="base"/>
            <a:endParaRPr lang="en-US" dirty="0"/>
          </a:p>
          <a:p>
            <a:pPr fontAlgn="base"/>
            <a:r>
              <a:rPr lang="en-US" dirty="0"/>
              <a:t>Donations may be unsolicited and you don’t have to be approved to get them.</a:t>
            </a:r>
          </a:p>
          <a:p>
            <a:pPr fontAlgn="base"/>
            <a:endParaRPr lang="en-US" dirty="0"/>
          </a:p>
          <a:p>
            <a:pPr fontAlgn="base"/>
            <a:r>
              <a:rPr lang="en-US" dirty="0"/>
              <a:t>You can also solicit donations, but to do so, you must get pre-approved.  To begin the process, submit a Fundraising Request Form on Club’s Website and attach your proposed solicitation in a word document.</a:t>
            </a:r>
          </a:p>
          <a:p>
            <a:pPr fontAlgn="base"/>
            <a:endParaRPr lang="en-US" dirty="0"/>
          </a:p>
          <a:p>
            <a:pPr fontAlgn="base"/>
            <a:r>
              <a:rPr lang="en-US" dirty="0"/>
              <a:t>The form will be sent to the Office of Philanthropy who will make edits or suggestions to what needs to be changed. Once the proposed solicitation is updated and your request has been approved, you may send out your solicitations.</a:t>
            </a:r>
          </a:p>
        </p:txBody>
      </p:sp>
      <p:sp>
        <p:nvSpPr>
          <p:cNvPr id="24" name="Google Shape;24;p8">
            <a:extLst>
              <a:ext uri="{FF2B5EF4-FFF2-40B4-BE49-F238E27FC236}">
                <a16:creationId xmlns:a16="http://schemas.microsoft.com/office/drawing/2014/main" id="{4D0EC76F-5D1B-EF18-DE77-4E7C91B7F91B}"/>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4D6E3D34-BD7A-C2D6-EBD5-787AF2A15B95}"/>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Types of Donations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1488551C-1230-5465-837C-4A4286EF2AC4}"/>
              </a:ext>
            </a:extLst>
          </p:cNvPr>
          <p:cNvPicPr>
            <a:picLocks noChangeAspect="1"/>
          </p:cNvPicPr>
          <p:nvPr/>
        </p:nvPicPr>
        <p:blipFill>
          <a:blip r:embed="rId5"/>
          <a:stretch>
            <a:fillRect/>
          </a:stretch>
        </p:blipFill>
        <p:spPr>
          <a:xfrm>
            <a:off x="8149399" y="1304203"/>
            <a:ext cx="3367320" cy="4411362"/>
          </a:xfrm>
          <a:prstGeom prst="rect">
            <a:avLst/>
          </a:prstGeom>
        </p:spPr>
      </p:pic>
    </p:spTree>
    <p:extLst>
      <p:ext uri="{BB962C8B-B14F-4D97-AF65-F5344CB8AC3E}">
        <p14:creationId xmlns:p14="http://schemas.microsoft.com/office/powerpoint/2010/main" val="1361787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AE1AC0B7-E494-4E78-EC87-D97915DCA788}"/>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B13F25C4-E46B-4BA9-D1E7-809547C1302D}"/>
              </a:ext>
            </a:extLst>
          </p:cNvPr>
          <p:cNvSpPr txBox="1">
            <a:spLocks noGrp="1"/>
          </p:cNvSpPr>
          <p:nvPr>
            <p:ph type="body" idx="1"/>
          </p:nvPr>
        </p:nvSpPr>
        <p:spPr>
          <a:xfrm>
            <a:off x="1219197" y="1531450"/>
            <a:ext cx="4876803"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Crowd Funding is another option when you have family or friends outside of the area who want to give toward your cause, but may not be able to attend a fundraising event. This option is very good for purchasing expensive equipment for your club or group travel.</a:t>
            </a:r>
          </a:p>
          <a:p>
            <a:pPr fontAlgn="base"/>
            <a:endParaRPr lang="en-US" dirty="0"/>
          </a:p>
          <a:p>
            <a:r>
              <a:rPr lang="en-US" dirty="0"/>
              <a:t>You need to request this option through Club’s website.  The Advancement team would set up an interactive webpage that is updated with each donation to show progress towards a goal. This does require more time to set up so the request for this must be at least a month before it goes live. </a:t>
            </a:r>
          </a:p>
        </p:txBody>
      </p:sp>
      <p:sp>
        <p:nvSpPr>
          <p:cNvPr id="24" name="Google Shape;24;p8">
            <a:extLst>
              <a:ext uri="{FF2B5EF4-FFF2-40B4-BE49-F238E27FC236}">
                <a16:creationId xmlns:a16="http://schemas.microsoft.com/office/drawing/2014/main" id="{4670B302-EA87-3075-C199-98170CB78DA8}"/>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9E07D70F-AB5F-AC88-4C7B-B230F3529FDD}"/>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Crowd Funding</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021F5CD7-3D40-B53B-0AD1-3AFE56A4E37D}"/>
              </a:ext>
            </a:extLst>
          </p:cNvPr>
          <p:cNvPicPr>
            <a:picLocks noChangeAspect="1"/>
          </p:cNvPicPr>
          <p:nvPr/>
        </p:nvPicPr>
        <p:blipFill>
          <a:blip r:embed="rId4"/>
          <a:stretch>
            <a:fillRect/>
          </a:stretch>
        </p:blipFill>
        <p:spPr>
          <a:xfrm>
            <a:off x="6197356" y="1303638"/>
            <a:ext cx="5703289" cy="4250724"/>
          </a:xfrm>
          <a:prstGeom prst="rect">
            <a:avLst/>
          </a:prstGeom>
        </p:spPr>
      </p:pic>
    </p:spTree>
    <p:extLst>
      <p:ext uri="{BB962C8B-B14F-4D97-AF65-F5344CB8AC3E}">
        <p14:creationId xmlns:p14="http://schemas.microsoft.com/office/powerpoint/2010/main" val="153536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AFA614F5-A09A-8A62-7F4B-48FAFC2EAA35}"/>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3D463CD8-D317-1E84-3B54-E9E8D6E11E1A}"/>
              </a:ext>
            </a:extLst>
          </p:cNvPr>
          <p:cNvSpPr txBox="1">
            <a:spLocks noGrp="1"/>
          </p:cNvSpPr>
          <p:nvPr>
            <p:ph type="body" idx="1"/>
          </p:nvPr>
        </p:nvSpPr>
        <p:spPr>
          <a:xfrm>
            <a:off x="1219197" y="1531450"/>
            <a:ext cx="5774727"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b="1" dirty="0"/>
              <a:t>No Third party apps </a:t>
            </a:r>
            <a:r>
              <a:rPr lang="en-US" dirty="0"/>
              <a:t>allowed, the CSU does not allow the use of </a:t>
            </a:r>
            <a:r>
              <a:rPr lang="en-US" dirty="0" err="1"/>
              <a:t>venmo</a:t>
            </a:r>
            <a:r>
              <a:rPr lang="en-US" dirty="0"/>
              <a:t>, </a:t>
            </a:r>
            <a:r>
              <a:rPr lang="en-US" dirty="0" err="1"/>
              <a:t>paypal</a:t>
            </a:r>
            <a:r>
              <a:rPr lang="en-US" dirty="0"/>
              <a:t>, </a:t>
            </a:r>
            <a:r>
              <a:rPr lang="en-US" dirty="0" err="1"/>
              <a:t>zelle</a:t>
            </a:r>
            <a:r>
              <a:rPr lang="en-US" dirty="0"/>
              <a:t>. If a payment must be made with a third party app please get approval from your Financial Coordinator beforehand.</a:t>
            </a:r>
          </a:p>
          <a:p>
            <a:pPr fontAlgn="base"/>
            <a:endParaRPr lang="en-US" dirty="0"/>
          </a:p>
          <a:p>
            <a:pPr fontAlgn="base"/>
            <a:r>
              <a:rPr lang="en-US" dirty="0"/>
              <a:t>Once your club has raised enough funds, you can start making purchases.</a:t>
            </a:r>
          </a:p>
          <a:p>
            <a:pPr fontAlgn="base"/>
            <a:endParaRPr lang="en-US" dirty="0"/>
          </a:p>
          <a:p>
            <a:pPr fontAlgn="base"/>
            <a:r>
              <a:rPr lang="en-US" dirty="0"/>
              <a:t>Remember, State funds should not be used to purchase any </a:t>
            </a:r>
            <a:r>
              <a:rPr lang="en-US" b="1" u="sng" dirty="0"/>
              <a:t>Drugs, Tobacco, or Alcohol.</a:t>
            </a:r>
          </a:p>
          <a:p>
            <a:pPr fontAlgn="base"/>
            <a:endParaRPr lang="en-US" dirty="0"/>
          </a:p>
          <a:p>
            <a:pPr fontAlgn="base"/>
            <a:r>
              <a:rPr lang="en-US" dirty="0"/>
              <a:t>When making purchases, make sure </a:t>
            </a:r>
            <a:r>
              <a:rPr lang="en-US" b="1" dirty="0"/>
              <a:t>all receipts are itemized </a:t>
            </a:r>
            <a:r>
              <a:rPr lang="en-US" dirty="0"/>
              <a:t>and they should </a:t>
            </a:r>
            <a:r>
              <a:rPr lang="en-US" b="1" dirty="0"/>
              <a:t>not include any personal purchases</a:t>
            </a:r>
            <a:r>
              <a:rPr lang="en-US" dirty="0"/>
              <a:t>.  If you are shopping for both, the club and yourself, make sure to make two separate purchases for separate receipts. </a:t>
            </a:r>
          </a:p>
          <a:p>
            <a:pPr fontAlgn="base"/>
            <a:endParaRPr lang="en-US" dirty="0"/>
          </a:p>
          <a:p>
            <a:pPr fontAlgn="base"/>
            <a:r>
              <a:rPr lang="en-US" dirty="0"/>
              <a:t>When making a purchase you will need to fill out a Payment Request Form which you can get from the clubs’ financial website. This form is used for both purchasing from vendors as well as Reimbursements to the students directly.  We’ll learn about these methods later in the course.</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630BE814-34D6-9B13-8C0C-103DC405D3F9}"/>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71E9553A-7B9B-38A7-B99A-B520F927AE2A}"/>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Spending Funds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563D30B3-EAE8-332A-0A07-0F8609127ED8}"/>
              </a:ext>
            </a:extLst>
          </p:cNvPr>
          <p:cNvPicPr>
            <a:picLocks noChangeAspect="1"/>
          </p:cNvPicPr>
          <p:nvPr/>
        </p:nvPicPr>
        <p:blipFill>
          <a:blip r:embed="rId4"/>
          <a:stretch>
            <a:fillRect/>
          </a:stretch>
        </p:blipFill>
        <p:spPr>
          <a:xfrm>
            <a:off x="7831752" y="1105929"/>
            <a:ext cx="3549307" cy="4646141"/>
          </a:xfrm>
          <a:prstGeom prst="rect">
            <a:avLst/>
          </a:prstGeom>
        </p:spPr>
      </p:pic>
    </p:spTree>
    <p:extLst>
      <p:ext uri="{BB962C8B-B14F-4D97-AF65-F5344CB8AC3E}">
        <p14:creationId xmlns:p14="http://schemas.microsoft.com/office/powerpoint/2010/main" val="120204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02699F52-919E-FED6-4B63-2BF2D3B8EF36}"/>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660B15CA-EC2D-8F26-CE94-89875B84C8A8}"/>
              </a:ext>
            </a:extLst>
          </p:cNvPr>
          <p:cNvSpPr txBox="1">
            <a:spLocks noGrp="1"/>
          </p:cNvSpPr>
          <p:nvPr>
            <p:ph type="body" idx="1"/>
          </p:nvPr>
        </p:nvSpPr>
        <p:spPr>
          <a:xfrm>
            <a:off x="1234130" y="1506808"/>
            <a:ext cx="5811798"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The top portion of the form will vary but it is important that you have </a:t>
            </a:r>
          </a:p>
          <a:p>
            <a:pPr fontAlgn="base"/>
            <a:endParaRPr lang="en-US" dirty="0"/>
          </a:p>
          <a:p>
            <a:pPr lvl="1" fontAlgn="base"/>
            <a:r>
              <a:rPr lang="en-US" dirty="0"/>
              <a:t>Club Name</a:t>
            </a:r>
          </a:p>
          <a:p>
            <a:pPr lvl="1" fontAlgn="base"/>
            <a:r>
              <a:rPr lang="en-US" dirty="0"/>
              <a:t>CL# </a:t>
            </a:r>
          </a:p>
          <a:p>
            <a:pPr lvl="1" fontAlgn="base"/>
            <a:r>
              <a:rPr lang="en-US" dirty="0"/>
              <a:t>Humboldt ID number, if it is a student or faculty</a:t>
            </a:r>
          </a:p>
          <a:p>
            <a:pPr lvl="1" fontAlgn="base"/>
            <a:endParaRPr lang="en-US" dirty="0"/>
          </a:p>
          <a:p>
            <a:pPr fontAlgn="base"/>
            <a:r>
              <a:rPr lang="en-US" b="1" dirty="0"/>
              <a:t>The recipient’s name this is the person being paid</a:t>
            </a:r>
            <a:r>
              <a:rPr lang="en-US" dirty="0"/>
              <a:t>. So, if it is a reimbursement to a student, it will be their full name. If it is a vendor, it would then be their business name. This is important when it comes to check reimbursements, because the information on this form must match the recipient’s information in the system. </a:t>
            </a:r>
          </a:p>
          <a:p>
            <a:pPr fontAlgn="base"/>
            <a:endParaRPr lang="en-US" dirty="0"/>
          </a:p>
          <a:p>
            <a:pPr fontAlgn="base"/>
            <a:r>
              <a:rPr lang="en-US" dirty="0"/>
              <a:t>Be sure to have the appropriate signatures. Your club advisor’s and, either, the President or Treasurer of the club signatures are required. If the payment request is for travel reimbursements it will require the traveler’s signature as well.</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7F6A17B7-CC42-9900-E796-BC93D1549F3C}"/>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8FF3746F-8626-0557-1640-684A187310E2}"/>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Complete the Form</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E13D5C97-BA8F-F5F2-7A52-16968FF9D256}"/>
              </a:ext>
            </a:extLst>
          </p:cNvPr>
          <p:cNvPicPr>
            <a:picLocks noChangeAspect="1"/>
          </p:cNvPicPr>
          <p:nvPr/>
        </p:nvPicPr>
        <p:blipFill>
          <a:blip r:embed="rId4"/>
          <a:stretch>
            <a:fillRect/>
          </a:stretch>
        </p:blipFill>
        <p:spPr>
          <a:xfrm>
            <a:off x="7831752" y="1105929"/>
            <a:ext cx="3549307" cy="4646141"/>
          </a:xfrm>
          <a:prstGeom prst="rect">
            <a:avLst/>
          </a:prstGeom>
        </p:spPr>
      </p:pic>
    </p:spTree>
    <p:extLst>
      <p:ext uri="{BB962C8B-B14F-4D97-AF65-F5344CB8AC3E}">
        <p14:creationId xmlns:p14="http://schemas.microsoft.com/office/powerpoint/2010/main" val="21401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49756449-2EE6-4AFB-D207-063608E03D03}"/>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176EF66B-0087-A85E-6939-36636F266ADE}"/>
              </a:ext>
            </a:extLst>
          </p:cNvPr>
          <p:cNvSpPr txBox="1">
            <a:spLocks noGrp="1"/>
          </p:cNvSpPr>
          <p:nvPr>
            <p:ph type="body" idx="1"/>
          </p:nvPr>
        </p:nvSpPr>
        <p:spPr>
          <a:xfrm>
            <a:off x="1234130" y="1506808"/>
            <a:ext cx="5811798"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endParaRPr lang="en-US" dirty="0"/>
          </a:p>
          <a:p>
            <a:pPr fontAlgn="base"/>
            <a:r>
              <a:rPr lang="en-US" b="1" dirty="0"/>
              <a:t>If a receipt is lost you need to fill out a Lost Receipt form and attach that to your payment request form.</a:t>
            </a:r>
          </a:p>
          <a:p>
            <a:pPr fontAlgn="base"/>
            <a:endParaRPr lang="en-US" b="1" dirty="0"/>
          </a:p>
          <a:p>
            <a:pPr fontAlgn="base"/>
            <a:r>
              <a:rPr lang="en-US" dirty="0"/>
              <a:t>This usually will happen with Gas receipts or damaged receipts. Please note that this is not supposed to be a normal practice. If a club turns in too many of these, they may get audited.</a:t>
            </a:r>
          </a:p>
          <a:p>
            <a:pPr fontAlgn="base"/>
            <a:endParaRPr lang="en-US" dirty="0"/>
          </a:p>
          <a:p>
            <a:pPr fontAlgn="base"/>
            <a:r>
              <a:rPr lang="en-US" dirty="0"/>
              <a:t>You may want to get an app or take a photo of your receipts as a back up incase you lose the original. </a:t>
            </a:r>
          </a:p>
          <a:p>
            <a:pPr fontAlgn="base"/>
            <a:endParaRPr lang="en-US" dirty="0"/>
          </a:p>
          <a:p>
            <a:pPr fontAlgn="base"/>
            <a:r>
              <a:rPr lang="en-US" dirty="0"/>
              <a:t>Like the Payment request form it requires the same signatures from your Treasure or President and your Advisor. </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0498D8CC-6D63-8949-4797-5EEA8D41927E}"/>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65823AC6-E07C-0897-66FD-D8A6922E6B78}"/>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Lost Receipt</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5" name="Picture 4">
            <a:extLst>
              <a:ext uri="{FF2B5EF4-FFF2-40B4-BE49-F238E27FC236}">
                <a16:creationId xmlns:a16="http://schemas.microsoft.com/office/drawing/2014/main" id="{F39F6D89-4496-1FD9-9A54-DF317C633193}"/>
              </a:ext>
            </a:extLst>
          </p:cNvPr>
          <p:cNvPicPr>
            <a:picLocks noChangeAspect="1"/>
          </p:cNvPicPr>
          <p:nvPr/>
        </p:nvPicPr>
        <p:blipFill>
          <a:blip r:embed="rId4"/>
          <a:stretch>
            <a:fillRect/>
          </a:stretch>
        </p:blipFill>
        <p:spPr>
          <a:xfrm>
            <a:off x="7565909" y="850603"/>
            <a:ext cx="3552568" cy="4831492"/>
          </a:xfrm>
          <a:prstGeom prst="rect">
            <a:avLst/>
          </a:prstGeom>
        </p:spPr>
      </p:pic>
    </p:spTree>
    <p:extLst>
      <p:ext uri="{BB962C8B-B14F-4D97-AF65-F5344CB8AC3E}">
        <p14:creationId xmlns:p14="http://schemas.microsoft.com/office/powerpoint/2010/main" val="146786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3351C57F-9C17-4950-F88E-846E79831BC0}"/>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B08572E7-0753-0129-BAF9-BF060723A69D}"/>
              </a:ext>
            </a:extLst>
          </p:cNvPr>
          <p:cNvSpPr txBox="1">
            <a:spLocks noGrp="1"/>
          </p:cNvSpPr>
          <p:nvPr>
            <p:ph type="body" idx="1"/>
          </p:nvPr>
        </p:nvSpPr>
        <p:spPr>
          <a:xfrm>
            <a:off x="1219198" y="1531450"/>
            <a:ext cx="5255744"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err="1">
                <a:solidFill>
                  <a:schemeClr val="dk1"/>
                </a:solidFill>
                <a:latin typeface="Avenir Black" panose="02000503020000020003" pitchFamily="2" charset="0"/>
                <a:ea typeface="Lexend ExtraBold"/>
                <a:cs typeface="Arial" panose="020B0604020202020204" pitchFamily="34" charset="0"/>
                <a:sym typeface="Lexend ExtraBold"/>
              </a:rPr>
              <a:t>ProCard</a:t>
            </a: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The first option is direct payment to the vendor, which can be done online or over the phone, with a </a:t>
            </a:r>
            <a:r>
              <a:rPr lang="en-US" dirty="0" err="1"/>
              <a:t>ProCard</a:t>
            </a:r>
            <a:r>
              <a:rPr lang="en-US" dirty="0"/>
              <a:t> by the RSO Financial Coordinator.</a:t>
            </a:r>
          </a:p>
          <a:p>
            <a:pPr fontAlgn="base"/>
            <a:endParaRPr lang="en-US" dirty="0"/>
          </a:p>
          <a:p>
            <a:pPr fontAlgn="base"/>
            <a:r>
              <a:rPr lang="en-US" dirty="0"/>
              <a:t>While you can buy almost everything online with a </a:t>
            </a:r>
            <a:r>
              <a:rPr lang="en-US" dirty="0" err="1"/>
              <a:t>ProCard</a:t>
            </a:r>
            <a:r>
              <a:rPr lang="en-US" dirty="0"/>
              <a:t>, goods and services from vendors who receive payments only through PayPal and some other forms, are not allowed to be purchased with the </a:t>
            </a:r>
            <a:r>
              <a:rPr lang="en-US" dirty="0" err="1"/>
              <a:t>ProCard</a:t>
            </a:r>
            <a:r>
              <a:rPr lang="en-US" dirty="0"/>
              <a:t>.  In this case, reach out to your RSO Financial Coordinator to see what other options are available.</a:t>
            </a:r>
          </a:p>
          <a:p>
            <a:pPr fontAlgn="base"/>
            <a:endParaRPr lang="en-US" dirty="0"/>
          </a:p>
          <a:p>
            <a:pPr fontAlgn="base"/>
            <a:r>
              <a:rPr lang="en-US" dirty="0"/>
              <a:t>If a vendor only accepts payment in check form, we can have a check printed and sent to them.  This process takes longer because the request must go through additional steps and several departments for approval.  Reach out to your RSO Financial Coordinator for help with the procedure.</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FE34DA68-C5D4-57D2-338A-2E287E1028CB}"/>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116137D5-F6A8-A8BB-7CFC-340C9DDD43F3}"/>
              </a:ext>
            </a:extLst>
          </p:cNvPr>
          <p:cNvSpPr txBox="1"/>
          <p:nvPr/>
        </p:nvSpPr>
        <p:spPr>
          <a:xfrm>
            <a:off x="1238096"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Making A Purchase</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71A4FB28-1EB5-DAF0-F38F-E460AF166928}"/>
              </a:ext>
            </a:extLst>
          </p:cNvPr>
          <p:cNvPicPr>
            <a:picLocks noChangeAspect="1"/>
          </p:cNvPicPr>
          <p:nvPr/>
        </p:nvPicPr>
        <p:blipFill>
          <a:blip r:embed="rId4"/>
          <a:stretch>
            <a:fillRect/>
          </a:stretch>
        </p:blipFill>
        <p:spPr>
          <a:xfrm>
            <a:off x="7831752" y="1105929"/>
            <a:ext cx="3549307" cy="4646141"/>
          </a:xfrm>
          <a:prstGeom prst="rect">
            <a:avLst/>
          </a:prstGeom>
        </p:spPr>
      </p:pic>
    </p:spTree>
    <p:extLst>
      <p:ext uri="{BB962C8B-B14F-4D97-AF65-F5344CB8AC3E}">
        <p14:creationId xmlns:p14="http://schemas.microsoft.com/office/powerpoint/2010/main" val="76609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22419215-E5AD-4B40-5385-8E14E983A209}"/>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11C1345F-6356-5C34-D3DC-47FF75D05A79}"/>
              </a:ext>
            </a:extLst>
          </p:cNvPr>
          <p:cNvSpPr txBox="1">
            <a:spLocks noGrp="1"/>
          </p:cNvSpPr>
          <p:nvPr>
            <p:ph type="body" idx="1"/>
          </p:nvPr>
        </p:nvSpPr>
        <p:spPr>
          <a:xfrm>
            <a:off x="1219197" y="1531450"/>
            <a:ext cx="5107462" cy="4781215"/>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Cash or Check</a:t>
            </a: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The second option is the most common.  The students make payments with their own money and afterwards they are reimbursed for the purchase.</a:t>
            </a:r>
          </a:p>
          <a:p>
            <a:pPr fontAlgn="base"/>
            <a:endParaRPr lang="en-US" dirty="0"/>
          </a:p>
          <a:p>
            <a:pPr fontAlgn="base"/>
            <a:r>
              <a:rPr lang="en-US" dirty="0"/>
              <a:t>Amounts under $300 will be reimbursed directly to the student using cash at the cashier’s window. Remember that you need to bring all receipts and a completed Payment Request form.</a:t>
            </a:r>
          </a:p>
          <a:p>
            <a:pPr fontAlgn="base"/>
            <a:r>
              <a:rPr lang="en-US" dirty="0"/>
              <a:t>If the amount is more than $300 you will need to reach out to the RSO Financial Coordinator for assistance in getting reimbursed.</a:t>
            </a:r>
          </a:p>
          <a:p>
            <a:pPr fontAlgn="base"/>
            <a:endParaRPr lang="en-US" dirty="0"/>
          </a:p>
          <a:p>
            <a:pPr fontAlgn="base"/>
            <a:r>
              <a:rPr lang="en-US" dirty="0"/>
              <a:t>Any expenses that are part of an event or trip need to be approved beforehand.  If you are driving you must also get an approval before the date of the trip or event. The RSO Financial Coordinator will not be able to reimburse clubs that do not have these approvals previously.</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3CF7C520-BEC0-75A1-A1CB-A59E57102EED}"/>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122CB391-6F8F-B4CF-6DD9-643B584BFA47}"/>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Reimbursements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2BC3F35A-74FB-F264-D747-898FDC830F7F}"/>
              </a:ext>
            </a:extLst>
          </p:cNvPr>
          <p:cNvPicPr>
            <a:picLocks noChangeAspect="1"/>
          </p:cNvPicPr>
          <p:nvPr/>
        </p:nvPicPr>
        <p:blipFill>
          <a:blip r:embed="rId4"/>
          <a:stretch>
            <a:fillRect/>
          </a:stretch>
        </p:blipFill>
        <p:spPr>
          <a:xfrm>
            <a:off x="7326218" y="753389"/>
            <a:ext cx="3955690" cy="5178108"/>
          </a:xfrm>
          <a:prstGeom prst="rect">
            <a:avLst/>
          </a:prstGeom>
        </p:spPr>
      </p:pic>
    </p:spTree>
    <p:extLst>
      <p:ext uri="{BB962C8B-B14F-4D97-AF65-F5344CB8AC3E}">
        <p14:creationId xmlns:p14="http://schemas.microsoft.com/office/powerpoint/2010/main" val="2270172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
          <a:extLst>
            <a:ext uri="{FF2B5EF4-FFF2-40B4-BE49-F238E27FC236}">
              <a16:creationId xmlns:a16="http://schemas.microsoft.com/office/drawing/2014/main" id="{6911C276-3EEA-7A32-E81A-862F33D910B1}"/>
            </a:ext>
          </a:extLst>
        </p:cNvPr>
        <p:cNvGrpSpPr/>
        <p:nvPr/>
      </p:nvGrpSpPr>
      <p:grpSpPr>
        <a:xfrm>
          <a:off x="0" y="0"/>
          <a:ext cx="0" cy="0"/>
          <a:chOff x="0" y="0"/>
          <a:chExt cx="0" cy="0"/>
        </a:xfrm>
      </p:grpSpPr>
      <p:sp>
        <p:nvSpPr>
          <p:cNvPr id="18" name="Google Shape;18;p7">
            <a:extLst>
              <a:ext uri="{FF2B5EF4-FFF2-40B4-BE49-F238E27FC236}">
                <a16:creationId xmlns:a16="http://schemas.microsoft.com/office/drawing/2014/main" id="{12AEFBA6-BCD6-9EFD-ECB6-8892B4AE9DDC}"/>
              </a:ext>
            </a:extLst>
          </p:cNvPr>
          <p:cNvSpPr txBox="1"/>
          <p:nvPr/>
        </p:nvSpPr>
        <p:spPr>
          <a:xfrm>
            <a:off x="249382" y="581891"/>
            <a:ext cx="7247217" cy="49786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4600" dirty="0">
                <a:solidFill>
                  <a:schemeClr val="lt1"/>
                </a:solidFill>
                <a:latin typeface="Arial Black" panose="020B0604020202020204" pitchFamily="34" charset="0"/>
                <a:ea typeface="Montserrat Black"/>
                <a:cs typeface="Arial Black" panose="020B0604020202020204" pitchFamily="34" charset="0"/>
                <a:sym typeface="Montserrat Black"/>
              </a:rPr>
              <a:t>Contact Info</a:t>
            </a:r>
          </a:p>
          <a:p>
            <a:pPr marL="0" marR="0" lvl="0" indent="0" algn="ctr" rtl="0">
              <a:lnSpc>
                <a:spcPct val="90000"/>
              </a:lnSpc>
              <a:spcBef>
                <a:spcPts val="0"/>
              </a:spcBef>
              <a:spcAft>
                <a:spcPts val="0"/>
              </a:spcAft>
              <a:buClr>
                <a:schemeClr val="dk1"/>
              </a:buClr>
              <a:buSzPts val="5400"/>
              <a:buFont typeface="Calibri"/>
              <a:buNone/>
            </a:pPr>
            <a:endParaRPr lang="en-US" sz="28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endParaRPr lang="en-US" sz="28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r>
              <a:rPr lang="en-US" sz="3200" dirty="0">
                <a:solidFill>
                  <a:schemeClr val="lt1"/>
                </a:solidFill>
                <a:latin typeface="Arial Black" panose="020B0604020202020204" pitchFamily="34" charset="0"/>
                <a:ea typeface="Montserrat Black"/>
                <a:cs typeface="Arial Black" panose="020B0604020202020204" pitchFamily="34" charset="0"/>
                <a:sym typeface="Montserrat Black"/>
              </a:rPr>
              <a:t>SBS 285 Cashiers Office</a:t>
            </a:r>
          </a:p>
          <a:p>
            <a:pPr marL="0" marR="0" lvl="0" indent="0" algn="ctr" rtl="0">
              <a:lnSpc>
                <a:spcPct val="90000"/>
              </a:lnSpc>
              <a:spcBef>
                <a:spcPts val="0"/>
              </a:spcBef>
              <a:spcAft>
                <a:spcPts val="0"/>
              </a:spcAft>
              <a:buClr>
                <a:schemeClr val="dk1"/>
              </a:buClr>
              <a:buSzPts val="5400"/>
              <a:buFont typeface="Calibri"/>
              <a:buNone/>
            </a:pPr>
            <a:endParaRPr lang="en-US" sz="32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r>
              <a:rPr lang="en-US" sz="3200" dirty="0">
                <a:solidFill>
                  <a:schemeClr val="lt1"/>
                </a:solidFill>
                <a:latin typeface="Arial Black" panose="020B0604020202020204" pitchFamily="34" charset="0"/>
                <a:ea typeface="Montserrat Black"/>
                <a:cs typeface="Arial Black" panose="020B0604020202020204" pitchFamily="34" charset="0"/>
                <a:sym typeface="Montserrat Black"/>
              </a:rPr>
              <a:t>707-826-6789</a:t>
            </a:r>
          </a:p>
          <a:p>
            <a:pPr marL="0" marR="0" lvl="0" indent="0" algn="ctr" rtl="0">
              <a:lnSpc>
                <a:spcPct val="90000"/>
              </a:lnSpc>
              <a:spcBef>
                <a:spcPts val="0"/>
              </a:spcBef>
              <a:spcAft>
                <a:spcPts val="0"/>
              </a:spcAft>
              <a:buClr>
                <a:schemeClr val="dk1"/>
              </a:buClr>
              <a:buSzPts val="5400"/>
              <a:buFont typeface="Calibri"/>
              <a:buNone/>
            </a:pPr>
            <a:endParaRPr lang="en-US" sz="3200" dirty="0">
              <a:solidFill>
                <a:schemeClr val="lt1"/>
              </a:solidFill>
              <a:latin typeface="Arial Black" panose="020B0604020202020204" pitchFamily="34" charset="0"/>
              <a:ea typeface="Montserrat Black"/>
              <a:cs typeface="Arial Black" panose="020B0604020202020204" pitchFamily="34" charset="0"/>
              <a:sym typeface="Montserrat Black"/>
            </a:endParaRPr>
          </a:p>
          <a:p>
            <a:pPr marL="0" marR="0" lvl="0" indent="0" algn="ctr" rtl="0">
              <a:lnSpc>
                <a:spcPct val="90000"/>
              </a:lnSpc>
              <a:spcBef>
                <a:spcPts val="0"/>
              </a:spcBef>
              <a:spcAft>
                <a:spcPts val="0"/>
              </a:spcAft>
              <a:buClr>
                <a:schemeClr val="dk1"/>
              </a:buClr>
              <a:buSzPts val="5400"/>
              <a:buFont typeface="Calibri"/>
              <a:buNone/>
            </a:pPr>
            <a:r>
              <a:rPr lang="en-US" sz="3200" dirty="0">
                <a:solidFill>
                  <a:schemeClr val="lt1"/>
                </a:solidFill>
                <a:latin typeface="Arial Black" panose="020B0604020202020204" pitchFamily="34" charset="0"/>
                <a:ea typeface="Montserrat Black"/>
                <a:cs typeface="Arial Black" panose="020B0604020202020204" pitchFamily="34" charset="0"/>
                <a:sym typeface="Montserrat Black"/>
              </a:rPr>
              <a:t>Clubs-finance@humboldt.edu</a:t>
            </a:r>
            <a:endParaRPr sz="3200" dirty="0">
              <a:latin typeface="Arial Black" panose="020B0604020202020204" pitchFamily="34" charset="0"/>
              <a:ea typeface="Montserrat Black"/>
              <a:cs typeface="Arial Black" panose="020B0604020202020204" pitchFamily="34" charset="0"/>
              <a:sym typeface="Montserrat Black"/>
            </a:endParaRPr>
          </a:p>
        </p:txBody>
      </p:sp>
      <p:pic>
        <p:nvPicPr>
          <p:cNvPr id="2" name="Picture 1" descr="A picture containing text, sky, outdoor, tree&#10;&#10;Description automatically generated">
            <a:extLst>
              <a:ext uri="{FF2B5EF4-FFF2-40B4-BE49-F238E27FC236}">
                <a16:creationId xmlns:a16="http://schemas.microsoft.com/office/drawing/2014/main" id="{3AF7A68F-FD4C-AA76-1DD3-1FD5D757D2C6}"/>
              </a:ext>
            </a:extLst>
          </p:cNvPr>
          <p:cNvPicPr>
            <a:picLocks noChangeAspect="1"/>
          </p:cNvPicPr>
          <p:nvPr/>
        </p:nvPicPr>
        <p:blipFill>
          <a:blip r:embed="rId4"/>
          <a:stretch>
            <a:fillRect/>
          </a:stretch>
        </p:blipFill>
        <p:spPr>
          <a:xfrm>
            <a:off x="7496599" y="1444641"/>
            <a:ext cx="4446019" cy="2967718"/>
          </a:xfrm>
          <a:prstGeom prst="rect">
            <a:avLst/>
          </a:prstGeom>
        </p:spPr>
      </p:pic>
      <p:sp>
        <p:nvSpPr>
          <p:cNvPr id="3" name="Oval 2">
            <a:extLst>
              <a:ext uri="{FF2B5EF4-FFF2-40B4-BE49-F238E27FC236}">
                <a16:creationId xmlns:a16="http://schemas.microsoft.com/office/drawing/2014/main" id="{876AD40F-A38A-B0DA-8B67-C6D8999EECC2}"/>
              </a:ext>
            </a:extLst>
          </p:cNvPr>
          <p:cNvSpPr/>
          <p:nvPr/>
        </p:nvSpPr>
        <p:spPr>
          <a:xfrm>
            <a:off x="10064369" y="2625345"/>
            <a:ext cx="1422637" cy="1084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3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899D4F93-A7DA-93C7-C508-9AE37935C9CC}"/>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D7493B95-4D53-1A65-74E5-E79BFCC94073}"/>
              </a:ext>
            </a:extLst>
          </p:cNvPr>
          <p:cNvSpPr txBox="1">
            <a:spLocks noGrp="1"/>
          </p:cNvSpPr>
          <p:nvPr>
            <p:ph type="body" idx="1"/>
          </p:nvPr>
        </p:nvSpPr>
        <p:spPr>
          <a:xfrm>
            <a:off x="1219197" y="1531450"/>
            <a:ext cx="5527592"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Currently, reimbursement for travel is done </a:t>
            </a:r>
            <a:r>
              <a:rPr lang="en-US" b="1" dirty="0"/>
              <a:t>after</a:t>
            </a:r>
            <a:r>
              <a:rPr lang="en-US" dirty="0"/>
              <a:t> the trip has completed.  Be sure to save all your receipts and stubs as they are needed for your refund. </a:t>
            </a:r>
          </a:p>
          <a:p>
            <a:pPr fontAlgn="base"/>
            <a:endParaRPr lang="en-US" dirty="0"/>
          </a:p>
          <a:p>
            <a:pPr fontAlgn="base"/>
            <a:r>
              <a:rPr lang="en-US" dirty="0"/>
              <a:t>Once back, fill out a payment request form, attach all your receipts, and submit for review. The Club Financial Coordinator will check the items and will verify that you were approved to travel.</a:t>
            </a:r>
          </a:p>
          <a:p>
            <a:pPr fontAlgn="base"/>
            <a:endParaRPr lang="en-US" dirty="0"/>
          </a:p>
          <a:p>
            <a:pPr fontAlgn="base"/>
            <a:r>
              <a:rPr lang="en-US" dirty="0"/>
              <a:t>Items that may be reimbursed can be plane, train, bus, lift, uber, and rental cars. You may also get reimbursed for milage on your own personal vehicle at a rate set by the CSU system. Food, event registration, and other accommodations may be reimbursed as well. (Rental vehicle should be enterprise if possible?)</a:t>
            </a:r>
          </a:p>
          <a:p>
            <a:pPr fontAlgn="base"/>
            <a:endParaRPr lang="en-US" dirty="0"/>
          </a:p>
          <a:p>
            <a:pPr fontAlgn="base"/>
            <a:r>
              <a:rPr lang="en-US" dirty="0"/>
              <a:t>Each club can determine what they wish to reimburse their travelers for. Some may reimburse everything while others may just reimburse gas. Make sure to talk to your club officer before you travel to be in agreement to what will be reimbursed.</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192B11C6-F0B1-CD63-D1AE-5AFAD0299B8B}"/>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E853DFB6-5CF7-E651-3450-5FAF7A0198C7}"/>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Travel</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4619498D-22D7-6DF2-DC9E-0E9150ED7A0A}"/>
              </a:ext>
            </a:extLst>
          </p:cNvPr>
          <p:cNvPicPr>
            <a:picLocks noChangeAspect="1"/>
          </p:cNvPicPr>
          <p:nvPr/>
        </p:nvPicPr>
        <p:blipFill>
          <a:blip r:embed="rId4"/>
          <a:stretch>
            <a:fillRect/>
          </a:stretch>
        </p:blipFill>
        <p:spPr>
          <a:xfrm>
            <a:off x="7392318" y="544069"/>
            <a:ext cx="4120943" cy="5394428"/>
          </a:xfrm>
          <a:prstGeom prst="rect">
            <a:avLst/>
          </a:prstGeom>
        </p:spPr>
      </p:pic>
    </p:spTree>
    <p:extLst>
      <p:ext uri="{BB962C8B-B14F-4D97-AF65-F5344CB8AC3E}">
        <p14:creationId xmlns:p14="http://schemas.microsoft.com/office/powerpoint/2010/main" val="3800844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35DBF5A3-FA89-2E93-3827-5E62FFF0AD8E}"/>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CFFE08E3-9B80-E953-BF85-E3C577235280}"/>
              </a:ext>
            </a:extLst>
          </p:cNvPr>
          <p:cNvSpPr txBox="1">
            <a:spLocks noGrp="1"/>
          </p:cNvSpPr>
          <p:nvPr>
            <p:ph type="body" idx="1"/>
          </p:nvPr>
        </p:nvSpPr>
        <p:spPr>
          <a:xfrm>
            <a:off x="1219197" y="1531450"/>
            <a:ext cx="6133073"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Turning Funds In</a:t>
            </a:r>
          </a:p>
          <a:p>
            <a:pPr fontAlgn="base"/>
            <a:r>
              <a:rPr lang="en-US" dirty="0"/>
              <a:t>Please try and deposit your monies as soon as possible after your event. </a:t>
            </a:r>
          </a:p>
          <a:p>
            <a:pPr fontAlgn="base"/>
            <a:endParaRPr lang="en-US" dirty="0"/>
          </a:p>
          <a:p>
            <a:pPr fontAlgn="base"/>
            <a:r>
              <a:rPr lang="en-US" dirty="0"/>
              <a:t>When making a deposit all monies should be put in a deposit bag with any transaction recording or tally sheet, as well as any receipts. It should have your Club name and CL#, and the name and date of the event. </a:t>
            </a:r>
          </a:p>
          <a:p>
            <a:pPr fontAlgn="base"/>
            <a:endParaRPr lang="en-US" dirty="0"/>
          </a:p>
          <a:p>
            <a:pPr fontAlgn="base"/>
            <a:r>
              <a:rPr lang="en-US" dirty="0"/>
              <a:t>If you have donations as well, you should put them in a separate deposit bag with the Club name and CL# with donation written on it. It is very important that donation deposits remain separate from any fundraising/merch sales. </a:t>
            </a:r>
          </a:p>
          <a:p>
            <a:pPr fontAlgn="base"/>
            <a:endParaRPr lang="en-US" dirty="0"/>
          </a:p>
          <a:p>
            <a:pPr fontAlgn="base"/>
            <a:r>
              <a:rPr lang="en-US" dirty="0"/>
              <a:t>Once you have secured your monies in a deposit bag you may drop them off at the SBS 285 cashiers office between 8am-4pm Monday through Friday. </a:t>
            </a:r>
          </a:p>
          <a:p>
            <a:pPr fontAlgn="base"/>
            <a:endParaRPr lang="en-US" dirty="0"/>
          </a:p>
          <a:p>
            <a:pPr fontAlgn="base"/>
            <a:r>
              <a:rPr lang="en-US" dirty="0"/>
              <a:t>If your event is outside of these hours, you may also drop off your deposit on the first floor of the SBS building in a small drop box on the wall across from the UPD window. If the building is locked you may have to call UPD at 707-826-5555 to let you in.</a:t>
            </a:r>
          </a:p>
          <a:p>
            <a:pPr fontAlgn="base"/>
            <a:endParaRPr lang="en-US" dirty="0"/>
          </a:p>
          <a:p>
            <a:pPr fontAlgn="base"/>
            <a:r>
              <a:rPr lang="en-US" dirty="0"/>
              <a:t>If your deposit is $1,000 or more, you are required to have an escort to drop off your deposit. Use the same number to request the escort. They will come and pick you up and drop you off at the SBS building. </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4F13256D-4F43-71EB-6DDD-62500B256E5C}"/>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373F2922-7102-0FA6-DFC1-BAF94FC93A01}"/>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Deposits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E46972B7-E75A-27DB-C0C2-6D69D6870CBF}"/>
              </a:ext>
            </a:extLst>
          </p:cNvPr>
          <p:cNvPicPr>
            <a:picLocks noChangeAspect="1"/>
          </p:cNvPicPr>
          <p:nvPr/>
        </p:nvPicPr>
        <p:blipFill>
          <a:blip r:embed="rId4"/>
          <a:stretch>
            <a:fillRect/>
          </a:stretch>
        </p:blipFill>
        <p:spPr>
          <a:xfrm>
            <a:off x="7453626" y="1077400"/>
            <a:ext cx="4379005" cy="3458163"/>
          </a:xfrm>
          <a:prstGeom prst="rect">
            <a:avLst/>
          </a:prstGeom>
        </p:spPr>
      </p:pic>
    </p:spTree>
    <p:extLst>
      <p:ext uri="{BB962C8B-B14F-4D97-AF65-F5344CB8AC3E}">
        <p14:creationId xmlns:p14="http://schemas.microsoft.com/office/powerpoint/2010/main" val="182568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3C06C2CA-C7F0-8264-E529-1C6FBB6D1EBB}"/>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E19CAABE-4FDD-7F99-D623-6F1114654EE3}"/>
              </a:ext>
            </a:extLst>
          </p:cNvPr>
          <p:cNvSpPr txBox="1">
            <a:spLocks noGrp="1"/>
          </p:cNvSpPr>
          <p:nvPr>
            <p:ph type="body" idx="1"/>
          </p:nvPr>
        </p:nvSpPr>
        <p:spPr>
          <a:xfrm>
            <a:off x="1219197" y="1531450"/>
            <a:ext cx="4761473"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Transact and OBI</a:t>
            </a: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marL="114300" lvl="0" indent="0" algn="l" rtl="0">
              <a:lnSpc>
                <a:spcPct val="90000"/>
              </a:lnSpc>
              <a:spcBef>
                <a:spcPts val="1000"/>
              </a:spcBef>
              <a:spcAft>
                <a:spcPts val="0"/>
              </a:spcAft>
              <a:buSzPts val="1800"/>
              <a:buNone/>
            </a:pPr>
            <a:r>
              <a:rPr lang="en-US" dirty="0">
                <a:solidFill>
                  <a:schemeClr val="accent6">
                    <a:lumMod val="10000"/>
                  </a:schemeClr>
                </a:solidFill>
                <a:latin typeface="+mn-lt"/>
                <a:ea typeface="Lexend ExtraBold"/>
                <a:cs typeface="Arial" panose="020B0604020202020204" pitchFamily="34" charset="0"/>
                <a:sym typeface="Lexend ExtraBold"/>
              </a:rPr>
              <a:t>You may get two different reports sent to your club email.</a:t>
            </a:r>
          </a:p>
          <a:p>
            <a:pPr marL="114300" lvl="0" indent="0" algn="l" rtl="0">
              <a:lnSpc>
                <a:spcPct val="90000"/>
              </a:lnSpc>
              <a:spcBef>
                <a:spcPts val="1000"/>
              </a:spcBef>
              <a:spcAft>
                <a:spcPts val="0"/>
              </a:spcAft>
              <a:buSzPts val="1800"/>
              <a:buNone/>
            </a:pPr>
            <a:endParaRPr lang="en-US" dirty="0">
              <a:solidFill>
                <a:schemeClr val="accent6">
                  <a:lumMod val="10000"/>
                </a:schemeClr>
              </a:solidFill>
              <a:latin typeface="+mn-lt"/>
              <a:ea typeface="Lexend ExtraBold"/>
              <a:cs typeface="Arial" panose="020B0604020202020204" pitchFamily="34" charset="0"/>
              <a:sym typeface="Lexend ExtraBold"/>
            </a:endParaRPr>
          </a:p>
          <a:p>
            <a:pPr marL="114300" lvl="0" indent="0" algn="l" rtl="0">
              <a:lnSpc>
                <a:spcPct val="90000"/>
              </a:lnSpc>
              <a:spcBef>
                <a:spcPts val="1000"/>
              </a:spcBef>
              <a:spcAft>
                <a:spcPts val="0"/>
              </a:spcAft>
              <a:buSzPts val="1800"/>
              <a:buNone/>
            </a:pPr>
            <a:r>
              <a:rPr lang="en-US" dirty="0">
                <a:solidFill>
                  <a:schemeClr val="accent6">
                    <a:lumMod val="10000"/>
                  </a:schemeClr>
                </a:solidFill>
                <a:latin typeface="+mn-lt"/>
                <a:ea typeface="Lexend ExtraBold"/>
                <a:cs typeface="Arial" panose="020B0604020202020204" pitchFamily="34" charset="0"/>
                <a:sym typeface="Lexend ExtraBold"/>
              </a:rPr>
              <a:t>One will be from OBI this report will reflect changes to your CL account. If have a CL account and are not receiving these reports please reach out to the club financial coordinator. They will be able to have the reports setup to report Weekly on Monday mornings.</a:t>
            </a:r>
          </a:p>
          <a:p>
            <a:pPr marL="114300" lvl="0" indent="0" algn="l" rtl="0">
              <a:lnSpc>
                <a:spcPct val="90000"/>
              </a:lnSpc>
              <a:spcBef>
                <a:spcPts val="1000"/>
              </a:spcBef>
              <a:spcAft>
                <a:spcPts val="0"/>
              </a:spcAft>
              <a:buSzPts val="1800"/>
              <a:buNone/>
            </a:pPr>
            <a:endParaRPr lang="en-US" dirty="0">
              <a:solidFill>
                <a:schemeClr val="accent6">
                  <a:lumMod val="10000"/>
                </a:schemeClr>
              </a:solidFill>
              <a:latin typeface="+mn-lt"/>
              <a:ea typeface="Lexend ExtraBold"/>
              <a:cs typeface="Arial" panose="020B0604020202020204" pitchFamily="34" charset="0"/>
              <a:sym typeface="Lexend ExtraBold"/>
            </a:endParaRPr>
          </a:p>
          <a:p>
            <a:pPr marL="114300" lvl="0" indent="0" algn="l" rtl="0">
              <a:lnSpc>
                <a:spcPct val="90000"/>
              </a:lnSpc>
              <a:spcBef>
                <a:spcPts val="1000"/>
              </a:spcBef>
              <a:spcAft>
                <a:spcPts val="0"/>
              </a:spcAft>
              <a:buSzPts val="1800"/>
              <a:buNone/>
            </a:pPr>
            <a:r>
              <a:rPr lang="en-US" dirty="0">
                <a:solidFill>
                  <a:schemeClr val="accent6">
                    <a:lumMod val="10000"/>
                  </a:schemeClr>
                </a:solidFill>
                <a:latin typeface="+mn-lt"/>
                <a:ea typeface="Lexend ExtraBold"/>
                <a:cs typeface="Arial" panose="020B0604020202020204" pitchFamily="34" charset="0"/>
                <a:sym typeface="Lexend ExtraBold"/>
              </a:rPr>
              <a:t>The other Report you may receive is from Transact. This will be for those clubs that are utilizing the online store. Depending on the information you request to be collected from the store. Will determine what information will reflect in the report. </a:t>
            </a:r>
          </a:p>
          <a:p>
            <a:pPr fontAlgn="base"/>
            <a:endParaRPr lang="en-US" dirty="0"/>
          </a:p>
          <a:p>
            <a:pPr fontAlgn="base"/>
            <a:endParaRPr lang="en-US" dirty="0"/>
          </a:p>
        </p:txBody>
      </p:sp>
      <p:sp>
        <p:nvSpPr>
          <p:cNvPr id="24" name="Google Shape;24;p8">
            <a:extLst>
              <a:ext uri="{FF2B5EF4-FFF2-40B4-BE49-F238E27FC236}">
                <a16:creationId xmlns:a16="http://schemas.microsoft.com/office/drawing/2014/main" id="{8D56EF50-2994-46DF-E259-215CE99433BA}"/>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872ABB24-CE37-E4AB-748C-828CEC4D09AD}"/>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Reports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474039B8-D66C-43BE-BF9C-1496351826F7}"/>
              </a:ext>
            </a:extLst>
          </p:cNvPr>
          <p:cNvPicPr>
            <a:picLocks noChangeAspect="1"/>
          </p:cNvPicPr>
          <p:nvPr/>
        </p:nvPicPr>
        <p:blipFill rotWithShape="1">
          <a:blip r:embed="rId4"/>
          <a:srcRect l="330" t="1442" r="-1"/>
          <a:stretch/>
        </p:blipFill>
        <p:spPr>
          <a:xfrm>
            <a:off x="6559105" y="623350"/>
            <a:ext cx="5097436" cy="1981948"/>
          </a:xfrm>
          <a:prstGeom prst="rect">
            <a:avLst/>
          </a:prstGeom>
          <a:ln w="38100">
            <a:solidFill>
              <a:schemeClr val="accent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A337D08-CB7A-FEB9-23A3-63D774FEBBC4}"/>
              </a:ext>
            </a:extLst>
          </p:cNvPr>
          <p:cNvPicPr>
            <a:picLocks noChangeAspect="1"/>
          </p:cNvPicPr>
          <p:nvPr/>
        </p:nvPicPr>
        <p:blipFill>
          <a:blip r:embed="rId5"/>
          <a:stretch>
            <a:fillRect/>
          </a:stretch>
        </p:blipFill>
        <p:spPr>
          <a:xfrm>
            <a:off x="6648088" y="2944588"/>
            <a:ext cx="4761472" cy="2944958"/>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0545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AEA1C5CA-8F0B-EE50-028A-C70B3D8BABE6}"/>
            </a:ext>
          </a:extLst>
        </p:cNvPr>
        <p:cNvGrpSpPr/>
        <p:nvPr/>
      </p:nvGrpSpPr>
      <p:grpSpPr>
        <a:xfrm>
          <a:off x="0" y="0"/>
          <a:ext cx="0" cy="0"/>
          <a:chOff x="0" y="0"/>
          <a:chExt cx="0" cy="0"/>
        </a:xfrm>
      </p:grpSpPr>
      <p:sp>
        <p:nvSpPr>
          <p:cNvPr id="24" name="Google Shape;24;p8">
            <a:extLst>
              <a:ext uri="{FF2B5EF4-FFF2-40B4-BE49-F238E27FC236}">
                <a16:creationId xmlns:a16="http://schemas.microsoft.com/office/drawing/2014/main" id="{23178449-68EC-E8E8-480C-E945E6A8715B}"/>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85D2DA0E-AD01-A705-14A2-CB0CD2D8C884}"/>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Form Locations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5" name="Picture 4">
            <a:extLst>
              <a:ext uri="{FF2B5EF4-FFF2-40B4-BE49-F238E27FC236}">
                <a16:creationId xmlns:a16="http://schemas.microsoft.com/office/drawing/2014/main" id="{62BFA7DC-535D-A674-313B-9E13DD449311}"/>
              </a:ext>
            </a:extLst>
          </p:cNvPr>
          <p:cNvPicPr>
            <a:picLocks noChangeAspect="1"/>
          </p:cNvPicPr>
          <p:nvPr/>
        </p:nvPicPr>
        <p:blipFill>
          <a:blip r:embed="rId4"/>
          <a:stretch>
            <a:fillRect/>
          </a:stretch>
        </p:blipFill>
        <p:spPr>
          <a:xfrm>
            <a:off x="638675" y="1608175"/>
            <a:ext cx="5262999" cy="676446"/>
          </a:xfrm>
          <a:prstGeom prst="rect">
            <a:avLst/>
          </a:prstGeom>
        </p:spPr>
      </p:pic>
      <p:pic>
        <p:nvPicPr>
          <p:cNvPr id="7" name="Picture 6">
            <a:extLst>
              <a:ext uri="{FF2B5EF4-FFF2-40B4-BE49-F238E27FC236}">
                <a16:creationId xmlns:a16="http://schemas.microsoft.com/office/drawing/2014/main" id="{F712B876-8809-56FF-7343-9CC6AE3DCBED}"/>
              </a:ext>
            </a:extLst>
          </p:cNvPr>
          <p:cNvPicPr>
            <a:picLocks noChangeAspect="1"/>
          </p:cNvPicPr>
          <p:nvPr/>
        </p:nvPicPr>
        <p:blipFill>
          <a:blip r:embed="rId5"/>
          <a:stretch>
            <a:fillRect/>
          </a:stretch>
        </p:blipFill>
        <p:spPr>
          <a:xfrm>
            <a:off x="638675" y="2549405"/>
            <a:ext cx="2129842" cy="1263940"/>
          </a:xfrm>
          <a:prstGeom prst="rect">
            <a:avLst/>
          </a:prstGeom>
        </p:spPr>
      </p:pic>
      <p:pic>
        <p:nvPicPr>
          <p:cNvPr id="9" name="Picture 8">
            <a:extLst>
              <a:ext uri="{FF2B5EF4-FFF2-40B4-BE49-F238E27FC236}">
                <a16:creationId xmlns:a16="http://schemas.microsoft.com/office/drawing/2014/main" id="{2F6E303E-4F1F-D869-B755-E00F87C4B1F7}"/>
              </a:ext>
            </a:extLst>
          </p:cNvPr>
          <p:cNvPicPr>
            <a:picLocks noChangeAspect="1"/>
          </p:cNvPicPr>
          <p:nvPr/>
        </p:nvPicPr>
        <p:blipFill>
          <a:blip r:embed="rId6"/>
          <a:stretch>
            <a:fillRect/>
          </a:stretch>
        </p:blipFill>
        <p:spPr>
          <a:xfrm>
            <a:off x="638675" y="3934546"/>
            <a:ext cx="4619654" cy="1647092"/>
          </a:xfrm>
          <a:prstGeom prst="rect">
            <a:avLst/>
          </a:prstGeom>
        </p:spPr>
      </p:pic>
      <p:sp>
        <p:nvSpPr>
          <p:cNvPr id="2" name="TextBox 1">
            <a:extLst>
              <a:ext uri="{FF2B5EF4-FFF2-40B4-BE49-F238E27FC236}">
                <a16:creationId xmlns:a16="http://schemas.microsoft.com/office/drawing/2014/main" id="{868DD358-E710-ECFA-B14C-9FE3BB149796}"/>
              </a:ext>
            </a:extLst>
          </p:cNvPr>
          <p:cNvSpPr txBox="1"/>
          <p:nvPr/>
        </p:nvSpPr>
        <p:spPr>
          <a:xfrm>
            <a:off x="6095999" y="1608175"/>
            <a:ext cx="5457326" cy="3323987"/>
          </a:xfrm>
          <a:prstGeom prst="rect">
            <a:avLst/>
          </a:prstGeom>
          <a:noFill/>
        </p:spPr>
        <p:txBody>
          <a:bodyPr wrap="square" rtlCol="0">
            <a:spAutoFit/>
          </a:bodyPr>
          <a:lstStyle/>
          <a:p>
            <a:r>
              <a:rPr lang="en-US" dirty="0"/>
              <a:t>Here is an example on how to find the forms and resources from the Student Financial Website.</a:t>
            </a:r>
          </a:p>
          <a:p>
            <a:endParaRPr lang="en-US" dirty="0"/>
          </a:p>
          <a:p>
            <a:r>
              <a:rPr lang="en-US" dirty="0">
                <a:hlinkClick r:id="rId7"/>
              </a:rPr>
              <a:t>https://www.humboldt.edu/student-financial-services</a:t>
            </a:r>
            <a:endParaRPr lang="en-US" dirty="0"/>
          </a:p>
          <a:p>
            <a:endParaRPr lang="en-US" dirty="0"/>
          </a:p>
          <a:p>
            <a:r>
              <a:rPr lang="en-US" dirty="0"/>
              <a:t>You can also get there by clicking on Quick Links and then scroll down to the Tuition and Payments sections and click on Student Financial Services.</a:t>
            </a:r>
          </a:p>
          <a:p>
            <a:endParaRPr lang="en-US" dirty="0"/>
          </a:p>
          <a:p>
            <a:r>
              <a:rPr lang="en-US" dirty="0"/>
              <a:t>Once you are there you can click on the Club Financial Services tab at the top. This has all the forms and links for clubs, if you scroll to the bottom of the webpage, you can find useful links.</a:t>
            </a:r>
          </a:p>
          <a:p>
            <a:endParaRPr lang="en-US" dirty="0"/>
          </a:p>
          <a:p>
            <a:r>
              <a:rPr lang="en-US" dirty="0"/>
              <a:t>Or click here to go directly to the </a:t>
            </a:r>
            <a:r>
              <a:rPr lang="en-US" dirty="0">
                <a:hlinkClick r:id="rId8"/>
              </a:rPr>
              <a:t>Clubs Financial Services</a:t>
            </a:r>
            <a:endParaRPr lang="en-US" dirty="0"/>
          </a:p>
          <a:p>
            <a:endParaRPr lang="en-US" dirty="0"/>
          </a:p>
        </p:txBody>
      </p:sp>
    </p:spTree>
    <p:extLst>
      <p:ext uri="{BB962C8B-B14F-4D97-AF65-F5344CB8AC3E}">
        <p14:creationId xmlns:p14="http://schemas.microsoft.com/office/powerpoint/2010/main" val="1481290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1C7C39DF-8C22-A051-8520-1338D51E7385}"/>
            </a:ext>
          </a:extLst>
        </p:cNvPr>
        <p:cNvGrpSpPr/>
        <p:nvPr/>
      </p:nvGrpSpPr>
      <p:grpSpPr>
        <a:xfrm>
          <a:off x="0" y="0"/>
          <a:ext cx="0" cy="0"/>
          <a:chOff x="0" y="0"/>
          <a:chExt cx="0" cy="0"/>
        </a:xfrm>
      </p:grpSpPr>
      <p:sp>
        <p:nvSpPr>
          <p:cNvPr id="24" name="Google Shape;24;p8">
            <a:extLst>
              <a:ext uri="{FF2B5EF4-FFF2-40B4-BE49-F238E27FC236}">
                <a16:creationId xmlns:a16="http://schemas.microsoft.com/office/drawing/2014/main" id="{3591F876-E5BD-985D-2E38-97BF40419FE3}"/>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668194BB-F5FA-8F09-72DA-F79E1EE21B5F}"/>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Form Locations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11" name="Picture 10">
            <a:extLst>
              <a:ext uri="{FF2B5EF4-FFF2-40B4-BE49-F238E27FC236}">
                <a16:creationId xmlns:a16="http://schemas.microsoft.com/office/drawing/2014/main" id="{2512EAEB-7A73-684B-F278-519A0DEEA394}"/>
              </a:ext>
            </a:extLst>
          </p:cNvPr>
          <p:cNvPicPr>
            <a:picLocks noChangeAspect="1"/>
          </p:cNvPicPr>
          <p:nvPr/>
        </p:nvPicPr>
        <p:blipFill>
          <a:blip r:embed="rId4"/>
          <a:stretch>
            <a:fillRect/>
          </a:stretch>
        </p:blipFill>
        <p:spPr>
          <a:xfrm>
            <a:off x="7194074" y="804213"/>
            <a:ext cx="4328605" cy="908100"/>
          </a:xfrm>
          <a:prstGeom prst="rect">
            <a:avLst/>
          </a:prstGeom>
        </p:spPr>
      </p:pic>
      <p:pic>
        <p:nvPicPr>
          <p:cNvPr id="13" name="Picture 12">
            <a:extLst>
              <a:ext uri="{FF2B5EF4-FFF2-40B4-BE49-F238E27FC236}">
                <a16:creationId xmlns:a16="http://schemas.microsoft.com/office/drawing/2014/main" id="{E0179B75-A90D-9546-4644-C6F3F672636B}"/>
              </a:ext>
            </a:extLst>
          </p:cNvPr>
          <p:cNvPicPr>
            <a:picLocks noChangeAspect="1"/>
          </p:cNvPicPr>
          <p:nvPr/>
        </p:nvPicPr>
        <p:blipFill>
          <a:blip r:embed="rId5"/>
          <a:stretch>
            <a:fillRect/>
          </a:stretch>
        </p:blipFill>
        <p:spPr>
          <a:xfrm>
            <a:off x="6862681" y="1749527"/>
            <a:ext cx="4659998" cy="1921043"/>
          </a:xfrm>
          <a:prstGeom prst="rect">
            <a:avLst/>
          </a:prstGeom>
        </p:spPr>
      </p:pic>
      <p:pic>
        <p:nvPicPr>
          <p:cNvPr id="15" name="Picture 14">
            <a:extLst>
              <a:ext uri="{FF2B5EF4-FFF2-40B4-BE49-F238E27FC236}">
                <a16:creationId xmlns:a16="http://schemas.microsoft.com/office/drawing/2014/main" id="{F0ECD74B-18E8-F071-FD5B-A10EA015BE69}"/>
              </a:ext>
            </a:extLst>
          </p:cNvPr>
          <p:cNvPicPr>
            <a:picLocks noChangeAspect="1"/>
          </p:cNvPicPr>
          <p:nvPr/>
        </p:nvPicPr>
        <p:blipFill>
          <a:blip r:embed="rId6"/>
          <a:stretch>
            <a:fillRect/>
          </a:stretch>
        </p:blipFill>
        <p:spPr>
          <a:xfrm>
            <a:off x="5699360" y="3737391"/>
            <a:ext cx="5823319" cy="342548"/>
          </a:xfrm>
          <a:prstGeom prst="rect">
            <a:avLst/>
          </a:prstGeom>
        </p:spPr>
      </p:pic>
      <p:pic>
        <p:nvPicPr>
          <p:cNvPr id="17" name="Picture 16">
            <a:extLst>
              <a:ext uri="{FF2B5EF4-FFF2-40B4-BE49-F238E27FC236}">
                <a16:creationId xmlns:a16="http://schemas.microsoft.com/office/drawing/2014/main" id="{2CEB4546-B7B7-39D9-B3CC-6100F42189CB}"/>
              </a:ext>
            </a:extLst>
          </p:cNvPr>
          <p:cNvPicPr>
            <a:picLocks noChangeAspect="1"/>
          </p:cNvPicPr>
          <p:nvPr/>
        </p:nvPicPr>
        <p:blipFill>
          <a:blip r:embed="rId7"/>
          <a:stretch>
            <a:fillRect/>
          </a:stretch>
        </p:blipFill>
        <p:spPr>
          <a:xfrm>
            <a:off x="5699360" y="4146760"/>
            <a:ext cx="1766974" cy="2151782"/>
          </a:xfrm>
          <a:prstGeom prst="rect">
            <a:avLst/>
          </a:prstGeom>
        </p:spPr>
      </p:pic>
      <p:sp>
        <p:nvSpPr>
          <p:cNvPr id="2" name="TextBox 1">
            <a:extLst>
              <a:ext uri="{FF2B5EF4-FFF2-40B4-BE49-F238E27FC236}">
                <a16:creationId xmlns:a16="http://schemas.microsoft.com/office/drawing/2014/main" id="{C55CB705-A950-9193-1F95-E0AD5D8C7419}"/>
              </a:ext>
            </a:extLst>
          </p:cNvPr>
          <p:cNvSpPr txBox="1"/>
          <p:nvPr/>
        </p:nvSpPr>
        <p:spPr>
          <a:xfrm>
            <a:off x="810941" y="1970892"/>
            <a:ext cx="3112473" cy="3754874"/>
          </a:xfrm>
          <a:prstGeom prst="rect">
            <a:avLst/>
          </a:prstGeom>
          <a:noFill/>
        </p:spPr>
        <p:txBody>
          <a:bodyPr wrap="square" rtlCol="0">
            <a:spAutoFit/>
          </a:bodyPr>
          <a:lstStyle/>
          <a:p>
            <a:r>
              <a:rPr lang="en-US" dirty="0"/>
              <a:t>This is how you can find your way to the Clubs webpage for resources.</a:t>
            </a:r>
          </a:p>
          <a:p>
            <a:endParaRPr lang="en-US" dirty="0"/>
          </a:p>
          <a:p>
            <a:r>
              <a:rPr lang="en-US" dirty="0">
                <a:hlinkClick r:id="rId8"/>
              </a:rPr>
              <a:t>https://www.humboldt.edu/clubs</a:t>
            </a:r>
            <a:endParaRPr lang="en-US" dirty="0"/>
          </a:p>
          <a:p>
            <a:endParaRPr lang="en-US" dirty="0"/>
          </a:p>
          <a:p>
            <a:r>
              <a:rPr lang="en-US" dirty="0"/>
              <a:t>The best way to get here is to click on the Search button and type in “Clubs”. The first result is usually Clubs and Organizations that is the link you will want to use.</a:t>
            </a:r>
          </a:p>
          <a:p>
            <a:endParaRPr lang="en-US" dirty="0"/>
          </a:p>
          <a:p>
            <a:r>
              <a:rPr lang="en-US" dirty="0"/>
              <a:t>Once there you can click on the RSO Resources and that will bring you to a page that has a list of resources include the Fundraising request form.</a:t>
            </a:r>
          </a:p>
          <a:p>
            <a:endParaRPr lang="en-US" dirty="0"/>
          </a:p>
          <a:p>
            <a:r>
              <a:rPr lang="en-US" dirty="0"/>
              <a:t>Or click here to go to </a:t>
            </a:r>
            <a:r>
              <a:rPr lang="en-US" dirty="0">
                <a:hlinkClick r:id="rId9"/>
              </a:rPr>
              <a:t>RSO Forms</a:t>
            </a:r>
            <a:endParaRPr lang="en-US" dirty="0"/>
          </a:p>
        </p:txBody>
      </p:sp>
    </p:spTree>
    <p:extLst>
      <p:ext uri="{BB962C8B-B14F-4D97-AF65-F5344CB8AC3E}">
        <p14:creationId xmlns:p14="http://schemas.microsoft.com/office/powerpoint/2010/main" val="98783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215325" y="1919925"/>
            <a:ext cx="10004610" cy="4355100"/>
          </a:xfrm>
          <a:prstGeom prst="rect">
            <a:avLst/>
          </a:prstGeom>
          <a:noFill/>
          <a:ln>
            <a:noFill/>
          </a:ln>
        </p:spPr>
        <p:txBody>
          <a:bodyPr spcFirstLastPara="1" wrap="square" lIns="91425" tIns="45700" rIns="91425" bIns="45700" anchor="t" anchorCtr="0">
            <a:noAutofit/>
          </a:bodyPr>
          <a:lstStyle/>
          <a:p>
            <a:pPr marL="365760" marR="203200" lvl="0" indent="-289560" algn="l" rtl="0">
              <a:lnSpc>
                <a:spcPct val="100000"/>
              </a:lnSpc>
              <a:spcBef>
                <a:spcPts val="0"/>
              </a:spcBef>
              <a:spcAft>
                <a:spcPts val="0"/>
              </a:spcAft>
              <a:buClr>
                <a:srgbClr val="004C45"/>
              </a:buClr>
              <a:buSzPts val="2400"/>
              <a:buFont typeface="Lexend"/>
              <a:buChar char="●"/>
            </a:pPr>
            <a:r>
              <a:rPr lang="en-US" sz="2400" b="1" dirty="0">
                <a:solidFill>
                  <a:schemeClr val="dk1"/>
                </a:solidFill>
                <a:latin typeface="Avenir Black" panose="02000503020000020003" pitchFamily="2" charset="0"/>
                <a:ea typeface="Lexend ExtraBold"/>
                <a:cs typeface="Arial Black" panose="020B0604020202020204" pitchFamily="34" charset="0"/>
                <a:sym typeface="Lexend ExtraBold"/>
              </a:rPr>
              <a:t>Plan </a:t>
            </a:r>
            <a:r>
              <a:rPr lang="en-US" sz="2400" b="1" dirty="0">
                <a:solidFill>
                  <a:schemeClr val="dk1"/>
                </a:solidFill>
                <a:latin typeface="Arial Black" panose="020B0604020202020204" pitchFamily="34" charset="0"/>
                <a:ea typeface="Lexend Black"/>
                <a:cs typeface="Arial Black" panose="020B0604020202020204" pitchFamily="34" charset="0"/>
                <a:sym typeface="Lexend"/>
              </a:rPr>
              <a:t>– </a:t>
            </a:r>
            <a:r>
              <a:rPr lang="en-US" sz="1800" dirty="0">
                <a:solidFill>
                  <a:schemeClr val="dk1"/>
                </a:solidFill>
                <a:latin typeface="Avenir Medium" panose="02000503020000020003" pitchFamily="2" charset="0"/>
                <a:ea typeface="Lexend Black"/>
                <a:cs typeface="Arial Black" panose="020B0604020202020204" pitchFamily="34" charset="0"/>
                <a:sym typeface="Lexend"/>
              </a:rPr>
              <a:t>Take Time to plan out your event, and things need.</a:t>
            </a:r>
            <a:endParaRPr sz="1800" dirty="0">
              <a:solidFill>
                <a:schemeClr val="dk1"/>
              </a:solidFill>
              <a:latin typeface="Avenir Medium" panose="02000503020000020003" pitchFamily="2" charset="0"/>
              <a:ea typeface="Lexend Medium"/>
              <a:cs typeface="Lexend Medium"/>
              <a:sym typeface="Lexend"/>
            </a:endParaRPr>
          </a:p>
          <a:p>
            <a:pPr marL="365760" marR="203200" lvl="0" indent="-289560" algn="l" rtl="0">
              <a:lnSpc>
                <a:spcPct val="100000"/>
              </a:lnSpc>
              <a:spcBef>
                <a:spcPts val="1000"/>
              </a:spcBef>
              <a:spcAft>
                <a:spcPts val="0"/>
              </a:spcAft>
              <a:buClr>
                <a:srgbClr val="004C45"/>
              </a:buClr>
              <a:buSzPts val="2400"/>
              <a:buFont typeface="Lexend"/>
              <a:buChar char="●"/>
            </a:pPr>
            <a:r>
              <a:rPr lang="en-US" sz="2400" b="1" dirty="0">
                <a:solidFill>
                  <a:schemeClr val="dk1"/>
                </a:solidFill>
                <a:latin typeface="Avenir Black" panose="02000503020000020003" pitchFamily="2" charset="0"/>
                <a:ea typeface="Lexend Black"/>
                <a:cs typeface="Arial Black" panose="020B0604020202020204" pitchFamily="34" charset="0"/>
                <a:sym typeface="Lexend ExtraBold"/>
              </a:rPr>
              <a:t>Submit all Requests </a:t>
            </a:r>
            <a:r>
              <a:rPr lang="en-US" sz="2400" b="1" dirty="0">
                <a:solidFill>
                  <a:schemeClr val="dk1"/>
                </a:solidFill>
                <a:latin typeface="Avenir Black" panose="02000503020000020003" pitchFamily="2" charset="0"/>
                <a:ea typeface="Lexend Black"/>
                <a:cs typeface="Arial Black" panose="020B0604020202020204" pitchFamily="34" charset="0"/>
                <a:sym typeface="Lexend"/>
              </a:rPr>
              <a:t>– </a:t>
            </a:r>
            <a:r>
              <a:rPr lang="en-US" sz="1800" dirty="0">
                <a:solidFill>
                  <a:schemeClr val="dk1"/>
                </a:solidFill>
                <a:latin typeface="Avenir Medium" panose="02000503020000020003" pitchFamily="2" charset="0"/>
                <a:ea typeface="Lexend Medium"/>
                <a:cs typeface="Lexend Medium"/>
                <a:sym typeface="Lexend"/>
              </a:rPr>
              <a:t>Make sure to submit all your event request forms well before your event.  </a:t>
            </a:r>
            <a:endParaRPr sz="1800" dirty="0">
              <a:latin typeface="Avenir Medium" panose="02000503020000020003" pitchFamily="2" charset="0"/>
              <a:ea typeface="Lexend Medium"/>
              <a:cs typeface="Lexend Medium"/>
              <a:sym typeface="Lexend"/>
            </a:endParaRPr>
          </a:p>
          <a:p>
            <a:pPr marL="365760" marR="203200" lvl="0" indent="-289560" algn="l" rtl="0">
              <a:lnSpc>
                <a:spcPct val="100000"/>
              </a:lnSpc>
              <a:spcBef>
                <a:spcPts val="1000"/>
              </a:spcBef>
              <a:spcAft>
                <a:spcPts val="0"/>
              </a:spcAft>
              <a:buClr>
                <a:srgbClr val="004C45"/>
              </a:buClr>
              <a:buSzPts val="2400"/>
              <a:buFont typeface="Lexend"/>
              <a:buChar char="●"/>
            </a:pPr>
            <a:r>
              <a:rPr lang="en-US" sz="2400" b="1" dirty="0">
                <a:solidFill>
                  <a:schemeClr val="dk1"/>
                </a:solidFill>
                <a:latin typeface="Avenir Black" panose="02000503020000020003" pitchFamily="2" charset="0"/>
                <a:ea typeface="Lexend Medium"/>
                <a:cs typeface="Arial Black" panose="020B0604020202020204" pitchFamily="34" charset="0"/>
                <a:sym typeface="Lexend ExtraBold"/>
              </a:rPr>
              <a:t>Record your event </a:t>
            </a:r>
            <a:r>
              <a:rPr lang="en-US" sz="2400" dirty="0">
                <a:solidFill>
                  <a:schemeClr val="dk1"/>
                </a:solidFill>
                <a:latin typeface="Avenir Medium" panose="02000503020000020003" pitchFamily="2" charset="0"/>
                <a:ea typeface="Lexend Medium"/>
                <a:cs typeface="Arial Black" panose="020B0604020202020204" pitchFamily="34" charset="0"/>
                <a:sym typeface="Lexend"/>
              </a:rPr>
              <a:t>– </a:t>
            </a:r>
            <a:r>
              <a:rPr lang="en-US" sz="1800" dirty="0">
                <a:solidFill>
                  <a:schemeClr val="dk1"/>
                </a:solidFill>
                <a:latin typeface="Avenir Medium" panose="02000503020000020003" pitchFamily="2" charset="0"/>
                <a:ea typeface="Lexend Medium"/>
                <a:cs typeface="Lexend Medium"/>
                <a:sym typeface="Lexend"/>
              </a:rPr>
              <a:t>Make sure to keep good records of sales and donations from your event. As well any receipts needed for reimbursement.</a:t>
            </a:r>
          </a:p>
          <a:p>
            <a:pPr marL="365760" marR="203200" lvl="0" indent="-289560" algn="l" rtl="0">
              <a:lnSpc>
                <a:spcPct val="100000"/>
              </a:lnSpc>
              <a:spcBef>
                <a:spcPts val="1000"/>
              </a:spcBef>
              <a:spcAft>
                <a:spcPts val="0"/>
              </a:spcAft>
              <a:buClr>
                <a:srgbClr val="004C45"/>
              </a:buClr>
              <a:buSzPts val="2400"/>
              <a:buFont typeface="Lexend"/>
              <a:buChar char="●"/>
            </a:pPr>
            <a:r>
              <a:rPr lang="en-US" sz="2400" b="1" dirty="0">
                <a:solidFill>
                  <a:schemeClr val="dk1"/>
                </a:solidFill>
                <a:latin typeface="Avenir Medium" panose="02000503020000020003" pitchFamily="2" charset="0"/>
                <a:ea typeface="Lexend Medium"/>
                <a:cs typeface="Lexend Medium"/>
                <a:sym typeface="Lexend"/>
              </a:rPr>
              <a:t>Deposit – </a:t>
            </a:r>
            <a:r>
              <a:rPr lang="en-US" sz="1800" dirty="0">
                <a:solidFill>
                  <a:schemeClr val="dk1"/>
                </a:solidFill>
                <a:latin typeface="Avenir Medium" panose="02000503020000020003" pitchFamily="2" charset="0"/>
                <a:ea typeface="Lexend Medium"/>
                <a:cs typeface="Lexend Medium"/>
                <a:sym typeface="Lexend"/>
              </a:rPr>
              <a:t>Your monies into a deposit bag and make sure to include your Transaction recording. Include your CL# club name and date of the event.</a:t>
            </a:r>
          </a:p>
          <a:p>
            <a:pPr marL="365760" marR="203200" lvl="0" indent="-289560" algn="l" rtl="0">
              <a:lnSpc>
                <a:spcPct val="100000"/>
              </a:lnSpc>
              <a:spcBef>
                <a:spcPts val="1000"/>
              </a:spcBef>
              <a:spcAft>
                <a:spcPts val="0"/>
              </a:spcAft>
              <a:buClr>
                <a:srgbClr val="004C45"/>
              </a:buClr>
              <a:buSzPts val="2400"/>
              <a:buFont typeface="Lexend"/>
              <a:buChar char="●"/>
            </a:pPr>
            <a:r>
              <a:rPr lang="en-US" sz="2400" b="1" dirty="0">
                <a:solidFill>
                  <a:schemeClr val="dk1"/>
                </a:solidFill>
                <a:latin typeface="Avenir Medium" panose="02000503020000020003" pitchFamily="2" charset="0"/>
                <a:ea typeface="Lexend Medium"/>
                <a:cs typeface="Lexend Medium"/>
                <a:sym typeface="Lexend"/>
              </a:rPr>
              <a:t>Submit – </a:t>
            </a:r>
            <a:r>
              <a:rPr lang="en-US" sz="1800" dirty="0">
                <a:solidFill>
                  <a:schemeClr val="dk1"/>
                </a:solidFill>
                <a:latin typeface="Avenir Medium" panose="02000503020000020003" pitchFamily="2" charset="0"/>
                <a:ea typeface="Lexend Medium"/>
                <a:cs typeface="Lexend Medium"/>
                <a:sym typeface="Lexend"/>
              </a:rPr>
              <a:t>any payment request forms needed for purchases or reimbursements.</a:t>
            </a:r>
          </a:p>
          <a:p>
            <a:pPr marL="365760" marR="203200" lvl="0" indent="-289560" algn="l" rtl="0">
              <a:lnSpc>
                <a:spcPct val="100000"/>
              </a:lnSpc>
              <a:spcBef>
                <a:spcPts val="1000"/>
              </a:spcBef>
              <a:spcAft>
                <a:spcPts val="0"/>
              </a:spcAft>
              <a:buClr>
                <a:srgbClr val="004C45"/>
              </a:buClr>
              <a:buSzPts val="2400"/>
              <a:buFont typeface="Lexend"/>
              <a:buChar char="●"/>
            </a:pPr>
            <a:r>
              <a:rPr lang="en-US" sz="2400" b="1" dirty="0">
                <a:solidFill>
                  <a:schemeClr val="dk1"/>
                </a:solidFill>
                <a:latin typeface="Avenir Medium" panose="02000503020000020003" pitchFamily="2" charset="0"/>
                <a:ea typeface="Lexend Medium"/>
                <a:cs typeface="Lexend Medium"/>
                <a:sym typeface="Lexend"/>
              </a:rPr>
              <a:t>Review your Event – </a:t>
            </a:r>
            <a:r>
              <a:rPr lang="en-US" sz="1800" dirty="0">
                <a:solidFill>
                  <a:schemeClr val="dk1"/>
                </a:solidFill>
                <a:latin typeface="Avenir Medium" panose="02000503020000020003" pitchFamily="2" charset="0"/>
                <a:ea typeface="Lexend Medium"/>
                <a:cs typeface="Lexend Medium"/>
                <a:sym typeface="Lexend"/>
              </a:rPr>
              <a:t>Take the time to look at your past event and see if there was any places to improve, if it was successful. This could help determine any of your future events.</a:t>
            </a:r>
            <a:endParaRPr sz="1800" dirty="0">
              <a:latin typeface="Avenir Medium" panose="02000503020000020003" pitchFamily="2" charset="0"/>
              <a:ea typeface="Lexend Medium"/>
              <a:cs typeface="Lexend Medium"/>
              <a:sym typeface="Lexend"/>
            </a:endParaRPr>
          </a:p>
        </p:txBody>
      </p:sp>
      <p:sp>
        <p:nvSpPr>
          <p:cNvPr id="31" name="Google Shape;31;p9"/>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32" name="Google Shape;32;p9"/>
          <p:cNvSpPr txBox="1"/>
          <p:nvPr/>
        </p:nvSpPr>
        <p:spPr>
          <a:xfrm>
            <a:off x="1215322"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b="1" dirty="0">
                <a:solidFill>
                  <a:schemeClr val="dk1"/>
                </a:solidFill>
                <a:latin typeface="Arial Black" panose="020B0604020202020204" pitchFamily="34" charset="0"/>
                <a:ea typeface="Montserrat Black"/>
                <a:cs typeface="Arial Black" panose="020B0604020202020204" pitchFamily="34" charset="0"/>
                <a:sym typeface="Montserrat Black"/>
              </a:rPr>
              <a:t>Overall Process</a:t>
            </a:r>
            <a:endParaRPr sz="4300" b="1"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body" idx="1"/>
          </p:nvPr>
        </p:nvSpPr>
        <p:spPr>
          <a:xfrm>
            <a:off x="1219200" y="2026815"/>
            <a:ext cx="5578207" cy="4355100"/>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Financial Management Training</a:t>
            </a: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latin typeface="Arial" panose="020B0604020202020204" pitchFamily="34" charset="0"/>
                <a:cs typeface="Arial" panose="020B0604020202020204" pitchFamily="34" charset="0"/>
              </a:rPr>
              <a:t>The CSU Chancellor’s office requires every campus to protect the assets of Registered Student Organizations by ensuring that cash handling policies are practiced.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Policy ICSUAM 3141.01 – Administration of Student Organization Funds.</a:t>
            </a:r>
          </a:p>
          <a:p>
            <a:pPr fontAlgn="base"/>
            <a:endParaRPr lang="en-US"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As the President, Treasurer, and Advisor for each Registered Student Organization (RSO), You are required to complete this training. </a:t>
            </a:r>
          </a:p>
          <a:p>
            <a:pPr fontAlgn="base"/>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important that you familiarize with the Financial Handbook, as well as other useful links available in the Student Financial Services website.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4"/>
              </a:rPr>
              <a:t>https://www.humboldt.edu/student-financial-services/handbook-training</a:t>
            </a:r>
            <a:endParaRPr sz="2400" dirty="0">
              <a:latin typeface="Arial" panose="020B0604020202020204" pitchFamily="34" charset="0"/>
              <a:ea typeface="Lexend ExtraBold"/>
              <a:cs typeface="Arial" panose="020B0604020202020204" pitchFamily="34" charset="0"/>
              <a:sym typeface="Lexend ExtraBold"/>
            </a:endParaRPr>
          </a:p>
        </p:txBody>
      </p:sp>
      <p:sp>
        <p:nvSpPr>
          <p:cNvPr id="24" name="Google Shape;24;p8"/>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p:cNvSpPr txBox="1"/>
          <p:nvPr/>
        </p:nvSpPr>
        <p:spPr>
          <a:xfrm>
            <a:off x="1219200" y="623353"/>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Why are you here?</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9C936A2F-74FC-8B94-F814-04EB64759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753" y="1952451"/>
            <a:ext cx="4257175" cy="2845221"/>
          </a:xfrm>
          <a:prstGeom prst="rect">
            <a:avLst/>
          </a:prstGeom>
          <a:ln w="38100">
            <a:solidFill>
              <a:schemeClr val="accent1"/>
            </a:solidFill>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body" idx="1"/>
          </p:nvPr>
        </p:nvSpPr>
        <p:spPr>
          <a:xfrm>
            <a:off x="1219200" y="2026815"/>
            <a:ext cx="6316337" cy="4355100"/>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Expectations</a:t>
            </a:r>
          </a:p>
          <a:p>
            <a:pPr marL="114300" lvl="0" indent="0" algn="l" rtl="0">
              <a:lnSpc>
                <a:spcPct val="90000"/>
              </a:lnSpc>
              <a:spcBef>
                <a:spcPts val="1000"/>
              </a:spcBef>
              <a:spcAft>
                <a:spcPts val="0"/>
              </a:spcAft>
              <a:buSzPts val="1800"/>
              <a:buNone/>
            </a:pPr>
            <a:endParaRPr sz="2400" dirty="0">
              <a:latin typeface="Avenir Black" panose="02000503020000020003" pitchFamily="2" charset="0"/>
              <a:ea typeface="Lexend ExtraBold"/>
              <a:cs typeface="Arial" panose="020B0604020202020204" pitchFamily="34" charset="0"/>
              <a:sym typeface="Lexend ExtraBold"/>
            </a:endParaRPr>
          </a:p>
          <a:p>
            <a:pPr fontAlgn="base"/>
            <a:r>
              <a:rPr lang="en-US" dirty="0"/>
              <a:t>As the President and Treasurer, you are expected to actively participate in your Team’s fundraising efforts and other financial activities. </a:t>
            </a:r>
          </a:p>
          <a:p>
            <a:pPr fontAlgn="base"/>
            <a:endParaRPr lang="en-US" dirty="0"/>
          </a:p>
          <a:p>
            <a:pPr fontAlgn="base"/>
            <a:r>
              <a:rPr lang="en-US" dirty="0"/>
              <a:t>When questions arise about events, the RSO Coordinator will reach out to you expecting that you know the answers. </a:t>
            </a:r>
          </a:p>
          <a:p>
            <a:pPr fontAlgn="base"/>
            <a:endParaRPr lang="en-US" dirty="0"/>
          </a:p>
          <a:p>
            <a:pPr fontAlgn="base"/>
            <a:r>
              <a:rPr lang="en-US" dirty="0"/>
              <a:t>It is required that you keep organized and legible records. First, because you may be required to provide your records if questioned or audited. And second, to leave a legacy of success behind you as you pass these duties on to other future presidents and treasurers. </a:t>
            </a:r>
          </a:p>
          <a:p>
            <a:pPr fontAlgn="base"/>
            <a:endParaRPr lang="en-US" dirty="0"/>
          </a:p>
          <a:p>
            <a:pPr fontAlgn="base"/>
            <a:r>
              <a:rPr lang="en-US" dirty="0"/>
              <a:t>It is also your responsibility to know and uphold your club members to the Financial Management procedures. The whole club will be accountable if any member is found to be in violation of the Financial Handbook.</a:t>
            </a:r>
          </a:p>
        </p:txBody>
      </p:sp>
      <p:sp>
        <p:nvSpPr>
          <p:cNvPr id="24" name="Google Shape;24;p8"/>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p:cNvSpPr txBox="1"/>
          <p:nvPr/>
        </p:nvSpPr>
        <p:spPr>
          <a:xfrm>
            <a:off x="1219195" y="623350"/>
            <a:ext cx="9209908"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RSO Leadership</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2" name="Picture 1">
            <a:extLst>
              <a:ext uri="{FF2B5EF4-FFF2-40B4-BE49-F238E27FC236}">
                <a16:creationId xmlns:a16="http://schemas.microsoft.com/office/drawing/2014/main" id="{1375B585-B6C1-E98E-AC8F-8918784AAC74}"/>
              </a:ext>
            </a:extLst>
          </p:cNvPr>
          <p:cNvPicPr>
            <a:picLocks noChangeAspect="1"/>
          </p:cNvPicPr>
          <p:nvPr/>
        </p:nvPicPr>
        <p:blipFill rotWithShape="1">
          <a:blip r:embed="rId4">
            <a:extLst>
              <a:ext uri="{28A0092B-C50C-407E-A947-70E740481C1C}">
                <a14:useLocalDpi xmlns:a14="http://schemas.microsoft.com/office/drawing/2010/main" val="0"/>
              </a:ext>
            </a:extLst>
          </a:blip>
          <a:srcRect b="23368"/>
          <a:stretch/>
        </p:blipFill>
        <p:spPr>
          <a:xfrm>
            <a:off x="8092321" y="1355498"/>
            <a:ext cx="3600958" cy="4147003"/>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911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body" idx="1"/>
          </p:nvPr>
        </p:nvSpPr>
        <p:spPr>
          <a:xfrm>
            <a:off x="1089006" y="1977388"/>
            <a:ext cx="8431427" cy="4355100"/>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On-Campus Club Account</a:t>
            </a:r>
          </a:p>
          <a:p>
            <a:pPr marL="114300" lvl="0" indent="0" algn="l" rtl="0">
              <a:lnSpc>
                <a:spcPct val="90000"/>
              </a:lnSpc>
              <a:spcBef>
                <a:spcPts val="1000"/>
              </a:spcBef>
              <a:spcAft>
                <a:spcPts val="0"/>
              </a:spcAft>
              <a:buSzPts val="1800"/>
              <a:buNone/>
            </a:pPr>
            <a:endParaRPr sz="2400" dirty="0">
              <a:latin typeface="Avenir Black" panose="02000503020000020003" pitchFamily="2" charset="0"/>
              <a:ea typeface="Lexend ExtraBold"/>
              <a:cs typeface="Arial" panose="020B0604020202020204" pitchFamily="34" charset="0"/>
              <a:sym typeface="Lexend ExtraBold"/>
            </a:endParaRPr>
          </a:p>
          <a:p>
            <a:pPr fontAlgn="base"/>
            <a:r>
              <a:rPr lang="en-US" dirty="0"/>
              <a:t>Trust account is basically your clubs bank account on campus. All your funds will be deposited here, and any purchases are charges you make will come from this account.</a:t>
            </a:r>
          </a:p>
          <a:p>
            <a:pPr fontAlgn="base"/>
            <a:endParaRPr lang="en-US" dirty="0"/>
          </a:p>
          <a:p>
            <a:pPr fontAlgn="base"/>
            <a:r>
              <a:rPr lang="en-US" dirty="0"/>
              <a:t>One of the first things to do as a club is to create a Trust Account.  This is your club campus account from where all money earned and spent by your club comes from. We call this account the </a:t>
            </a:r>
            <a:r>
              <a:rPr lang="en-US" dirty="0" err="1"/>
              <a:t>CLNumber</a:t>
            </a:r>
            <a:r>
              <a:rPr lang="en-US" dirty="0"/>
              <a:t> (CL#).</a:t>
            </a:r>
          </a:p>
          <a:p>
            <a:pPr fontAlgn="base"/>
            <a:endParaRPr lang="en-US" dirty="0"/>
          </a:p>
          <a:p>
            <a:pPr fontAlgn="base"/>
            <a:r>
              <a:rPr lang="en-US" dirty="0"/>
              <a:t>Note that all your requests and forms will require you to know and input your </a:t>
            </a:r>
            <a:r>
              <a:rPr lang="en-US" dirty="0" err="1"/>
              <a:t>CLNumber</a:t>
            </a:r>
            <a:r>
              <a:rPr lang="en-US" dirty="0"/>
              <a:t>. It is strongly recommended you save this number for your records.</a:t>
            </a:r>
          </a:p>
          <a:p>
            <a:pPr fontAlgn="base"/>
            <a:endParaRPr lang="en-US" dirty="0"/>
          </a:p>
          <a:p>
            <a:pPr fontAlgn="base"/>
            <a:r>
              <a:rPr lang="en-US" b="1" dirty="0"/>
              <a:t>No Off-Campus </a:t>
            </a:r>
            <a:r>
              <a:rPr lang="en-US" dirty="0"/>
              <a:t>bank accounts are allowed. Do not deposit club funds into any off-campus account. Specific national organizations do have an exception to this and must be confirmed with your RSO Financial coordinator.</a:t>
            </a:r>
          </a:p>
        </p:txBody>
      </p:sp>
      <p:sp>
        <p:nvSpPr>
          <p:cNvPr id="24" name="Google Shape;24;p8"/>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p:cNvSpPr txBox="1"/>
          <p:nvPr/>
        </p:nvSpPr>
        <p:spPr>
          <a:xfrm>
            <a:off x="1219196" y="623350"/>
            <a:ext cx="7858703"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What is a Trust Account?</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777A7D2B-508B-2DE1-7E8D-A743E5E3C4AC}"/>
              </a:ext>
            </a:extLst>
          </p:cNvPr>
          <p:cNvPicPr>
            <a:picLocks noChangeAspect="1"/>
          </p:cNvPicPr>
          <p:nvPr/>
        </p:nvPicPr>
        <p:blipFill>
          <a:blip r:embed="rId4"/>
          <a:stretch>
            <a:fillRect/>
          </a:stretch>
        </p:blipFill>
        <p:spPr>
          <a:xfrm>
            <a:off x="9770433" y="623350"/>
            <a:ext cx="1770777" cy="5138042"/>
          </a:xfrm>
          <a:prstGeom prst="rect">
            <a:avLst/>
          </a:prstGeom>
        </p:spPr>
      </p:pic>
    </p:spTree>
    <p:extLst>
      <p:ext uri="{BB962C8B-B14F-4D97-AF65-F5344CB8AC3E}">
        <p14:creationId xmlns:p14="http://schemas.microsoft.com/office/powerpoint/2010/main" val="353361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A0D30FC2-402B-21BE-28F2-2C02B3F8FD42}"/>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FD194873-BDA4-6B27-8D13-E72FA94BBE2A}"/>
              </a:ext>
            </a:extLst>
          </p:cNvPr>
          <p:cNvSpPr txBox="1">
            <a:spLocks noGrp="1"/>
          </p:cNvSpPr>
          <p:nvPr>
            <p:ph type="body" idx="1"/>
          </p:nvPr>
        </p:nvSpPr>
        <p:spPr>
          <a:xfrm>
            <a:off x="1219200" y="2026815"/>
            <a:ext cx="6330778" cy="4355100"/>
          </a:xfrm>
          <a:prstGeom prst="rect">
            <a:avLst/>
          </a:prstGeom>
          <a:noFill/>
          <a:ln>
            <a:noFill/>
          </a:ln>
        </p:spPr>
        <p:txBody>
          <a:bodyPr spcFirstLastPara="1" wrap="square" lIns="0" tIns="0" rIns="0" bIns="0" anchor="t" anchorCtr="0">
            <a:noAutofit/>
          </a:bodyPr>
          <a:lstStyle/>
          <a:p>
            <a:pPr fontAlgn="base"/>
            <a:r>
              <a:rPr lang="en-US" dirty="0"/>
              <a:t>If your club has an established </a:t>
            </a:r>
            <a:r>
              <a:rPr lang="en-US" dirty="0" err="1"/>
              <a:t>CLNumber</a:t>
            </a:r>
            <a:r>
              <a:rPr lang="en-US" dirty="0"/>
              <a:t>, you can find it by opening the Chart Accounts page in the Financial Services website.</a:t>
            </a:r>
            <a:br>
              <a:rPr lang="en-US" dirty="0"/>
            </a:br>
            <a:r>
              <a:rPr lang="en-US" u="sng" dirty="0">
                <a:hlinkClick r:id="rId4"/>
              </a:rPr>
              <a:t>https://www.humboldt.edu/financial-services/chart-accounts</a:t>
            </a:r>
            <a:endParaRPr lang="en-US" u="sng" dirty="0"/>
          </a:p>
          <a:p>
            <a:pPr fontAlgn="base"/>
            <a:r>
              <a:rPr lang="en-US" dirty="0"/>
              <a:t> </a:t>
            </a:r>
          </a:p>
          <a:p>
            <a:pPr fontAlgn="base"/>
            <a:r>
              <a:rPr lang="en-US" dirty="0"/>
              <a:t>Scroll down until you find the Fund link and click it.</a:t>
            </a:r>
          </a:p>
          <a:p>
            <a:pPr fontAlgn="base"/>
            <a:endParaRPr lang="en-US" dirty="0"/>
          </a:p>
          <a:p>
            <a:pPr fontAlgn="base"/>
            <a:r>
              <a:rPr lang="en-US" dirty="0"/>
              <a:t>An excel spreadsheet will download to your computer.</a:t>
            </a:r>
          </a:p>
          <a:p>
            <a:pPr fontAlgn="base"/>
            <a:endParaRPr lang="en-US" dirty="0"/>
          </a:p>
          <a:p>
            <a:pPr fontAlgn="base"/>
            <a:r>
              <a:rPr lang="en-US" dirty="0"/>
              <a:t>Open the spreadsheet and click the HMCMP tab at the bottom.</a:t>
            </a:r>
          </a:p>
          <a:p>
            <a:pPr fontAlgn="base"/>
            <a:endParaRPr lang="en-US" dirty="0"/>
          </a:p>
          <a:p>
            <a:pPr fontAlgn="base"/>
            <a:r>
              <a:rPr lang="en-US" dirty="0"/>
              <a:t>You will find the list of club trust accounts in this page.  You can search the list using your club’s name to find the </a:t>
            </a:r>
            <a:r>
              <a:rPr lang="en-US" dirty="0" err="1"/>
              <a:t>CLNumber</a:t>
            </a:r>
            <a:r>
              <a:rPr lang="en-US" dirty="0"/>
              <a:t> required.  Example:  TANGO CLUB - CL647</a:t>
            </a:r>
          </a:p>
          <a:p>
            <a:pPr fontAlgn="base"/>
            <a:endParaRPr lang="en-US" dirty="0"/>
          </a:p>
          <a:p>
            <a:pPr fontAlgn="base"/>
            <a:r>
              <a:rPr lang="en-US" dirty="0"/>
              <a:t>If you can’t find your club’s name, then there may not be an active trust account for it.</a:t>
            </a:r>
          </a:p>
        </p:txBody>
      </p:sp>
      <p:sp>
        <p:nvSpPr>
          <p:cNvPr id="24" name="Google Shape;24;p8">
            <a:extLst>
              <a:ext uri="{FF2B5EF4-FFF2-40B4-BE49-F238E27FC236}">
                <a16:creationId xmlns:a16="http://schemas.microsoft.com/office/drawing/2014/main" id="{69EC3E3C-7B84-BB67-DB2E-EDCE821033F2}"/>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72164832-98BF-942C-E7A9-AAC32D549044}"/>
              </a:ext>
            </a:extLst>
          </p:cNvPr>
          <p:cNvSpPr txBox="1"/>
          <p:nvPr/>
        </p:nvSpPr>
        <p:spPr>
          <a:xfrm>
            <a:off x="1147888" y="623353"/>
            <a:ext cx="8447803"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dirty="0">
                <a:solidFill>
                  <a:schemeClr val="dk1"/>
                </a:solidFill>
                <a:latin typeface="Arial Black" panose="020B0604020202020204" pitchFamily="34" charset="0"/>
                <a:ea typeface="Montserrat Black"/>
                <a:cs typeface="Arial Black" panose="020B0604020202020204" pitchFamily="34" charset="0"/>
                <a:sym typeface="Montserrat Black"/>
              </a:rPr>
              <a:t>Finding your Trust Account</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1096AE2D-032E-4811-5B39-85B4A3942C4A}"/>
              </a:ext>
            </a:extLst>
          </p:cNvPr>
          <p:cNvPicPr>
            <a:picLocks noChangeAspect="1"/>
          </p:cNvPicPr>
          <p:nvPr/>
        </p:nvPicPr>
        <p:blipFill>
          <a:blip r:embed="rId5"/>
          <a:stretch>
            <a:fillRect/>
          </a:stretch>
        </p:blipFill>
        <p:spPr>
          <a:xfrm>
            <a:off x="7959202" y="2026815"/>
            <a:ext cx="3594852" cy="2952915"/>
          </a:xfrm>
          <a:prstGeom prst="rect">
            <a:avLst/>
          </a:prstGeom>
        </p:spPr>
      </p:pic>
    </p:spTree>
    <p:extLst>
      <p:ext uri="{BB962C8B-B14F-4D97-AF65-F5344CB8AC3E}">
        <p14:creationId xmlns:p14="http://schemas.microsoft.com/office/powerpoint/2010/main" val="364670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3EFB5755-1E80-984D-B2EF-F4ED71EDD9BB}"/>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93BB9072-8702-6266-942A-2A2774F5AC03}"/>
              </a:ext>
            </a:extLst>
          </p:cNvPr>
          <p:cNvSpPr txBox="1">
            <a:spLocks noGrp="1"/>
          </p:cNvSpPr>
          <p:nvPr>
            <p:ph type="body" idx="1"/>
          </p:nvPr>
        </p:nvSpPr>
        <p:spPr>
          <a:xfrm>
            <a:off x="1219197" y="1531450"/>
            <a:ext cx="7603527"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endParaRPr lang="en-US" sz="10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If you are a new club, you will need to apply for a new </a:t>
            </a:r>
            <a:r>
              <a:rPr lang="en-US" dirty="0" err="1"/>
              <a:t>CLNumber</a:t>
            </a:r>
            <a:r>
              <a:rPr lang="en-US" dirty="0"/>
              <a:t>.</a:t>
            </a:r>
          </a:p>
          <a:p>
            <a:pPr fontAlgn="base"/>
            <a:endParaRPr lang="en-US" dirty="0"/>
          </a:p>
          <a:p>
            <a:pPr fontAlgn="base"/>
            <a:r>
              <a:rPr lang="en-US" dirty="0"/>
              <a:t>To get the application, access the Registered Student Organizations Financial Services website</a:t>
            </a:r>
            <a:br>
              <a:rPr lang="en-US" dirty="0"/>
            </a:br>
            <a:r>
              <a:rPr lang="en-US" u="sng" dirty="0">
                <a:hlinkClick r:id="rId4"/>
              </a:rPr>
              <a:t>https://www.humboldt.edu/student-financial-services/registered-student-organizations-rso-financial-services</a:t>
            </a:r>
            <a:endParaRPr lang="en-US" u="sng" dirty="0"/>
          </a:p>
          <a:p>
            <a:pPr fontAlgn="base"/>
            <a:endParaRPr lang="en-US" dirty="0"/>
          </a:p>
          <a:p>
            <a:pPr fontAlgn="base"/>
            <a:r>
              <a:rPr lang="en-US" dirty="0"/>
              <a:t>Scroll down to the group of links.</a:t>
            </a:r>
          </a:p>
          <a:p>
            <a:pPr fontAlgn="base"/>
            <a:r>
              <a:rPr lang="en-US" dirty="0"/>
              <a:t> </a:t>
            </a:r>
          </a:p>
          <a:p>
            <a:pPr fontAlgn="base"/>
            <a:r>
              <a:rPr lang="en-US" dirty="0"/>
              <a:t>Click the Forms and Applications link.</a:t>
            </a:r>
          </a:p>
          <a:p>
            <a:pPr fontAlgn="base"/>
            <a:endParaRPr lang="en-US" dirty="0"/>
          </a:p>
          <a:p>
            <a:pPr fontAlgn="base"/>
            <a:r>
              <a:rPr lang="en-US" dirty="0"/>
              <a:t>In the resulting page, scroll down until you see the Establishment of a Trust Fund link and click it.</a:t>
            </a:r>
          </a:p>
          <a:p>
            <a:pPr fontAlgn="base"/>
            <a:endParaRPr lang="en-US" dirty="0"/>
          </a:p>
          <a:p>
            <a:pPr fontAlgn="base"/>
            <a:r>
              <a:rPr lang="en-US" dirty="0"/>
              <a:t>The pdf form will download to your computer.</a:t>
            </a:r>
          </a:p>
          <a:p>
            <a:pPr fontAlgn="base"/>
            <a:endParaRPr lang="en-US" dirty="0"/>
          </a:p>
          <a:p>
            <a:pPr fontAlgn="base"/>
            <a:r>
              <a:rPr lang="en-US" dirty="0"/>
              <a:t>Fill out the Highlighted areas</a:t>
            </a:r>
          </a:p>
          <a:p>
            <a:pPr fontAlgn="base"/>
            <a:endParaRPr lang="en-US" dirty="0"/>
          </a:p>
          <a:p>
            <a:pPr fontAlgn="base"/>
            <a:r>
              <a:rPr lang="en-US" dirty="0"/>
              <a:t>Once complete, email the form to the following email: </a:t>
            </a:r>
            <a:r>
              <a:rPr lang="en-US" dirty="0">
                <a:hlinkClick r:id="rId5"/>
              </a:rPr>
              <a:t>Clubs-finance@humboldt.edu</a:t>
            </a:r>
            <a:r>
              <a:rPr lang="en-US" dirty="0"/>
              <a:t>.</a:t>
            </a:r>
          </a:p>
          <a:p>
            <a:pPr fontAlgn="base"/>
            <a:endParaRPr lang="en-US" dirty="0"/>
          </a:p>
          <a:p>
            <a:pPr fontAlgn="base"/>
            <a:r>
              <a:rPr lang="en-US" dirty="0"/>
              <a:t>The RSO Coordinator will route it to the appropriate approvers and get you access to your CL#.</a:t>
            </a:r>
          </a:p>
          <a:p>
            <a:pPr marL="114300" lvl="0" indent="0" algn="l" rtl="0">
              <a:lnSpc>
                <a:spcPct val="90000"/>
              </a:lnSpc>
              <a:spcBef>
                <a:spcPts val="1000"/>
              </a:spcBef>
              <a:spcAft>
                <a:spcPts val="0"/>
              </a:spcAft>
              <a:buSzPts val="1800"/>
              <a:buNone/>
            </a:pPr>
            <a:endParaRPr sz="2400" dirty="0">
              <a:latin typeface="Avenir Black" panose="02000503020000020003" pitchFamily="2" charset="0"/>
              <a:ea typeface="Lexend ExtraBold"/>
              <a:cs typeface="Arial" panose="020B0604020202020204" pitchFamily="34" charset="0"/>
              <a:sym typeface="Lexend ExtraBold"/>
            </a:endParaRPr>
          </a:p>
        </p:txBody>
      </p:sp>
      <p:sp>
        <p:nvSpPr>
          <p:cNvPr id="24" name="Google Shape;24;p8">
            <a:extLst>
              <a:ext uri="{FF2B5EF4-FFF2-40B4-BE49-F238E27FC236}">
                <a16:creationId xmlns:a16="http://schemas.microsoft.com/office/drawing/2014/main" id="{3BDEEF65-5CA7-E86D-A44C-F95009A85464}"/>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7A49A563-B5F7-F891-DC96-DCA8738D08CF}"/>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New Trust Account</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A389ACFD-365B-30FB-BACA-7F199820B4BC}"/>
              </a:ext>
            </a:extLst>
          </p:cNvPr>
          <p:cNvPicPr>
            <a:picLocks noChangeAspect="1"/>
          </p:cNvPicPr>
          <p:nvPr/>
        </p:nvPicPr>
        <p:blipFill>
          <a:blip r:embed="rId6"/>
          <a:stretch>
            <a:fillRect/>
          </a:stretch>
        </p:blipFill>
        <p:spPr>
          <a:xfrm>
            <a:off x="8822724" y="850602"/>
            <a:ext cx="2990335" cy="4239605"/>
          </a:xfrm>
          <a:prstGeom prst="rect">
            <a:avLst/>
          </a:prstGeom>
        </p:spPr>
      </p:pic>
    </p:spTree>
    <p:extLst>
      <p:ext uri="{BB962C8B-B14F-4D97-AF65-F5344CB8AC3E}">
        <p14:creationId xmlns:p14="http://schemas.microsoft.com/office/powerpoint/2010/main" val="2623446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26CC400D-63BC-42AC-E068-92BD3A605193}"/>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47F07605-EAF6-74B8-983D-DA190BA776CA}"/>
              </a:ext>
            </a:extLst>
          </p:cNvPr>
          <p:cNvSpPr txBox="1">
            <a:spLocks noGrp="1"/>
          </p:cNvSpPr>
          <p:nvPr>
            <p:ph type="body" idx="1"/>
          </p:nvPr>
        </p:nvSpPr>
        <p:spPr>
          <a:xfrm>
            <a:off x="1219197" y="1531450"/>
            <a:ext cx="5984792"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Requesting Events</a:t>
            </a: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dirty="0"/>
              <a:t>After completing all the mandatory requirements for your club to become active, you will be ready to request your club’s events.</a:t>
            </a:r>
          </a:p>
          <a:p>
            <a:pPr fontAlgn="base"/>
            <a:endParaRPr lang="en-US" dirty="0"/>
          </a:p>
          <a:p>
            <a:pPr fontAlgn="base"/>
            <a:r>
              <a:rPr lang="en-US" dirty="0"/>
              <a:t>Requesting events is done through the 25Live and Club’s website. </a:t>
            </a:r>
            <a:r>
              <a:rPr lang="en-US" dirty="0">
                <a:hlinkClick r:id="rId4"/>
              </a:rPr>
              <a:t>https://www.humboldt.edu/clubs/rso-forms</a:t>
            </a:r>
            <a:endParaRPr lang="en-US" dirty="0"/>
          </a:p>
          <a:p>
            <a:pPr fontAlgn="base"/>
            <a:endParaRPr lang="en-US" dirty="0"/>
          </a:p>
          <a:p>
            <a:pPr fontAlgn="base"/>
            <a:r>
              <a:rPr lang="en-US" dirty="0"/>
              <a:t>It is important to try and get your requests in as early as  possible. Some events may take longer to get approved. Between two and four weeks before your event is the time frame you want to get your requests submitted.</a:t>
            </a:r>
          </a:p>
          <a:p>
            <a:pPr fontAlgn="base"/>
            <a:endParaRPr lang="en-US" dirty="0"/>
          </a:p>
          <a:p>
            <a:pPr fontAlgn="base"/>
            <a:r>
              <a:rPr lang="en-US" dirty="0"/>
              <a:t>These are very important and vital tools for all clubs. Without following the procedures and submitting the forms on these sites you will not be able to use any of the club’s funds.</a:t>
            </a:r>
          </a:p>
          <a:p>
            <a:pPr fontAlgn="base"/>
            <a:endParaRPr lang="en-US" dirty="0"/>
          </a:p>
          <a:p>
            <a:r>
              <a:rPr lang="en-US" dirty="0"/>
              <a:t>For more information and training on the use of these tools, please contact us at the following email: </a:t>
            </a:r>
            <a:r>
              <a:rPr lang="en-US" u="sng" dirty="0">
                <a:hlinkClick r:id="rId5"/>
              </a:rPr>
              <a:t>clubs@humboldt.edu</a:t>
            </a:r>
            <a:r>
              <a:rPr lang="en-US" dirty="0"/>
              <a:t> and </a:t>
            </a:r>
            <a:r>
              <a:rPr lang="en-US" u="sng" dirty="0">
                <a:hlinkClick r:id="rId6"/>
              </a:rPr>
              <a:t>sec@humboldt.edu</a:t>
            </a:r>
            <a:r>
              <a:rPr lang="en-US" dirty="0"/>
              <a:t> for 25Live</a:t>
            </a:r>
            <a:endParaRPr sz="2400" dirty="0">
              <a:latin typeface="Avenir Black" panose="02000503020000020003" pitchFamily="2" charset="0"/>
              <a:ea typeface="Lexend ExtraBold"/>
              <a:cs typeface="Arial" panose="020B0604020202020204" pitchFamily="34" charset="0"/>
              <a:sym typeface="Lexend ExtraBold"/>
            </a:endParaRPr>
          </a:p>
        </p:txBody>
      </p:sp>
      <p:sp>
        <p:nvSpPr>
          <p:cNvPr id="24" name="Google Shape;24;p8">
            <a:extLst>
              <a:ext uri="{FF2B5EF4-FFF2-40B4-BE49-F238E27FC236}">
                <a16:creationId xmlns:a16="http://schemas.microsoft.com/office/drawing/2014/main" id="{7E809C6A-C259-2729-F183-C25BD211E318}"/>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2652AF43-0947-AAA0-8CB5-606206AB8131}"/>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Event Requests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3" name="Picture 2">
            <a:extLst>
              <a:ext uri="{FF2B5EF4-FFF2-40B4-BE49-F238E27FC236}">
                <a16:creationId xmlns:a16="http://schemas.microsoft.com/office/drawing/2014/main" id="{DB34CC4D-9EC0-010C-8D0F-867D28AF813A}"/>
              </a:ext>
            </a:extLst>
          </p:cNvPr>
          <p:cNvPicPr>
            <a:picLocks noChangeAspect="1"/>
          </p:cNvPicPr>
          <p:nvPr/>
        </p:nvPicPr>
        <p:blipFill>
          <a:blip r:embed="rId7"/>
          <a:stretch>
            <a:fillRect/>
          </a:stretch>
        </p:blipFill>
        <p:spPr>
          <a:xfrm>
            <a:off x="6438683" y="358346"/>
            <a:ext cx="5469112" cy="2102168"/>
          </a:xfrm>
          <a:prstGeom prst="rect">
            <a:avLst/>
          </a:prstGeom>
        </p:spPr>
      </p:pic>
      <p:pic>
        <p:nvPicPr>
          <p:cNvPr id="5" name="Picture 4">
            <a:extLst>
              <a:ext uri="{FF2B5EF4-FFF2-40B4-BE49-F238E27FC236}">
                <a16:creationId xmlns:a16="http://schemas.microsoft.com/office/drawing/2014/main" id="{B1005227-3C69-9778-DC5A-F34EDEF224C1}"/>
              </a:ext>
            </a:extLst>
          </p:cNvPr>
          <p:cNvPicPr>
            <a:picLocks noChangeAspect="1"/>
          </p:cNvPicPr>
          <p:nvPr/>
        </p:nvPicPr>
        <p:blipFill>
          <a:blip r:embed="rId8"/>
          <a:stretch>
            <a:fillRect/>
          </a:stretch>
        </p:blipFill>
        <p:spPr>
          <a:xfrm>
            <a:off x="8241955" y="2555665"/>
            <a:ext cx="2970877" cy="3257386"/>
          </a:xfrm>
          <a:prstGeom prst="rect">
            <a:avLst/>
          </a:prstGeom>
        </p:spPr>
      </p:pic>
    </p:spTree>
    <p:extLst>
      <p:ext uri="{BB962C8B-B14F-4D97-AF65-F5344CB8AC3E}">
        <p14:creationId xmlns:p14="http://schemas.microsoft.com/office/powerpoint/2010/main" val="1209776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
          <a:extLst>
            <a:ext uri="{FF2B5EF4-FFF2-40B4-BE49-F238E27FC236}">
              <a16:creationId xmlns:a16="http://schemas.microsoft.com/office/drawing/2014/main" id="{20ECB408-180F-BFEC-12AB-C64022842596}"/>
            </a:ext>
          </a:extLst>
        </p:cNvPr>
        <p:cNvGrpSpPr/>
        <p:nvPr/>
      </p:nvGrpSpPr>
      <p:grpSpPr>
        <a:xfrm>
          <a:off x="0" y="0"/>
          <a:ext cx="0" cy="0"/>
          <a:chOff x="0" y="0"/>
          <a:chExt cx="0" cy="0"/>
        </a:xfrm>
      </p:grpSpPr>
      <p:sp>
        <p:nvSpPr>
          <p:cNvPr id="23" name="Google Shape;23;p8">
            <a:extLst>
              <a:ext uri="{FF2B5EF4-FFF2-40B4-BE49-F238E27FC236}">
                <a16:creationId xmlns:a16="http://schemas.microsoft.com/office/drawing/2014/main" id="{9021D4C7-2872-86DA-0AB0-B865D5331973}"/>
              </a:ext>
            </a:extLst>
          </p:cNvPr>
          <p:cNvSpPr txBox="1">
            <a:spLocks noGrp="1"/>
          </p:cNvSpPr>
          <p:nvPr>
            <p:ph type="body" idx="1"/>
          </p:nvPr>
        </p:nvSpPr>
        <p:spPr>
          <a:xfrm>
            <a:off x="1219198" y="1531450"/>
            <a:ext cx="6084985" cy="512884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US" sz="2400" dirty="0">
                <a:solidFill>
                  <a:schemeClr val="dk1"/>
                </a:solidFill>
                <a:latin typeface="Avenir Black" panose="02000503020000020003" pitchFamily="2" charset="0"/>
                <a:ea typeface="Lexend ExtraBold"/>
                <a:cs typeface="Arial" panose="020B0604020202020204" pitchFamily="34" charset="0"/>
                <a:sym typeface="Lexend ExtraBold"/>
              </a:rPr>
              <a:t>Cash Handling &amp; Dual Custody</a:t>
            </a:r>
          </a:p>
          <a:p>
            <a:pPr marL="114300" lvl="0" indent="0" algn="l" rtl="0">
              <a:lnSpc>
                <a:spcPct val="90000"/>
              </a:lnSpc>
              <a:spcBef>
                <a:spcPts val="1000"/>
              </a:spcBef>
              <a:spcAft>
                <a:spcPts val="0"/>
              </a:spcAft>
              <a:buSzPts val="1800"/>
              <a:buNone/>
            </a:pPr>
            <a:endParaRPr lang="en-US" sz="2400" dirty="0">
              <a:solidFill>
                <a:schemeClr val="dk1"/>
              </a:solidFill>
              <a:latin typeface="Avenir Black" panose="02000503020000020003" pitchFamily="2" charset="0"/>
              <a:ea typeface="Lexend ExtraBold"/>
              <a:cs typeface="Arial" panose="020B0604020202020204" pitchFamily="34" charset="0"/>
              <a:sym typeface="Lexend ExtraBold"/>
            </a:endParaRPr>
          </a:p>
          <a:p>
            <a:pPr fontAlgn="base"/>
            <a:r>
              <a:rPr lang="en-US" b="1" dirty="0"/>
              <a:t>Anyone handling any form of currency is required to take a Cash Handling training every academic year</a:t>
            </a:r>
            <a:r>
              <a:rPr lang="en-US" dirty="0"/>
              <a:t>.  This course covers the basics of cashier transactions and procedures.</a:t>
            </a:r>
          </a:p>
          <a:p>
            <a:pPr fontAlgn="base"/>
            <a:endParaRPr lang="en-US" dirty="0"/>
          </a:p>
          <a:p>
            <a:pPr fontAlgn="base"/>
            <a:r>
              <a:rPr lang="en-US" dirty="0"/>
              <a:t>This training is available for any club member, not just for the officers.  If you are part of more than one club, you only need to take the course just once per academic year.</a:t>
            </a:r>
          </a:p>
          <a:p>
            <a:pPr fontAlgn="base"/>
            <a:endParaRPr lang="en-US" dirty="0"/>
          </a:p>
          <a:p>
            <a:pPr fontAlgn="base"/>
            <a:r>
              <a:rPr lang="en-US" dirty="0"/>
              <a:t>To schedule a training appointment, send an email to the following address</a:t>
            </a:r>
            <a:br>
              <a:rPr lang="en-US" dirty="0"/>
            </a:br>
            <a:r>
              <a:rPr lang="en-US" u="sng" dirty="0">
                <a:hlinkClick r:id="rId4"/>
              </a:rPr>
              <a:t>clubs-finance@humboldt.edu</a:t>
            </a:r>
            <a:endParaRPr lang="en-US" u="sng" dirty="0"/>
          </a:p>
          <a:p>
            <a:pPr fontAlgn="base"/>
            <a:endParaRPr lang="en-US" dirty="0"/>
          </a:p>
          <a:p>
            <a:pPr fontAlgn="base"/>
            <a:r>
              <a:rPr lang="en-US" b="1" dirty="0"/>
              <a:t>Dual Custody </a:t>
            </a:r>
            <a:r>
              <a:rPr lang="en-US" dirty="0"/>
              <a:t>is the procedure of making sure that two people are present at an event to verify each other’s count of money, thus lowering the chance of making an error.</a:t>
            </a:r>
          </a:p>
          <a:p>
            <a:pPr fontAlgn="base"/>
            <a:endParaRPr lang="en-US" dirty="0"/>
          </a:p>
          <a:p>
            <a:pPr fontAlgn="base"/>
            <a:r>
              <a:rPr lang="en-US" dirty="0"/>
              <a:t>For that reason, </a:t>
            </a:r>
            <a:r>
              <a:rPr lang="en-US" b="1" dirty="0"/>
              <a:t>at least two people</a:t>
            </a:r>
            <a:r>
              <a:rPr lang="en-US" dirty="0"/>
              <a:t> who has taken the Cash Handling course must be present at each event. </a:t>
            </a:r>
          </a:p>
        </p:txBody>
      </p:sp>
      <p:sp>
        <p:nvSpPr>
          <p:cNvPr id="24" name="Google Shape;24;p8">
            <a:extLst>
              <a:ext uri="{FF2B5EF4-FFF2-40B4-BE49-F238E27FC236}">
                <a16:creationId xmlns:a16="http://schemas.microsoft.com/office/drawing/2014/main" id="{D3751A68-F8B3-79BF-7EB9-C98B1D75CBCD}"/>
              </a:ext>
            </a:extLst>
          </p:cNvPr>
          <p:cNvSpPr/>
          <p:nvPr/>
        </p:nvSpPr>
        <p:spPr>
          <a:xfrm>
            <a:off x="810941" y="850603"/>
            <a:ext cx="306900" cy="453600"/>
          </a:xfrm>
          <a:prstGeom prst="chevron">
            <a:avLst>
              <a:gd name="adj" fmla="val 5041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2A900"/>
              </a:solidFill>
              <a:latin typeface="Arial"/>
              <a:ea typeface="Arial"/>
              <a:cs typeface="Arial"/>
              <a:sym typeface="Arial"/>
            </a:endParaRPr>
          </a:p>
        </p:txBody>
      </p:sp>
      <p:sp>
        <p:nvSpPr>
          <p:cNvPr id="25" name="Google Shape;25;p8">
            <a:extLst>
              <a:ext uri="{FF2B5EF4-FFF2-40B4-BE49-F238E27FC236}">
                <a16:creationId xmlns:a16="http://schemas.microsoft.com/office/drawing/2014/main" id="{EABAFA89-2F8C-9ACD-FA55-C10602EDF1EF}"/>
              </a:ext>
            </a:extLst>
          </p:cNvPr>
          <p:cNvSpPr txBox="1"/>
          <p:nvPr/>
        </p:nvSpPr>
        <p:spPr>
          <a:xfrm>
            <a:off x="1219197" y="623350"/>
            <a:ext cx="6473400" cy="9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300"/>
              </a:spcAft>
              <a:buClr>
                <a:srgbClr val="000000"/>
              </a:buClr>
              <a:buSzPts val="4300"/>
              <a:buFont typeface="Arial"/>
              <a:buNone/>
            </a:pPr>
            <a:r>
              <a:rPr lang="en-US"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rPr>
              <a:t>Event Requests</a:t>
            </a:r>
            <a:endParaRPr sz="4300" u="none" strike="noStrike" cap="none" dirty="0">
              <a:solidFill>
                <a:schemeClr val="dk1"/>
              </a:solidFill>
              <a:latin typeface="Arial Black" panose="020B0604020202020204" pitchFamily="34" charset="0"/>
              <a:ea typeface="Montserrat Black"/>
              <a:cs typeface="Arial Black" panose="020B0604020202020204" pitchFamily="34" charset="0"/>
              <a:sym typeface="Montserrat Black"/>
            </a:endParaRPr>
          </a:p>
        </p:txBody>
      </p:sp>
      <p:pic>
        <p:nvPicPr>
          <p:cNvPr id="1026" name="Picture 2" descr="How to Ensure Accurate &amp; Precise Cash Handling | RetailNext">
            <a:extLst>
              <a:ext uri="{FF2B5EF4-FFF2-40B4-BE49-F238E27FC236}">
                <a16:creationId xmlns:a16="http://schemas.microsoft.com/office/drawing/2014/main" id="{2F87A26C-76E6-FAE5-D668-78BF8BCD0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652" y="1667760"/>
            <a:ext cx="4429386" cy="294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583524"/>
      </p:ext>
    </p:extLst>
  </p:cSld>
  <p:clrMapOvr>
    <a:masterClrMapping/>
  </p:clrMapOvr>
</p:sld>
</file>

<file path=ppt/theme/theme1.xml><?xml version="1.0" encoding="utf-8"?>
<a:theme xmlns:a="http://schemas.openxmlformats.org/drawingml/2006/main" name="Cal Poly Humboldt Theme">
  <a:themeElements>
    <a:clrScheme name="Cal Poly Humboldt">
      <a:dk1>
        <a:srgbClr val="004C46"/>
      </a:dk1>
      <a:lt1>
        <a:srgbClr val="EFEEDC"/>
      </a:lt1>
      <a:dk2>
        <a:srgbClr val="008569"/>
      </a:dk2>
      <a:lt2>
        <a:srgbClr val="FFC72C"/>
      </a:lt2>
      <a:accent1>
        <a:srgbClr val="004C46"/>
      </a:accent1>
      <a:accent2>
        <a:srgbClr val="F2A900"/>
      </a:accent2>
      <a:accent3>
        <a:srgbClr val="00A883"/>
      </a:accent3>
      <a:accent4>
        <a:srgbClr val="98B8AD"/>
      </a:accent4>
      <a:accent5>
        <a:srgbClr val="007198"/>
      </a:accent5>
      <a:accent6>
        <a:srgbClr val="CDDAD5"/>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3295</TotalTime>
  <Words>3374</Words>
  <Application>Microsoft Office PowerPoint</Application>
  <PresentationFormat>Widescreen</PresentationFormat>
  <Paragraphs>254</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Avenir Black</vt:lpstr>
      <vt:lpstr>Avenir Medium</vt:lpstr>
      <vt:lpstr>Arial Black</vt:lpstr>
      <vt:lpstr>Arial</vt:lpstr>
      <vt:lpstr>Calibri</vt:lpstr>
      <vt:lpstr>Lexend</vt:lpstr>
      <vt:lpstr>Cal Poly Humboldt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J Castillo</dc:creator>
  <cp:lastModifiedBy>Paul J Castillo</cp:lastModifiedBy>
  <cp:revision>22</cp:revision>
  <dcterms:modified xsi:type="dcterms:W3CDTF">2025-09-05T22:21:29Z</dcterms:modified>
</cp:coreProperties>
</file>