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3"/>
  </p:notesMasterIdLst>
  <p:sldIdLst>
    <p:sldId id="256" r:id="rId2"/>
  </p:sldIdLst>
  <p:sldSz cx="43891200" cy="29260800"/>
  <p:notesSz cx="7010400" cy="9296400"/>
  <p:embeddedFontLst>
    <p:embeddedFont>
      <p:font typeface="Calibri" panose="020F0502020204030204" pitchFamily="34" charset="0"/>
      <p:regular r:id="rId4"/>
      <p:bold r:id="rId5"/>
      <p:italic r:id="rId6"/>
      <p:boldItalic r:id="rId7"/>
    </p:embeddedFont>
    <p:embeddedFont>
      <p:font typeface="EB Garamond" panose="00000500000000000000" pitchFamily="2" charset="0"/>
      <p:regular r:id="rId8"/>
      <p:bold r:id="rId9"/>
      <p:italic r:id="rId10"/>
      <p:boldItalic r:id="rId11"/>
    </p:embeddedFont>
    <p:embeddedFont>
      <p:font typeface="Montserrat" panose="00000500000000000000" pitchFamily="2"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216">
          <p15:clr>
            <a:srgbClr val="A4A3A4"/>
          </p15:clr>
        </p15:guide>
        <p15:guide id="2" pos="13824">
          <p15:clr>
            <a:srgbClr val="A4A3A4"/>
          </p15:clr>
        </p15:guide>
        <p15:guide id="3" orient="horz" pos="10080">
          <p15:clr>
            <a:srgbClr val="A4A3A4"/>
          </p15:clr>
        </p15:guide>
        <p15:guide id="4" pos="1636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gc4hgdvuaMmK+S0zpmklpXR6mU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4" d="100"/>
          <a:sy n="64" d="100"/>
        </p:scale>
        <p:origin x="-104" y="-1160"/>
      </p:cViewPr>
      <p:guideLst>
        <p:guide orient="horz" pos="9216"/>
        <p:guide pos="13824"/>
        <p:guide orient="horz" pos="10080"/>
        <p:guide pos="16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7839" cy="46481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7" y="0"/>
            <a:ext cx="3037839" cy="46481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890588" y="696913"/>
            <a:ext cx="52292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15790"/>
            <a:ext cx="5608319" cy="418337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8829967"/>
            <a:ext cx="3037839" cy="464818"/>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7" y="8829967"/>
            <a:ext cx="3037839" cy="464818"/>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701041" y="4415790"/>
            <a:ext cx="5608319" cy="418337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80" name="Google Shape;80;p1:notes"/>
          <p:cNvSpPr>
            <a:spLocks noGrp="1" noRot="1" noChangeAspect="1"/>
          </p:cNvSpPr>
          <p:nvPr>
            <p:ph type="sldImg" idx="2"/>
          </p:nvPr>
        </p:nvSpPr>
        <p:spPr>
          <a:xfrm>
            <a:off x="890588" y="696913"/>
            <a:ext cx="52292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3"/>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rot="5400000">
            <a:off x="145930210" y="37892989"/>
            <a:ext cx="119840586" cy="55298343"/>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34960140" y="-17047205"/>
            <a:ext cx="119840586" cy="165178733"/>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2240"/>
              </a:spcBef>
              <a:spcAft>
                <a:spcPts val="0"/>
              </a:spcAft>
              <a:buClr>
                <a:schemeClr val="dk1"/>
              </a:buClr>
              <a:buSzPts val="1400"/>
              <a:buFont typeface="Calibri"/>
              <a:buChar char="•"/>
              <a:defRPr/>
            </a:lvl1pPr>
            <a:lvl2pPr marL="914400" lvl="1" indent="-317500" algn="l">
              <a:lnSpc>
                <a:spcPct val="100000"/>
              </a:lnSpc>
              <a:spcBef>
                <a:spcPts val="1960"/>
              </a:spcBef>
              <a:spcAft>
                <a:spcPts val="0"/>
              </a:spcAft>
              <a:buClr>
                <a:schemeClr val="dk1"/>
              </a:buClr>
              <a:buSzPts val="1400"/>
              <a:buFont typeface="Calibri"/>
              <a:buChar char="–"/>
              <a:defRPr/>
            </a:lvl2pPr>
            <a:lvl3pPr marL="1371600" lvl="2" indent="-317500" algn="l">
              <a:lnSpc>
                <a:spcPct val="100000"/>
              </a:lnSpc>
              <a:spcBef>
                <a:spcPts val="1680"/>
              </a:spcBef>
              <a:spcAft>
                <a:spcPts val="0"/>
              </a:spcAft>
              <a:buClr>
                <a:schemeClr val="dk1"/>
              </a:buClr>
              <a:buSzPts val="1400"/>
              <a:buFont typeface="Calibri"/>
              <a:buChar char="•"/>
              <a:defRPr/>
            </a:lvl3pPr>
            <a:lvl4pPr marL="1828800" lvl="3" indent="-317500" algn="l">
              <a:lnSpc>
                <a:spcPct val="100000"/>
              </a:lnSpc>
              <a:spcBef>
                <a:spcPts val="1400"/>
              </a:spcBef>
              <a:spcAft>
                <a:spcPts val="0"/>
              </a:spcAft>
              <a:buClr>
                <a:schemeClr val="dk1"/>
              </a:buClr>
              <a:buSzPts val="1400"/>
              <a:buFont typeface="Calibri"/>
              <a:buChar char="–"/>
              <a:defRPr/>
            </a:lvl4pPr>
            <a:lvl5pPr marL="2286000" lvl="4" indent="-317500" algn="l">
              <a:lnSpc>
                <a:spcPct val="100000"/>
              </a:lnSpc>
              <a:spcBef>
                <a:spcPts val="1400"/>
              </a:spcBef>
              <a:spcAft>
                <a:spcPts val="0"/>
              </a:spcAft>
              <a:buClr>
                <a:schemeClr val="dk1"/>
              </a:buClr>
              <a:buSzPts val="1400"/>
              <a:buFont typeface="Calibri"/>
              <a:buChar char="»"/>
              <a:defRPr/>
            </a:lvl5pPr>
            <a:lvl6pPr marL="2743200" lvl="5" indent="-317500" algn="l">
              <a:lnSpc>
                <a:spcPct val="100000"/>
              </a:lnSpc>
              <a:spcBef>
                <a:spcPts val="1400"/>
              </a:spcBef>
              <a:spcAft>
                <a:spcPts val="0"/>
              </a:spcAft>
              <a:buClr>
                <a:schemeClr val="dk1"/>
              </a:buClr>
              <a:buSzPts val="1400"/>
              <a:buFont typeface="Calibri"/>
              <a:buChar char="•"/>
              <a:defRPr/>
            </a:lvl6pPr>
            <a:lvl7pPr marL="3200400" lvl="6" indent="-317500" algn="l">
              <a:lnSpc>
                <a:spcPct val="100000"/>
              </a:lnSpc>
              <a:spcBef>
                <a:spcPts val="1400"/>
              </a:spcBef>
              <a:spcAft>
                <a:spcPts val="0"/>
              </a:spcAft>
              <a:buClr>
                <a:schemeClr val="dk1"/>
              </a:buClr>
              <a:buSzPts val="1400"/>
              <a:buFont typeface="Calibri"/>
              <a:buChar char="•"/>
              <a:defRPr/>
            </a:lvl7pPr>
            <a:lvl8pPr marL="3657600" lvl="7" indent="-317500" algn="l">
              <a:lnSpc>
                <a:spcPct val="100000"/>
              </a:lnSpc>
              <a:spcBef>
                <a:spcPts val="1400"/>
              </a:spcBef>
              <a:spcAft>
                <a:spcPts val="0"/>
              </a:spcAft>
              <a:buClr>
                <a:schemeClr val="dk1"/>
              </a:buClr>
              <a:buSzPts val="1400"/>
              <a:buFont typeface="Calibri"/>
              <a:buChar char="•"/>
              <a:defRPr/>
            </a:lvl8pPr>
            <a:lvl9pPr marL="4114800" lvl="8" indent="-317500" algn="l">
              <a:lnSpc>
                <a:spcPct val="100000"/>
              </a:lnSpc>
              <a:spcBef>
                <a:spcPts val="1400"/>
              </a:spcBef>
              <a:spcAft>
                <a:spcPts val="0"/>
              </a:spcAft>
              <a:buClr>
                <a:schemeClr val="dk1"/>
              </a:buClr>
              <a:buSzPts val="1400"/>
              <a:buFont typeface="Calibri"/>
              <a:buChar char="•"/>
              <a:defRPr/>
            </a:lvl9pPr>
          </a:lstStyle>
          <a:p>
            <a:endParaRPr/>
          </a:p>
        </p:txBody>
      </p:sp>
      <p:sp>
        <p:nvSpPr>
          <p:cNvPr id="75" name="Google Shape;75;p12"/>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12"/>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12"/>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2194558" y="1171788"/>
            <a:ext cx="39502080" cy="487679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2194558" y="6827524"/>
            <a:ext cx="39502080" cy="19310774"/>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2240"/>
              </a:spcBef>
              <a:spcAft>
                <a:spcPts val="0"/>
              </a:spcAft>
              <a:buClr>
                <a:schemeClr val="dk1"/>
              </a:buClr>
              <a:buSzPts val="1400"/>
              <a:buFont typeface="Calibri"/>
              <a:buChar char="•"/>
              <a:defRPr/>
            </a:lvl1pPr>
            <a:lvl2pPr marL="914400" lvl="1" indent="-317500" algn="l">
              <a:lnSpc>
                <a:spcPct val="100000"/>
              </a:lnSpc>
              <a:spcBef>
                <a:spcPts val="1960"/>
              </a:spcBef>
              <a:spcAft>
                <a:spcPts val="0"/>
              </a:spcAft>
              <a:buClr>
                <a:schemeClr val="dk1"/>
              </a:buClr>
              <a:buSzPts val="1400"/>
              <a:buFont typeface="Calibri"/>
              <a:buChar char="–"/>
              <a:defRPr/>
            </a:lvl2pPr>
            <a:lvl3pPr marL="1371600" lvl="2" indent="-317500" algn="l">
              <a:lnSpc>
                <a:spcPct val="100000"/>
              </a:lnSpc>
              <a:spcBef>
                <a:spcPts val="1680"/>
              </a:spcBef>
              <a:spcAft>
                <a:spcPts val="0"/>
              </a:spcAft>
              <a:buClr>
                <a:schemeClr val="dk1"/>
              </a:buClr>
              <a:buSzPts val="1400"/>
              <a:buFont typeface="Calibri"/>
              <a:buChar char="•"/>
              <a:defRPr/>
            </a:lvl3pPr>
            <a:lvl4pPr marL="1828800" lvl="3" indent="-317500" algn="l">
              <a:lnSpc>
                <a:spcPct val="100000"/>
              </a:lnSpc>
              <a:spcBef>
                <a:spcPts val="1400"/>
              </a:spcBef>
              <a:spcAft>
                <a:spcPts val="0"/>
              </a:spcAft>
              <a:buClr>
                <a:schemeClr val="dk1"/>
              </a:buClr>
              <a:buSzPts val="1400"/>
              <a:buFont typeface="Calibri"/>
              <a:buChar char="–"/>
              <a:defRPr/>
            </a:lvl4pPr>
            <a:lvl5pPr marL="2286000" lvl="4" indent="-317500" algn="l">
              <a:lnSpc>
                <a:spcPct val="100000"/>
              </a:lnSpc>
              <a:spcBef>
                <a:spcPts val="1400"/>
              </a:spcBef>
              <a:spcAft>
                <a:spcPts val="0"/>
              </a:spcAft>
              <a:buClr>
                <a:schemeClr val="dk1"/>
              </a:buClr>
              <a:buSzPts val="1400"/>
              <a:buFont typeface="Calibri"/>
              <a:buChar char="»"/>
              <a:defRPr/>
            </a:lvl5pPr>
            <a:lvl6pPr marL="2743200" lvl="5" indent="-317500" algn="l">
              <a:lnSpc>
                <a:spcPct val="100000"/>
              </a:lnSpc>
              <a:spcBef>
                <a:spcPts val="1400"/>
              </a:spcBef>
              <a:spcAft>
                <a:spcPts val="0"/>
              </a:spcAft>
              <a:buClr>
                <a:schemeClr val="dk1"/>
              </a:buClr>
              <a:buSzPts val="1400"/>
              <a:buFont typeface="Calibri"/>
              <a:buChar char="•"/>
              <a:defRPr/>
            </a:lvl6pPr>
            <a:lvl7pPr marL="3200400" lvl="6" indent="-317500" algn="l">
              <a:lnSpc>
                <a:spcPct val="100000"/>
              </a:lnSpc>
              <a:spcBef>
                <a:spcPts val="1400"/>
              </a:spcBef>
              <a:spcAft>
                <a:spcPts val="0"/>
              </a:spcAft>
              <a:buClr>
                <a:schemeClr val="dk1"/>
              </a:buClr>
              <a:buSzPts val="1400"/>
              <a:buFont typeface="Calibri"/>
              <a:buChar char="•"/>
              <a:defRPr/>
            </a:lvl7pPr>
            <a:lvl8pPr marL="3657600" lvl="7" indent="-317500" algn="l">
              <a:lnSpc>
                <a:spcPct val="100000"/>
              </a:lnSpc>
              <a:spcBef>
                <a:spcPts val="1400"/>
              </a:spcBef>
              <a:spcAft>
                <a:spcPts val="0"/>
              </a:spcAft>
              <a:buClr>
                <a:schemeClr val="dk1"/>
              </a:buClr>
              <a:buSzPts val="1400"/>
              <a:buFont typeface="Calibri"/>
              <a:buChar char="•"/>
              <a:defRPr/>
            </a:lvl8pPr>
            <a:lvl9pPr marL="4114800" lvl="8" indent="-317500" algn="l">
              <a:lnSpc>
                <a:spcPct val="100000"/>
              </a:lnSpc>
              <a:spcBef>
                <a:spcPts val="1400"/>
              </a:spcBef>
              <a:spcAft>
                <a:spcPts val="0"/>
              </a:spcAft>
              <a:buClr>
                <a:schemeClr val="dk1"/>
              </a:buClr>
              <a:buSzPts val="1400"/>
              <a:buFont typeface="Calibri"/>
              <a:buChar char="•"/>
              <a:defRPr/>
            </a:lvl9pPr>
          </a:lstStyle>
          <a:p>
            <a:endParaRPr/>
          </a:p>
        </p:txBody>
      </p:sp>
      <p:sp>
        <p:nvSpPr>
          <p:cNvPr id="22" name="Google Shape;22;p4"/>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467103" y="18802773"/>
            <a:ext cx="37307518" cy="581152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3467103" y="12401978"/>
            <a:ext cx="37307518" cy="6400797"/>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0"/>
              </a:spcBef>
              <a:spcAft>
                <a:spcPts val="0"/>
              </a:spcAft>
              <a:buClr>
                <a:srgbClr val="888888"/>
              </a:buClr>
              <a:buSzPts val="1400"/>
              <a:buFont typeface="Calibri"/>
              <a:buNone/>
              <a:defRPr/>
            </a:lvl1pPr>
            <a:lvl2pPr marL="914400" lvl="1" indent="-228600" algn="l">
              <a:lnSpc>
                <a:spcPct val="100000"/>
              </a:lnSpc>
              <a:spcBef>
                <a:spcPts val="0"/>
              </a:spcBef>
              <a:spcAft>
                <a:spcPts val="0"/>
              </a:spcAft>
              <a:buClr>
                <a:srgbClr val="888888"/>
              </a:buClr>
              <a:buSzPts val="1400"/>
              <a:buFont typeface="Calibri"/>
              <a:buNone/>
              <a:defRPr/>
            </a:lvl2pPr>
            <a:lvl3pPr marL="1371600" lvl="2" indent="-228600" algn="l">
              <a:lnSpc>
                <a:spcPct val="100000"/>
              </a:lnSpc>
              <a:spcBef>
                <a:spcPts val="0"/>
              </a:spcBef>
              <a:spcAft>
                <a:spcPts val="0"/>
              </a:spcAft>
              <a:buClr>
                <a:srgbClr val="888888"/>
              </a:buClr>
              <a:buSzPts val="1400"/>
              <a:buFont typeface="Calibri"/>
              <a:buNone/>
              <a:defRPr/>
            </a:lvl3pPr>
            <a:lvl4pPr marL="1828800" lvl="3" indent="-228600" algn="l">
              <a:lnSpc>
                <a:spcPct val="100000"/>
              </a:lnSpc>
              <a:spcBef>
                <a:spcPts val="0"/>
              </a:spcBef>
              <a:spcAft>
                <a:spcPts val="0"/>
              </a:spcAft>
              <a:buClr>
                <a:srgbClr val="888888"/>
              </a:buClr>
              <a:buSzPts val="1400"/>
              <a:buFont typeface="Calibri"/>
              <a:buNone/>
              <a:defRPr/>
            </a:lvl4pPr>
            <a:lvl5pPr marL="2286000" lvl="4" indent="-228600" algn="l">
              <a:lnSpc>
                <a:spcPct val="100000"/>
              </a:lnSpc>
              <a:spcBef>
                <a:spcPts val="0"/>
              </a:spcBef>
              <a:spcAft>
                <a:spcPts val="0"/>
              </a:spcAft>
              <a:buClr>
                <a:srgbClr val="888888"/>
              </a:buClr>
              <a:buSzPts val="1400"/>
              <a:buFont typeface="Calibri"/>
              <a:buNone/>
              <a:defRPr/>
            </a:lvl5pPr>
            <a:lvl6pPr marL="2743200" lvl="5" indent="-228600" algn="l">
              <a:lnSpc>
                <a:spcPct val="100000"/>
              </a:lnSpc>
              <a:spcBef>
                <a:spcPts val="0"/>
              </a:spcBef>
              <a:spcAft>
                <a:spcPts val="0"/>
              </a:spcAft>
              <a:buClr>
                <a:srgbClr val="888888"/>
              </a:buClr>
              <a:buSzPts val="1400"/>
              <a:buFont typeface="Calibri"/>
              <a:buNone/>
              <a:defRPr/>
            </a:lvl6pPr>
            <a:lvl7pPr marL="3200400" lvl="6" indent="-228600" algn="l">
              <a:lnSpc>
                <a:spcPct val="100000"/>
              </a:lnSpc>
              <a:spcBef>
                <a:spcPts val="0"/>
              </a:spcBef>
              <a:spcAft>
                <a:spcPts val="0"/>
              </a:spcAft>
              <a:buClr>
                <a:srgbClr val="888888"/>
              </a:buClr>
              <a:buSzPts val="1400"/>
              <a:buFont typeface="Calibri"/>
              <a:buNone/>
              <a:defRPr/>
            </a:lvl7pPr>
            <a:lvl8pPr marL="3657600" lvl="7" indent="-228600" algn="l">
              <a:lnSpc>
                <a:spcPct val="100000"/>
              </a:lnSpc>
              <a:spcBef>
                <a:spcPts val="0"/>
              </a:spcBef>
              <a:spcAft>
                <a:spcPts val="0"/>
              </a:spcAft>
              <a:buClr>
                <a:srgbClr val="888888"/>
              </a:buClr>
              <a:buSzPts val="1400"/>
              <a:buFont typeface="Calibri"/>
              <a:buNone/>
              <a:defRPr/>
            </a:lvl8pPr>
            <a:lvl9pPr marL="4114800" lvl="8" indent="-228600" algn="l">
              <a:lnSpc>
                <a:spcPct val="100000"/>
              </a:lnSpc>
              <a:spcBef>
                <a:spcPts val="0"/>
              </a:spcBef>
              <a:spcAft>
                <a:spcPts val="0"/>
              </a:spcAft>
              <a:buClr>
                <a:srgbClr val="888888"/>
              </a:buClr>
              <a:buSzPts val="1400"/>
              <a:buFont typeface="Calibri"/>
              <a:buNone/>
              <a:defRPr/>
            </a:lvl9pPr>
          </a:lstStyle>
          <a:p>
            <a:endParaRPr/>
          </a:p>
        </p:txBody>
      </p:sp>
      <p:sp>
        <p:nvSpPr>
          <p:cNvPr id="28" name="Google Shape;28;p5"/>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5"/>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2194558" y="1171788"/>
            <a:ext cx="39502080" cy="487679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12291064" y="32769389"/>
            <a:ext cx="110238533" cy="92693064"/>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4" name="Google Shape;34;p6"/>
          <p:cNvSpPr txBox="1">
            <a:spLocks noGrp="1"/>
          </p:cNvSpPr>
          <p:nvPr>
            <p:ph type="body" idx="2"/>
          </p:nvPr>
        </p:nvSpPr>
        <p:spPr>
          <a:xfrm>
            <a:off x="123261125" y="32769389"/>
            <a:ext cx="110238544" cy="92693064"/>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5" name="Google Shape;35;p6"/>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6"/>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6"/>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194558" y="1171788"/>
            <a:ext cx="39502080" cy="487679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2194559" y="6549815"/>
            <a:ext cx="19392903" cy="2729651"/>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0"/>
              </a:spcBef>
              <a:spcAft>
                <a:spcPts val="0"/>
              </a:spcAft>
              <a:buSzPts val="1400"/>
              <a:buFont typeface="Calibri"/>
              <a:buNone/>
              <a:defRPr/>
            </a:lvl1pPr>
            <a:lvl2pPr marL="914400" lvl="1" indent="-228600" algn="l">
              <a:lnSpc>
                <a:spcPct val="100000"/>
              </a:lnSpc>
              <a:spcBef>
                <a:spcPts val="0"/>
              </a:spcBef>
              <a:spcAft>
                <a:spcPts val="0"/>
              </a:spcAft>
              <a:buSzPts val="1400"/>
              <a:buFont typeface="Calibri"/>
              <a:buNone/>
              <a:defRPr/>
            </a:lvl2pPr>
            <a:lvl3pPr marL="1371600" lvl="2" indent="-228600" algn="l">
              <a:lnSpc>
                <a:spcPct val="100000"/>
              </a:lnSpc>
              <a:spcBef>
                <a:spcPts val="0"/>
              </a:spcBef>
              <a:spcAft>
                <a:spcPts val="0"/>
              </a:spcAft>
              <a:buSzPts val="1400"/>
              <a:buFont typeface="Calibri"/>
              <a:buNone/>
              <a:defRPr/>
            </a:lvl3pPr>
            <a:lvl4pPr marL="1828800" lvl="3" indent="-228600" algn="l">
              <a:lnSpc>
                <a:spcPct val="100000"/>
              </a:lnSpc>
              <a:spcBef>
                <a:spcPts val="0"/>
              </a:spcBef>
              <a:spcAft>
                <a:spcPts val="0"/>
              </a:spcAft>
              <a:buSzPts val="1400"/>
              <a:buFont typeface="Calibri"/>
              <a:buNone/>
              <a:defRPr/>
            </a:lvl4pPr>
            <a:lvl5pPr marL="2286000" lvl="4" indent="-228600" algn="l">
              <a:lnSpc>
                <a:spcPct val="100000"/>
              </a:lnSpc>
              <a:spcBef>
                <a:spcPts val="0"/>
              </a:spcBef>
              <a:spcAft>
                <a:spcPts val="0"/>
              </a:spcAft>
              <a:buSzPts val="1400"/>
              <a:buFont typeface="Calibri"/>
              <a:buNone/>
              <a:defRPr/>
            </a:lvl5pPr>
            <a:lvl6pPr marL="2743200" lvl="5" indent="-228600" algn="l">
              <a:lnSpc>
                <a:spcPct val="100000"/>
              </a:lnSpc>
              <a:spcBef>
                <a:spcPts val="0"/>
              </a:spcBef>
              <a:spcAft>
                <a:spcPts val="0"/>
              </a:spcAft>
              <a:buSzPts val="1400"/>
              <a:buFont typeface="Calibri"/>
              <a:buNone/>
              <a:defRPr/>
            </a:lvl6pPr>
            <a:lvl7pPr marL="3200400" lvl="6" indent="-228600" algn="l">
              <a:lnSpc>
                <a:spcPct val="100000"/>
              </a:lnSpc>
              <a:spcBef>
                <a:spcPts val="0"/>
              </a:spcBef>
              <a:spcAft>
                <a:spcPts val="0"/>
              </a:spcAft>
              <a:buSzPts val="1400"/>
              <a:buFont typeface="Calibri"/>
              <a:buNone/>
              <a:defRPr/>
            </a:lvl7pPr>
            <a:lvl8pPr marL="3657600" lvl="7" indent="-228600" algn="l">
              <a:lnSpc>
                <a:spcPct val="100000"/>
              </a:lnSpc>
              <a:spcBef>
                <a:spcPts val="0"/>
              </a:spcBef>
              <a:spcAft>
                <a:spcPts val="0"/>
              </a:spcAft>
              <a:buSzPts val="1400"/>
              <a:buFont typeface="Calibri"/>
              <a:buNone/>
              <a:defRPr/>
            </a:lvl8pPr>
            <a:lvl9pPr marL="4114800" lvl="8" indent="-228600" algn="l">
              <a:lnSpc>
                <a:spcPct val="100000"/>
              </a:lnSpc>
              <a:spcBef>
                <a:spcPts val="0"/>
              </a:spcBef>
              <a:spcAft>
                <a:spcPts val="0"/>
              </a:spcAft>
              <a:buSzPts val="1400"/>
              <a:buFont typeface="Calibri"/>
              <a:buNone/>
              <a:defRPr/>
            </a:lvl9pPr>
          </a:lstStyle>
          <a:p>
            <a:endParaRPr/>
          </a:p>
        </p:txBody>
      </p:sp>
      <p:sp>
        <p:nvSpPr>
          <p:cNvPr id="41" name="Google Shape;41;p7"/>
          <p:cNvSpPr txBox="1">
            <a:spLocks noGrp="1"/>
          </p:cNvSpPr>
          <p:nvPr>
            <p:ph type="body" idx="2"/>
          </p:nvPr>
        </p:nvSpPr>
        <p:spPr>
          <a:xfrm>
            <a:off x="2194559" y="9279468"/>
            <a:ext cx="19392903" cy="16858827"/>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2" name="Google Shape;42;p7"/>
          <p:cNvSpPr txBox="1">
            <a:spLocks noGrp="1"/>
          </p:cNvSpPr>
          <p:nvPr>
            <p:ph type="body" idx="3"/>
          </p:nvPr>
        </p:nvSpPr>
        <p:spPr>
          <a:xfrm>
            <a:off x="22296124" y="6549815"/>
            <a:ext cx="19400519" cy="2729651"/>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0"/>
              </a:spcBef>
              <a:spcAft>
                <a:spcPts val="0"/>
              </a:spcAft>
              <a:buSzPts val="1400"/>
              <a:buFont typeface="Calibri"/>
              <a:buNone/>
              <a:defRPr/>
            </a:lvl1pPr>
            <a:lvl2pPr marL="914400" lvl="1" indent="-228600" algn="l">
              <a:lnSpc>
                <a:spcPct val="100000"/>
              </a:lnSpc>
              <a:spcBef>
                <a:spcPts val="0"/>
              </a:spcBef>
              <a:spcAft>
                <a:spcPts val="0"/>
              </a:spcAft>
              <a:buSzPts val="1400"/>
              <a:buFont typeface="Calibri"/>
              <a:buNone/>
              <a:defRPr/>
            </a:lvl2pPr>
            <a:lvl3pPr marL="1371600" lvl="2" indent="-228600" algn="l">
              <a:lnSpc>
                <a:spcPct val="100000"/>
              </a:lnSpc>
              <a:spcBef>
                <a:spcPts val="0"/>
              </a:spcBef>
              <a:spcAft>
                <a:spcPts val="0"/>
              </a:spcAft>
              <a:buSzPts val="1400"/>
              <a:buFont typeface="Calibri"/>
              <a:buNone/>
              <a:defRPr/>
            </a:lvl3pPr>
            <a:lvl4pPr marL="1828800" lvl="3" indent="-228600" algn="l">
              <a:lnSpc>
                <a:spcPct val="100000"/>
              </a:lnSpc>
              <a:spcBef>
                <a:spcPts val="0"/>
              </a:spcBef>
              <a:spcAft>
                <a:spcPts val="0"/>
              </a:spcAft>
              <a:buSzPts val="1400"/>
              <a:buFont typeface="Calibri"/>
              <a:buNone/>
              <a:defRPr/>
            </a:lvl4pPr>
            <a:lvl5pPr marL="2286000" lvl="4" indent="-228600" algn="l">
              <a:lnSpc>
                <a:spcPct val="100000"/>
              </a:lnSpc>
              <a:spcBef>
                <a:spcPts val="0"/>
              </a:spcBef>
              <a:spcAft>
                <a:spcPts val="0"/>
              </a:spcAft>
              <a:buSzPts val="1400"/>
              <a:buFont typeface="Calibri"/>
              <a:buNone/>
              <a:defRPr/>
            </a:lvl5pPr>
            <a:lvl6pPr marL="2743200" lvl="5" indent="-228600" algn="l">
              <a:lnSpc>
                <a:spcPct val="100000"/>
              </a:lnSpc>
              <a:spcBef>
                <a:spcPts val="0"/>
              </a:spcBef>
              <a:spcAft>
                <a:spcPts val="0"/>
              </a:spcAft>
              <a:buSzPts val="1400"/>
              <a:buFont typeface="Calibri"/>
              <a:buNone/>
              <a:defRPr/>
            </a:lvl6pPr>
            <a:lvl7pPr marL="3200400" lvl="6" indent="-228600" algn="l">
              <a:lnSpc>
                <a:spcPct val="100000"/>
              </a:lnSpc>
              <a:spcBef>
                <a:spcPts val="0"/>
              </a:spcBef>
              <a:spcAft>
                <a:spcPts val="0"/>
              </a:spcAft>
              <a:buSzPts val="1400"/>
              <a:buFont typeface="Calibri"/>
              <a:buNone/>
              <a:defRPr/>
            </a:lvl7pPr>
            <a:lvl8pPr marL="3657600" lvl="7" indent="-228600" algn="l">
              <a:lnSpc>
                <a:spcPct val="100000"/>
              </a:lnSpc>
              <a:spcBef>
                <a:spcPts val="0"/>
              </a:spcBef>
              <a:spcAft>
                <a:spcPts val="0"/>
              </a:spcAft>
              <a:buSzPts val="1400"/>
              <a:buFont typeface="Calibri"/>
              <a:buNone/>
              <a:defRPr/>
            </a:lvl8pPr>
            <a:lvl9pPr marL="4114800" lvl="8" indent="-228600" algn="l">
              <a:lnSpc>
                <a:spcPct val="100000"/>
              </a:lnSpc>
              <a:spcBef>
                <a:spcPts val="0"/>
              </a:spcBef>
              <a:spcAft>
                <a:spcPts val="0"/>
              </a:spcAft>
              <a:buSzPts val="1400"/>
              <a:buFont typeface="Calibri"/>
              <a:buNone/>
              <a:defRPr/>
            </a:lvl9pPr>
          </a:lstStyle>
          <a:p>
            <a:endParaRPr/>
          </a:p>
        </p:txBody>
      </p:sp>
      <p:sp>
        <p:nvSpPr>
          <p:cNvPr id="43" name="Google Shape;43;p7"/>
          <p:cNvSpPr txBox="1">
            <a:spLocks noGrp="1"/>
          </p:cNvSpPr>
          <p:nvPr>
            <p:ph type="body" idx="4"/>
          </p:nvPr>
        </p:nvSpPr>
        <p:spPr>
          <a:xfrm>
            <a:off x="22296124" y="9279468"/>
            <a:ext cx="19400519" cy="16858827"/>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44" name="Google Shape;44;p7"/>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7"/>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7"/>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2194558" y="1171788"/>
            <a:ext cx="39502080" cy="487679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Google Shape;51;p8"/>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2194564" y="1165014"/>
            <a:ext cx="14439904" cy="495807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17160240" y="1165017"/>
            <a:ext cx="24536398" cy="24973282"/>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55" name="Google Shape;55;p9"/>
          <p:cNvSpPr txBox="1">
            <a:spLocks noGrp="1"/>
          </p:cNvSpPr>
          <p:nvPr>
            <p:ph type="body" idx="2"/>
          </p:nvPr>
        </p:nvSpPr>
        <p:spPr>
          <a:xfrm>
            <a:off x="2194564" y="6123097"/>
            <a:ext cx="14439904" cy="200152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Font typeface="Calibri"/>
              <a:buNone/>
              <a:defRPr/>
            </a:lvl1pPr>
            <a:lvl2pPr marL="914400" lvl="1" indent="-228600" algn="l">
              <a:lnSpc>
                <a:spcPct val="100000"/>
              </a:lnSpc>
              <a:spcBef>
                <a:spcPts val="0"/>
              </a:spcBef>
              <a:spcAft>
                <a:spcPts val="0"/>
              </a:spcAft>
              <a:buSzPts val="1400"/>
              <a:buFont typeface="Calibri"/>
              <a:buNone/>
              <a:defRPr/>
            </a:lvl2pPr>
            <a:lvl3pPr marL="1371600" lvl="2" indent="-228600" algn="l">
              <a:lnSpc>
                <a:spcPct val="100000"/>
              </a:lnSpc>
              <a:spcBef>
                <a:spcPts val="0"/>
              </a:spcBef>
              <a:spcAft>
                <a:spcPts val="0"/>
              </a:spcAft>
              <a:buSzPts val="1400"/>
              <a:buFont typeface="Calibri"/>
              <a:buNone/>
              <a:defRPr/>
            </a:lvl3pPr>
            <a:lvl4pPr marL="1828800" lvl="3" indent="-228600" algn="l">
              <a:lnSpc>
                <a:spcPct val="100000"/>
              </a:lnSpc>
              <a:spcBef>
                <a:spcPts val="0"/>
              </a:spcBef>
              <a:spcAft>
                <a:spcPts val="0"/>
              </a:spcAft>
              <a:buSzPts val="1400"/>
              <a:buFont typeface="Calibri"/>
              <a:buNone/>
              <a:defRPr/>
            </a:lvl4pPr>
            <a:lvl5pPr marL="2286000" lvl="4" indent="-228600" algn="l">
              <a:lnSpc>
                <a:spcPct val="100000"/>
              </a:lnSpc>
              <a:spcBef>
                <a:spcPts val="0"/>
              </a:spcBef>
              <a:spcAft>
                <a:spcPts val="0"/>
              </a:spcAft>
              <a:buSzPts val="1400"/>
              <a:buFont typeface="Calibri"/>
              <a:buNone/>
              <a:defRPr/>
            </a:lvl5pPr>
            <a:lvl6pPr marL="2743200" lvl="5" indent="-228600" algn="l">
              <a:lnSpc>
                <a:spcPct val="100000"/>
              </a:lnSpc>
              <a:spcBef>
                <a:spcPts val="0"/>
              </a:spcBef>
              <a:spcAft>
                <a:spcPts val="0"/>
              </a:spcAft>
              <a:buSzPts val="1400"/>
              <a:buFont typeface="Calibri"/>
              <a:buNone/>
              <a:defRPr/>
            </a:lvl6pPr>
            <a:lvl7pPr marL="3200400" lvl="6" indent="-228600" algn="l">
              <a:lnSpc>
                <a:spcPct val="100000"/>
              </a:lnSpc>
              <a:spcBef>
                <a:spcPts val="0"/>
              </a:spcBef>
              <a:spcAft>
                <a:spcPts val="0"/>
              </a:spcAft>
              <a:buSzPts val="1400"/>
              <a:buFont typeface="Calibri"/>
              <a:buNone/>
              <a:defRPr/>
            </a:lvl7pPr>
            <a:lvl8pPr marL="3657600" lvl="7" indent="-228600" algn="l">
              <a:lnSpc>
                <a:spcPct val="100000"/>
              </a:lnSpc>
              <a:spcBef>
                <a:spcPts val="0"/>
              </a:spcBef>
              <a:spcAft>
                <a:spcPts val="0"/>
              </a:spcAft>
              <a:buSzPts val="1400"/>
              <a:buFont typeface="Calibri"/>
              <a:buNone/>
              <a:defRPr/>
            </a:lvl8pPr>
            <a:lvl9pPr marL="4114800" lvl="8" indent="-228600" algn="l">
              <a:lnSpc>
                <a:spcPct val="100000"/>
              </a:lnSpc>
              <a:spcBef>
                <a:spcPts val="0"/>
              </a:spcBef>
              <a:spcAft>
                <a:spcPts val="0"/>
              </a:spcAft>
              <a:buSzPts val="1400"/>
              <a:buFont typeface="Calibri"/>
              <a:buNone/>
              <a:defRPr/>
            </a:lvl9pPr>
          </a:lstStyle>
          <a:p>
            <a:endParaRPr/>
          </a:p>
        </p:txBody>
      </p:sp>
      <p:sp>
        <p:nvSpPr>
          <p:cNvPr id="56" name="Google Shape;56;p9"/>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9"/>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9"/>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602984" y="20482561"/>
            <a:ext cx="26334720" cy="2418081"/>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
          <p:cNvSpPr>
            <a:spLocks noGrp="1"/>
          </p:cNvSpPr>
          <p:nvPr>
            <p:ph type="pic" idx="2"/>
          </p:nvPr>
        </p:nvSpPr>
        <p:spPr>
          <a:xfrm>
            <a:off x="8602984" y="2614503"/>
            <a:ext cx="26334720" cy="17556480"/>
          </a:xfrm>
          <a:prstGeom prst="rect">
            <a:avLst/>
          </a:prstGeom>
          <a:noFill/>
          <a:ln>
            <a:noFill/>
          </a:ln>
        </p:spPr>
      </p:sp>
      <p:sp>
        <p:nvSpPr>
          <p:cNvPr id="62" name="Google Shape;62;p10"/>
          <p:cNvSpPr txBox="1">
            <a:spLocks noGrp="1"/>
          </p:cNvSpPr>
          <p:nvPr>
            <p:ph type="body" idx="1"/>
          </p:nvPr>
        </p:nvSpPr>
        <p:spPr>
          <a:xfrm>
            <a:off x="8602984" y="22900643"/>
            <a:ext cx="26334720" cy="3434079"/>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400"/>
              <a:buFont typeface="Calibri"/>
              <a:buNone/>
              <a:defRPr/>
            </a:lvl1pPr>
            <a:lvl2pPr marL="914400" lvl="1" indent="-228600" algn="l">
              <a:lnSpc>
                <a:spcPct val="100000"/>
              </a:lnSpc>
              <a:spcBef>
                <a:spcPts val="0"/>
              </a:spcBef>
              <a:spcAft>
                <a:spcPts val="0"/>
              </a:spcAft>
              <a:buSzPts val="1400"/>
              <a:buFont typeface="Calibri"/>
              <a:buNone/>
              <a:defRPr/>
            </a:lvl2pPr>
            <a:lvl3pPr marL="1371600" lvl="2" indent="-228600" algn="l">
              <a:lnSpc>
                <a:spcPct val="100000"/>
              </a:lnSpc>
              <a:spcBef>
                <a:spcPts val="0"/>
              </a:spcBef>
              <a:spcAft>
                <a:spcPts val="0"/>
              </a:spcAft>
              <a:buSzPts val="1400"/>
              <a:buFont typeface="Calibri"/>
              <a:buNone/>
              <a:defRPr/>
            </a:lvl3pPr>
            <a:lvl4pPr marL="1828800" lvl="3" indent="-228600" algn="l">
              <a:lnSpc>
                <a:spcPct val="100000"/>
              </a:lnSpc>
              <a:spcBef>
                <a:spcPts val="0"/>
              </a:spcBef>
              <a:spcAft>
                <a:spcPts val="0"/>
              </a:spcAft>
              <a:buSzPts val="1400"/>
              <a:buFont typeface="Calibri"/>
              <a:buNone/>
              <a:defRPr/>
            </a:lvl4pPr>
            <a:lvl5pPr marL="2286000" lvl="4" indent="-228600" algn="l">
              <a:lnSpc>
                <a:spcPct val="100000"/>
              </a:lnSpc>
              <a:spcBef>
                <a:spcPts val="0"/>
              </a:spcBef>
              <a:spcAft>
                <a:spcPts val="0"/>
              </a:spcAft>
              <a:buSzPts val="1400"/>
              <a:buFont typeface="Calibri"/>
              <a:buNone/>
              <a:defRPr/>
            </a:lvl5pPr>
            <a:lvl6pPr marL="2743200" lvl="5" indent="-228600" algn="l">
              <a:lnSpc>
                <a:spcPct val="100000"/>
              </a:lnSpc>
              <a:spcBef>
                <a:spcPts val="0"/>
              </a:spcBef>
              <a:spcAft>
                <a:spcPts val="0"/>
              </a:spcAft>
              <a:buSzPts val="1400"/>
              <a:buFont typeface="Calibri"/>
              <a:buNone/>
              <a:defRPr/>
            </a:lvl6pPr>
            <a:lvl7pPr marL="3200400" lvl="6" indent="-228600" algn="l">
              <a:lnSpc>
                <a:spcPct val="100000"/>
              </a:lnSpc>
              <a:spcBef>
                <a:spcPts val="0"/>
              </a:spcBef>
              <a:spcAft>
                <a:spcPts val="0"/>
              </a:spcAft>
              <a:buSzPts val="1400"/>
              <a:buFont typeface="Calibri"/>
              <a:buNone/>
              <a:defRPr/>
            </a:lvl7pPr>
            <a:lvl8pPr marL="3657600" lvl="7" indent="-228600" algn="l">
              <a:lnSpc>
                <a:spcPct val="100000"/>
              </a:lnSpc>
              <a:spcBef>
                <a:spcPts val="0"/>
              </a:spcBef>
              <a:spcAft>
                <a:spcPts val="0"/>
              </a:spcAft>
              <a:buSzPts val="1400"/>
              <a:buFont typeface="Calibri"/>
              <a:buNone/>
              <a:defRPr/>
            </a:lvl8pPr>
            <a:lvl9pPr marL="4114800" lvl="8" indent="-228600" algn="l">
              <a:lnSpc>
                <a:spcPct val="100000"/>
              </a:lnSpc>
              <a:spcBef>
                <a:spcPts val="0"/>
              </a:spcBef>
              <a:spcAft>
                <a:spcPts val="0"/>
              </a:spcAft>
              <a:buSzPts val="1400"/>
              <a:buFont typeface="Calibri"/>
              <a:buNone/>
              <a:defRPr/>
            </a:lvl9pPr>
          </a:lstStyle>
          <a:p>
            <a:endParaRPr/>
          </a:p>
        </p:txBody>
      </p:sp>
      <p:sp>
        <p:nvSpPr>
          <p:cNvPr id="63" name="Google Shape;63;p10"/>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2194558" y="1171788"/>
            <a:ext cx="39502080" cy="4876799"/>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
          <p:cNvSpPr txBox="1">
            <a:spLocks noGrp="1"/>
          </p:cNvSpPr>
          <p:nvPr>
            <p:ph type="body" idx="1"/>
          </p:nvPr>
        </p:nvSpPr>
        <p:spPr>
          <a:xfrm rot="5400000">
            <a:off x="12290213" y="-3268128"/>
            <a:ext cx="19310774" cy="3950208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2240"/>
              </a:spcBef>
              <a:spcAft>
                <a:spcPts val="0"/>
              </a:spcAft>
              <a:buClr>
                <a:schemeClr val="dk1"/>
              </a:buClr>
              <a:buSzPts val="1400"/>
              <a:buFont typeface="Calibri"/>
              <a:buChar char="•"/>
              <a:defRPr/>
            </a:lvl1pPr>
            <a:lvl2pPr marL="914400" lvl="1" indent="-317500" algn="l">
              <a:lnSpc>
                <a:spcPct val="100000"/>
              </a:lnSpc>
              <a:spcBef>
                <a:spcPts val="1960"/>
              </a:spcBef>
              <a:spcAft>
                <a:spcPts val="0"/>
              </a:spcAft>
              <a:buClr>
                <a:schemeClr val="dk1"/>
              </a:buClr>
              <a:buSzPts val="1400"/>
              <a:buFont typeface="Calibri"/>
              <a:buChar char="–"/>
              <a:defRPr/>
            </a:lvl2pPr>
            <a:lvl3pPr marL="1371600" lvl="2" indent="-317500" algn="l">
              <a:lnSpc>
                <a:spcPct val="100000"/>
              </a:lnSpc>
              <a:spcBef>
                <a:spcPts val="1680"/>
              </a:spcBef>
              <a:spcAft>
                <a:spcPts val="0"/>
              </a:spcAft>
              <a:buClr>
                <a:schemeClr val="dk1"/>
              </a:buClr>
              <a:buSzPts val="1400"/>
              <a:buFont typeface="Calibri"/>
              <a:buChar char="•"/>
              <a:defRPr/>
            </a:lvl3pPr>
            <a:lvl4pPr marL="1828800" lvl="3" indent="-317500" algn="l">
              <a:lnSpc>
                <a:spcPct val="100000"/>
              </a:lnSpc>
              <a:spcBef>
                <a:spcPts val="1400"/>
              </a:spcBef>
              <a:spcAft>
                <a:spcPts val="0"/>
              </a:spcAft>
              <a:buClr>
                <a:schemeClr val="dk1"/>
              </a:buClr>
              <a:buSzPts val="1400"/>
              <a:buFont typeface="Calibri"/>
              <a:buChar char="–"/>
              <a:defRPr/>
            </a:lvl4pPr>
            <a:lvl5pPr marL="2286000" lvl="4" indent="-317500" algn="l">
              <a:lnSpc>
                <a:spcPct val="100000"/>
              </a:lnSpc>
              <a:spcBef>
                <a:spcPts val="1400"/>
              </a:spcBef>
              <a:spcAft>
                <a:spcPts val="0"/>
              </a:spcAft>
              <a:buClr>
                <a:schemeClr val="dk1"/>
              </a:buClr>
              <a:buSzPts val="1400"/>
              <a:buFont typeface="Calibri"/>
              <a:buChar char="»"/>
              <a:defRPr/>
            </a:lvl5pPr>
            <a:lvl6pPr marL="2743200" lvl="5" indent="-317500" algn="l">
              <a:lnSpc>
                <a:spcPct val="100000"/>
              </a:lnSpc>
              <a:spcBef>
                <a:spcPts val="1400"/>
              </a:spcBef>
              <a:spcAft>
                <a:spcPts val="0"/>
              </a:spcAft>
              <a:buClr>
                <a:schemeClr val="dk1"/>
              </a:buClr>
              <a:buSzPts val="1400"/>
              <a:buFont typeface="Calibri"/>
              <a:buChar char="•"/>
              <a:defRPr/>
            </a:lvl6pPr>
            <a:lvl7pPr marL="3200400" lvl="6" indent="-317500" algn="l">
              <a:lnSpc>
                <a:spcPct val="100000"/>
              </a:lnSpc>
              <a:spcBef>
                <a:spcPts val="1400"/>
              </a:spcBef>
              <a:spcAft>
                <a:spcPts val="0"/>
              </a:spcAft>
              <a:buClr>
                <a:schemeClr val="dk1"/>
              </a:buClr>
              <a:buSzPts val="1400"/>
              <a:buFont typeface="Calibri"/>
              <a:buChar char="•"/>
              <a:defRPr/>
            </a:lvl7pPr>
            <a:lvl8pPr marL="3657600" lvl="7" indent="-317500" algn="l">
              <a:lnSpc>
                <a:spcPct val="100000"/>
              </a:lnSpc>
              <a:spcBef>
                <a:spcPts val="1400"/>
              </a:spcBef>
              <a:spcAft>
                <a:spcPts val="0"/>
              </a:spcAft>
              <a:buClr>
                <a:schemeClr val="dk1"/>
              </a:buClr>
              <a:buSzPts val="1400"/>
              <a:buFont typeface="Calibri"/>
              <a:buChar char="•"/>
              <a:defRPr/>
            </a:lvl8pPr>
            <a:lvl9pPr marL="4114800" lvl="8" indent="-317500" algn="l">
              <a:lnSpc>
                <a:spcPct val="100000"/>
              </a:lnSpc>
              <a:spcBef>
                <a:spcPts val="1400"/>
              </a:spcBef>
              <a:spcAft>
                <a:spcPts val="0"/>
              </a:spcAft>
              <a:buClr>
                <a:schemeClr val="dk1"/>
              </a:buClr>
              <a:buSzPts val="1400"/>
              <a:buFont typeface="Calibri"/>
              <a:buChar char="•"/>
              <a:defRPr/>
            </a:lvl9pPr>
          </a:lstStyle>
          <a:p>
            <a:endParaRPr/>
          </a:p>
        </p:txBody>
      </p:sp>
      <p:sp>
        <p:nvSpPr>
          <p:cNvPr id="69" name="Google Shape;69;p11"/>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1"/>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1"/>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alpha val="20000"/>
          </a:srgb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94558" y="1171788"/>
            <a:ext cx="39502080" cy="4876799"/>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
          <p:cNvSpPr txBox="1">
            <a:spLocks noGrp="1"/>
          </p:cNvSpPr>
          <p:nvPr>
            <p:ph type="body" idx="1"/>
          </p:nvPr>
        </p:nvSpPr>
        <p:spPr>
          <a:xfrm>
            <a:off x="2194558" y="6827524"/>
            <a:ext cx="39502080" cy="19310774"/>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224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196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168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1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1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1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1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1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1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9pPr>
          </a:lstStyle>
          <a:p>
            <a:endParaRPr/>
          </a:p>
        </p:txBody>
      </p:sp>
      <p:sp>
        <p:nvSpPr>
          <p:cNvPr id="12" name="Google Shape;12;p2"/>
          <p:cNvSpPr txBox="1">
            <a:spLocks noGrp="1"/>
          </p:cNvSpPr>
          <p:nvPr>
            <p:ph type="dt" idx="10"/>
          </p:nvPr>
        </p:nvSpPr>
        <p:spPr>
          <a:xfrm>
            <a:off x="2194559" y="27120427"/>
            <a:ext cx="10241279" cy="1557867"/>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14996160" y="27120427"/>
            <a:ext cx="13898879" cy="155786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31455360" y="27120427"/>
            <a:ext cx="10241279" cy="1557867"/>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jpg"/><Relationship Id="rId3" Type="http://schemas.openxmlformats.org/officeDocument/2006/relationships/image" Target="../media/image1.jpg"/><Relationship Id="rId21" Type="http://schemas.openxmlformats.org/officeDocument/2006/relationships/image" Target="../media/image19.jp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jp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jp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jp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g"/><Relationship Id="rId2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1"/>
          <p:cNvSpPr/>
          <p:nvPr/>
        </p:nvSpPr>
        <p:spPr>
          <a:xfrm>
            <a:off x="18144" y="0"/>
            <a:ext cx="43891200" cy="4038600"/>
          </a:xfrm>
          <a:prstGeom prst="rect">
            <a:avLst/>
          </a:prstGeom>
          <a:solidFill>
            <a:schemeClr val="lt1"/>
          </a:solidFill>
          <a:ln w="2540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 name="Google Shape;83;p1"/>
          <p:cNvSpPr txBox="1"/>
          <p:nvPr/>
        </p:nvSpPr>
        <p:spPr>
          <a:xfrm>
            <a:off x="6477000" y="457200"/>
            <a:ext cx="30940068" cy="152400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6500">
                <a:solidFill>
                  <a:schemeClr val="dk1"/>
                </a:solidFill>
                <a:latin typeface="EB Garamond"/>
                <a:ea typeface="EB Garamond"/>
                <a:cs typeface="EB Garamond"/>
                <a:sym typeface="EB Garamond"/>
              </a:rPr>
              <a:t>ASR Membrane Protein and ApoA1 Detection in Nanodisc via Western Blot Analysis</a:t>
            </a:r>
            <a:endParaRPr sz="4600" b="0" i="0" u="none" strike="noStrike" cap="none">
              <a:solidFill>
                <a:srgbClr val="000000"/>
              </a:solidFill>
              <a:latin typeface="Arial"/>
              <a:ea typeface="Arial"/>
              <a:cs typeface="Arial"/>
              <a:sym typeface="Arial"/>
            </a:endParaRPr>
          </a:p>
        </p:txBody>
      </p:sp>
      <p:sp>
        <p:nvSpPr>
          <p:cNvPr id="84" name="Google Shape;84;p1"/>
          <p:cNvSpPr/>
          <p:nvPr/>
        </p:nvSpPr>
        <p:spPr>
          <a:xfrm>
            <a:off x="666750" y="4419600"/>
            <a:ext cx="11416200" cy="7122000"/>
          </a:xfrm>
          <a:prstGeom prst="roundRect">
            <a:avLst>
              <a:gd name="adj" fmla="val 16667"/>
            </a:avLst>
          </a:prstGeom>
          <a:solidFill>
            <a:schemeClr val="lt1"/>
          </a:solid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000"/>
              </a:solidFill>
              <a:latin typeface="Arial"/>
              <a:ea typeface="Arial"/>
              <a:cs typeface="Arial"/>
              <a:sym typeface="Arial"/>
            </a:endParaRPr>
          </a:p>
        </p:txBody>
      </p:sp>
      <p:sp>
        <p:nvSpPr>
          <p:cNvPr id="85" name="Google Shape;85;p1"/>
          <p:cNvSpPr/>
          <p:nvPr/>
        </p:nvSpPr>
        <p:spPr>
          <a:xfrm>
            <a:off x="28351070" y="4572000"/>
            <a:ext cx="14630400" cy="13639800"/>
          </a:xfrm>
          <a:prstGeom prst="roundRect">
            <a:avLst>
              <a:gd name="adj" fmla="val 5270"/>
            </a:avLst>
          </a:prstGeom>
          <a:solidFill>
            <a:schemeClr val="lt1"/>
          </a:solidFill>
          <a:ln w="5715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 name="Google Shape;86;p1"/>
          <p:cNvSpPr/>
          <p:nvPr/>
        </p:nvSpPr>
        <p:spPr>
          <a:xfrm>
            <a:off x="12402713" y="4493100"/>
            <a:ext cx="15544800" cy="11968800"/>
          </a:xfrm>
          <a:prstGeom prst="roundRect">
            <a:avLst>
              <a:gd name="adj" fmla="val 812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87" name="Google Shape;87;p1"/>
          <p:cNvSpPr/>
          <p:nvPr/>
        </p:nvSpPr>
        <p:spPr>
          <a:xfrm>
            <a:off x="939775" y="11922600"/>
            <a:ext cx="10972800" cy="16459200"/>
          </a:xfrm>
          <a:prstGeom prst="roundRect">
            <a:avLst>
              <a:gd name="adj" fmla="val 8042"/>
            </a:avLst>
          </a:prstGeom>
          <a:solidFill>
            <a:schemeClr val="lt1"/>
          </a:solidFill>
          <a:ln w="5715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8" name="Google Shape;88;p1"/>
          <p:cNvSpPr/>
          <p:nvPr/>
        </p:nvSpPr>
        <p:spPr>
          <a:xfrm>
            <a:off x="12344400" y="16916400"/>
            <a:ext cx="15544800" cy="11430000"/>
          </a:xfrm>
          <a:prstGeom prst="roundRect">
            <a:avLst>
              <a:gd name="adj" fmla="val 8614"/>
            </a:avLst>
          </a:prstGeom>
          <a:solidFill>
            <a:schemeClr val="lt1"/>
          </a:solidFill>
          <a:ln w="5715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sz="3000">
              <a:solidFill>
                <a:schemeClr val="dk1"/>
              </a:solidFill>
              <a:highlight>
                <a:srgbClr val="D9D2E9"/>
              </a:highlight>
              <a:latin typeface="EB Garamond"/>
              <a:ea typeface="EB Garamond"/>
              <a:cs typeface="EB Garamond"/>
              <a:sym typeface="EB Garamond"/>
            </a:endParaRPr>
          </a:p>
        </p:txBody>
      </p:sp>
      <p:sp>
        <p:nvSpPr>
          <p:cNvPr id="89" name="Google Shape;89;p1"/>
          <p:cNvSpPr/>
          <p:nvPr/>
        </p:nvSpPr>
        <p:spPr>
          <a:xfrm>
            <a:off x="28397200" y="24612600"/>
            <a:ext cx="7086600" cy="3657600"/>
          </a:xfrm>
          <a:prstGeom prst="roundRect">
            <a:avLst>
              <a:gd name="adj" fmla="val 10417"/>
            </a:avLst>
          </a:prstGeom>
          <a:solidFill>
            <a:schemeClr val="lt1"/>
          </a:solidFill>
          <a:ln w="5715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CSU-LSAMP is funded through the National Science Foundation (NSF) under grant #HRD-1302873 and the Chancellor's Office of the California State University. CSU-LSAMP is funded through the National Science Foundation (NSF) under grant #HRD-1302873 and the Chancellor's Office of the California State University.</a:t>
            </a: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35899540" y="24612600"/>
            <a:ext cx="7086600" cy="3657600"/>
          </a:xfrm>
          <a:prstGeom prst="roundRect">
            <a:avLst>
              <a:gd name="adj" fmla="val 8333"/>
            </a:avLst>
          </a:prstGeom>
          <a:solidFill>
            <a:schemeClr val="lt1"/>
          </a:solidFill>
          <a:ln w="5715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p1"/>
          <p:cNvSpPr/>
          <p:nvPr/>
        </p:nvSpPr>
        <p:spPr>
          <a:xfrm>
            <a:off x="28321025" y="18669000"/>
            <a:ext cx="14630400" cy="5486400"/>
          </a:xfrm>
          <a:prstGeom prst="roundRect">
            <a:avLst>
              <a:gd name="adj" fmla="val 13445"/>
            </a:avLst>
          </a:prstGeom>
          <a:solidFill>
            <a:schemeClr val="lt1"/>
          </a:solidFill>
          <a:ln w="57150" cap="flat" cmpd="sng">
            <a:solidFill>
              <a:srgbClr val="00CC66"/>
            </a:solidFill>
            <a:prstDash val="solid"/>
            <a:round/>
            <a:headEnd type="none" w="sm" len="sm"/>
            <a:tailEnd type="none" w="sm" len="sm"/>
          </a:ln>
        </p:spPr>
        <p:txBody>
          <a:bodyPr spcFirstLastPara="1" wrap="square" lIns="91425" tIns="45700" rIns="91425" bIns="45700" anchor="ctr" anchorCtr="0">
            <a:noAutofit/>
          </a:bodyPr>
          <a:lstStyle/>
          <a:p>
            <a:pPr marL="342900" marR="0" lvl="0" indent="-114300" algn="l" rtl="0">
              <a:lnSpc>
                <a:spcPct val="100000"/>
              </a:lnSpc>
              <a:spcBef>
                <a:spcPts val="0"/>
              </a:spcBef>
              <a:spcAft>
                <a:spcPts val="0"/>
              </a:spcAft>
              <a:buClr>
                <a:srgbClr val="00B050"/>
              </a:buClr>
              <a:buSzPts val="3600"/>
              <a:buFont typeface="Arial"/>
              <a:buNone/>
            </a:pPr>
            <a:endParaRPr sz="1800" b="1" i="0" u="none" strike="noStrike" cap="none">
              <a:solidFill>
                <a:schemeClr val="dk1"/>
              </a:solidFill>
              <a:latin typeface="Arial"/>
              <a:ea typeface="Arial"/>
              <a:cs typeface="Arial"/>
              <a:sym typeface="Arial"/>
            </a:endParaRPr>
          </a:p>
          <a:p>
            <a:pPr marL="342900" marR="0" lvl="0" indent="-114300" algn="l" rtl="0">
              <a:lnSpc>
                <a:spcPct val="100000"/>
              </a:lnSpc>
              <a:spcBef>
                <a:spcPts val="0"/>
              </a:spcBef>
              <a:spcAft>
                <a:spcPts val="0"/>
              </a:spcAft>
              <a:buClr>
                <a:srgbClr val="00B050"/>
              </a:buClr>
              <a:buSzPts val="3600"/>
              <a:buFont typeface="Arial"/>
              <a:buNone/>
            </a:pPr>
            <a:endParaRPr sz="1800" b="1" i="0" u="none" strike="noStrike" cap="none">
              <a:solidFill>
                <a:schemeClr val="dk1"/>
              </a:solidFill>
              <a:latin typeface="Arial"/>
              <a:ea typeface="Arial"/>
              <a:cs typeface="Arial"/>
              <a:sym typeface="Arial"/>
            </a:endParaRPr>
          </a:p>
          <a:p>
            <a:pPr marL="342900" marR="0" lvl="0" indent="-114300" algn="l" rtl="0">
              <a:lnSpc>
                <a:spcPct val="100000"/>
              </a:lnSpc>
              <a:spcBef>
                <a:spcPts val="0"/>
              </a:spcBef>
              <a:spcAft>
                <a:spcPts val="0"/>
              </a:spcAft>
              <a:buClr>
                <a:srgbClr val="00B050"/>
              </a:buClr>
              <a:buSzPts val="36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B050"/>
              </a:buClr>
              <a:buSzPts val="3600"/>
              <a:buFont typeface="Arial"/>
              <a:buNone/>
            </a:pPr>
            <a:endParaRPr sz="1800" b="1" i="0" u="none" strike="noStrike" cap="none">
              <a:solidFill>
                <a:schemeClr val="dk1"/>
              </a:solidFill>
              <a:latin typeface="Arial"/>
              <a:ea typeface="Arial"/>
              <a:cs typeface="Arial"/>
              <a:sym typeface="Arial"/>
            </a:endParaRPr>
          </a:p>
          <a:p>
            <a:pPr marL="342900" marR="0" lvl="0" indent="-114300" algn="l" rtl="0">
              <a:lnSpc>
                <a:spcPct val="100000"/>
              </a:lnSpc>
              <a:spcBef>
                <a:spcPts val="0"/>
              </a:spcBef>
              <a:spcAft>
                <a:spcPts val="0"/>
              </a:spcAft>
              <a:buClr>
                <a:srgbClr val="00B050"/>
              </a:buClr>
              <a:buSzPts val="3600"/>
              <a:buFont typeface="Arial"/>
              <a:buNone/>
            </a:pPr>
            <a:endParaRPr sz="1800" b="1" i="0" u="none" strike="noStrike" cap="none">
              <a:solidFill>
                <a:schemeClr val="dk1"/>
              </a:solidFill>
              <a:latin typeface="Arial"/>
              <a:ea typeface="Arial"/>
              <a:cs typeface="Arial"/>
              <a:sym typeface="Arial"/>
            </a:endParaRPr>
          </a:p>
        </p:txBody>
      </p:sp>
      <p:sp>
        <p:nvSpPr>
          <p:cNvPr id="92" name="Google Shape;92;p1"/>
          <p:cNvSpPr/>
          <p:nvPr/>
        </p:nvSpPr>
        <p:spPr>
          <a:xfrm>
            <a:off x="1825170" y="4572000"/>
            <a:ext cx="91440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EB Garamond"/>
                <a:ea typeface="EB Garamond"/>
                <a:cs typeface="EB Garamond"/>
                <a:sym typeface="EB Garamond"/>
              </a:rPr>
              <a:t>Abstract</a:t>
            </a:r>
            <a:endParaRPr sz="1400" i="0" u="none" strike="noStrike" cap="none">
              <a:solidFill>
                <a:srgbClr val="000000"/>
              </a:solidFill>
              <a:latin typeface="EB Garamond"/>
              <a:ea typeface="EB Garamond"/>
              <a:cs typeface="EB Garamond"/>
              <a:sym typeface="EB Garamond"/>
            </a:endParaRPr>
          </a:p>
        </p:txBody>
      </p:sp>
      <p:sp>
        <p:nvSpPr>
          <p:cNvPr id="93" name="Google Shape;93;p1"/>
          <p:cNvSpPr/>
          <p:nvPr/>
        </p:nvSpPr>
        <p:spPr>
          <a:xfrm>
            <a:off x="2263750" y="12039600"/>
            <a:ext cx="8229600" cy="707886"/>
          </a:xfrm>
          <a:prstGeom prst="roundRect">
            <a:avLst>
              <a:gd name="adj" fmla="val 16667"/>
            </a:avLst>
          </a:prstGeom>
          <a:solidFill>
            <a:srgbClr val="93C47D"/>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EB Garamond"/>
                <a:ea typeface="EB Garamond"/>
                <a:cs typeface="EB Garamond"/>
                <a:sym typeface="EB Garamond"/>
              </a:rPr>
              <a:t>Introduction</a:t>
            </a:r>
            <a:endParaRPr sz="1400" b="1" i="0" u="none" strike="noStrike" cap="none">
              <a:solidFill>
                <a:srgbClr val="000000"/>
              </a:solidFill>
              <a:latin typeface="EB Garamond"/>
              <a:ea typeface="EB Garamond"/>
              <a:cs typeface="EB Garamond"/>
              <a:sym typeface="EB Garamond"/>
            </a:endParaRPr>
          </a:p>
        </p:txBody>
      </p:sp>
      <p:sp>
        <p:nvSpPr>
          <p:cNvPr id="94" name="Google Shape;94;p1"/>
          <p:cNvSpPr/>
          <p:nvPr/>
        </p:nvSpPr>
        <p:spPr>
          <a:xfrm>
            <a:off x="14655798" y="4648200"/>
            <a:ext cx="109728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EB Garamond"/>
                <a:ea typeface="EB Garamond"/>
                <a:cs typeface="EB Garamond"/>
                <a:sym typeface="EB Garamond"/>
              </a:rPr>
              <a:t>Methods</a:t>
            </a:r>
            <a:endParaRPr sz="1400" b="1" i="0" u="none" strike="noStrike" cap="none">
              <a:solidFill>
                <a:srgbClr val="000000"/>
              </a:solidFill>
              <a:latin typeface="EB Garamond"/>
              <a:ea typeface="EB Garamond"/>
              <a:cs typeface="EB Garamond"/>
              <a:sym typeface="EB Garamond"/>
            </a:endParaRPr>
          </a:p>
        </p:txBody>
      </p:sp>
      <p:sp>
        <p:nvSpPr>
          <p:cNvPr id="95" name="Google Shape;95;p1"/>
          <p:cNvSpPr/>
          <p:nvPr/>
        </p:nvSpPr>
        <p:spPr>
          <a:xfrm>
            <a:off x="30165356" y="4724400"/>
            <a:ext cx="109728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EB Garamond"/>
                <a:ea typeface="EB Garamond"/>
                <a:cs typeface="EB Garamond"/>
                <a:sym typeface="EB Garamond"/>
              </a:rPr>
              <a:t>Results</a:t>
            </a:r>
            <a:endParaRPr sz="1400" b="1" i="0" u="none" strike="noStrike" cap="none">
              <a:solidFill>
                <a:srgbClr val="000000"/>
              </a:solidFill>
              <a:latin typeface="EB Garamond"/>
              <a:ea typeface="EB Garamond"/>
              <a:cs typeface="EB Garamond"/>
              <a:sym typeface="EB Garamond"/>
            </a:endParaRPr>
          </a:p>
        </p:txBody>
      </p:sp>
      <p:sp>
        <p:nvSpPr>
          <p:cNvPr id="96" name="Google Shape;96;p1"/>
          <p:cNvSpPr/>
          <p:nvPr/>
        </p:nvSpPr>
        <p:spPr>
          <a:xfrm>
            <a:off x="14629788" y="17046714"/>
            <a:ext cx="109728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EB Garamond"/>
                <a:ea typeface="EB Garamond"/>
                <a:cs typeface="EB Garamond"/>
                <a:sym typeface="EB Garamond"/>
              </a:rPr>
              <a:t>Results</a:t>
            </a:r>
            <a:endParaRPr sz="1400" b="1" i="0" u="none" strike="noStrike" cap="none">
              <a:solidFill>
                <a:srgbClr val="000000"/>
              </a:solidFill>
              <a:latin typeface="EB Garamond"/>
              <a:ea typeface="EB Garamond"/>
              <a:cs typeface="EB Garamond"/>
              <a:sym typeface="EB Garamond"/>
            </a:endParaRPr>
          </a:p>
        </p:txBody>
      </p:sp>
      <p:sp>
        <p:nvSpPr>
          <p:cNvPr id="97" name="Google Shape;97;p1"/>
          <p:cNvSpPr/>
          <p:nvPr/>
        </p:nvSpPr>
        <p:spPr>
          <a:xfrm>
            <a:off x="30165356" y="18799314"/>
            <a:ext cx="109728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800"/>
              <a:buFont typeface="Arial"/>
              <a:buNone/>
            </a:pPr>
            <a:r>
              <a:rPr lang="en-US" sz="4800" b="1" i="0" u="none" strike="noStrike" cap="none">
                <a:solidFill>
                  <a:schemeClr val="lt1"/>
                </a:solidFill>
                <a:latin typeface="EB Garamond"/>
                <a:ea typeface="EB Garamond"/>
                <a:cs typeface="EB Garamond"/>
                <a:sym typeface="EB Garamond"/>
              </a:rPr>
              <a:t>Conclusions &amp; Future Work</a:t>
            </a:r>
            <a:endParaRPr sz="1400" b="1" i="0" u="none" strike="noStrike" cap="none">
              <a:solidFill>
                <a:srgbClr val="000000"/>
              </a:solidFill>
              <a:latin typeface="EB Garamond"/>
              <a:ea typeface="EB Garamond"/>
              <a:cs typeface="EB Garamond"/>
              <a:sym typeface="EB Garamond"/>
            </a:endParaRPr>
          </a:p>
        </p:txBody>
      </p:sp>
      <p:sp>
        <p:nvSpPr>
          <p:cNvPr id="98" name="Google Shape;98;p1"/>
          <p:cNvSpPr/>
          <p:nvPr/>
        </p:nvSpPr>
        <p:spPr>
          <a:xfrm>
            <a:off x="28884470" y="24688800"/>
            <a:ext cx="59436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EB Garamond"/>
                <a:ea typeface="EB Garamond"/>
                <a:cs typeface="EB Garamond"/>
                <a:sym typeface="EB Garamond"/>
              </a:rPr>
              <a:t>Acknowledgments</a:t>
            </a:r>
            <a:endParaRPr sz="1400" b="1" i="0" u="none" strike="noStrike" cap="none">
              <a:solidFill>
                <a:srgbClr val="000000"/>
              </a:solidFill>
              <a:latin typeface="EB Garamond"/>
              <a:ea typeface="EB Garamond"/>
              <a:cs typeface="EB Garamond"/>
              <a:sym typeface="EB Garamond"/>
            </a:endParaRPr>
          </a:p>
        </p:txBody>
      </p:sp>
      <p:sp>
        <p:nvSpPr>
          <p:cNvPr id="99" name="Google Shape;99;p1"/>
          <p:cNvSpPr/>
          <p:nvPr/>
        </p:nvSpPr>
        <p:spPr>
          <a:xfrm>
            <a:off x="36471040" y="24688800"/>
            <a:ext cx="5943600" cy="707886"/>
          </a:xfrm>
          <a:prstGeom prst="roundRect">
            <a:avLst>
              <a:gd name="adj" fmla="val 16667"/>
            </a:avLst>
          </a:prstGeom>
          <a:solidFill>
            <a:srgbClr val="93C47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EB Garamond"/>
                <a:ea typeface="EB Garamond"/>
                <a:cs typeface="EB Garamond"/>
                <a:sym typeface="EB Garamond"/>
              </a:rPr>
              <a:t>References</a:t>
            </a:r>
            <a:endParaRPr sz="1400" b="1" i="0" u="none" strike="noStrike" cap="none">
              <a:solidFill>
                <a:srgbClr val="000000"/>
              </a:solidFill>
              <a:latin typeface="EB Garamond"/>
              <a:ea typeface="EB Garamond"/>
              <a:cs typeface="EB Garamond"/>
              <a:sym typeface="EB Garamond"/>
            </a:endParaRPr>
          </a:p>
        </p:txBody>
      </p:sp>
      <p:sp>
        <p:nvSpPr>
          <p:cNvPr id="100" name="Google Shape;100;p1"/>
          <p:cNvSpPr txBox="1"/>
          <p:nvPr/>
        </p:nvSpPr>
        <p:spPr>
          <a:xfrm>
            <a:off x="9891488" y="1803261"/>
            <a:ext cx="23941312" cy="1075992"/>
          </a:xfrm>
          <a:prstGeom prst="rect">
            <a:avLst/>
          </a:prstGeom>
          <a:noFill/>
          <a:ln>
            <a:noFill/>
          </a:ln>
        </p:spPr>
        <p:txBody>
          <a:bodyPr spcFirstLastPara="1" wrap="square" lIns="320450" tIns="160225" rIns="320450" bIns="160225" anchor="ctr" anchorCtr="0">
            <a:noAutofit/>
          </a:bodyPr>
          <a:lstStyle/>
          <a:p>
            <a:pPr marL="0" marR="0" lvl="0" indent="0" algn="ctr" rtl="0">
              <a:lnSpc>
                <a:spcPct val="100000"/>
              </a:lnSpc>
              <a:spcBef>
                <a:spcPts val="0"/>
              </a:spcBef>
              <a:spcAft>
                <a:spcPts val="0"/>
              </a:spcAft>
              <a:buClr>
                <a:schemeClr val="lt1"/>
              </a:buClr>
              <a:buSzPts val="900"/>
              <a:buFont typeface="Arial"/>
              <a:buNone/>
            </a:pPr>
            <a:r>
              <a:rPr lang="en-US" sz="3700" b="1">
                <a:solidFill>
                  <a:schemeClr val="dk1"/>
                </a:solidFill>
                <a:latin typeface="EB Garamond"/>
                <a:ea typeface="EB Garamond"/>
                <a:cs typeface="EB Garamond"/>
                <a:sym typeface="EB Garamond"/>
              </a:rPr>
              <a:t>Leila Amrani, Elsa Balfe, </a:t>
            </a:r>
            <a:r>
              <a:rPr lang="en-US" sz="3700" b="1" i="0" u="none" strike="noStrike" cap="none">
                <a:solidFill>
                  <a:schemeClr val="dk1"/>
                </a:solidFill>
                <a:latin typeface="EB Garamond"/>
                <a:ea typeface="EB Garamond"/>
                <a:cs typeface="EB Garamond"/>
                <a:sym typeface="EB Garamond"/>
              </a:rPr>
              <a:t>Dr. Jeffrey Schineller</a:t>
            </a:r>
            <a:r>
              <a:rPr lang="en-US" sz="3700" b="1" i="0" u="none" strike="noStrike" cap="none" baseline="30000">
                <a:solidFill>
                  <a:schemeClr val="dk1"/>
                </a:solidFill>
                <a:latin typeface="EB Garamond"/>
                <a:ea typeface="EB Garamond"/>
                <a:cs typeface="EB Garamond"/>
                <a:sym typeface="EB Garamond"/>
              </a:rPr>
              <a:t>1</a:t>
            </a:r>
            <a:r>
              <a:rPr lang="en-US" sz="3700" b="1" i="0" u="none" strike="noStrike" cap="none">
                <a:solidFill>
                  <a:schemeClr val="dk1"/>
                </a:solidFill>
                <a:latin typeface="EB Garamond"/>
                <a:ea typeface="EB Garamond"/>
                <a:cs typeface="EB Garamond"/>
                <a:sym typeface="EB Garamond"/>
              </a:rPr>
              <a:t>, Dr. Jenny A. Cappuccio</a:t>
            </a:r>
            <a:r>
              <a:rPr lang="en-US" sz="3700" b="1" i="0" u="none" strike="noStrike" cap="none" baseline="30000">
                <a:solidFill>
                  <a:schemeClr val="dk1"/>
                </a:solidFill>
                <a:latin typeface="EB Garamond"/>
                <a:ea typeface="EB Garamond"/>
                <a:cs typeface="EB Garamond"/>
                <a:sym typeface="EB Garamond"/>
              </a:rPr>
              <a:t>1</a:t>
            </a:r>
            <a:endParaRPr sz="1500" i="0" u="none" strike="noStrike" cap="none">
              <a:solidFill>
                <a:srgbClr val="000000"/>
              </a:solidFill>
              <a:latin typeface="EB Garamond"/>
              <a:ea typeface="EB Garamond"/>
              <a:cs typeface="EB Garamond"/>
              <a:sym typeface="EB Garamond"/>
            </a:endParaRPr>
          </a:p>
        </p:txBody>
      </p:sp>
      <p:sp>
        <p:nvSpPr>
          <p:cNvPr id="101" name="Google Shape;101;p1"/>
          <p:cNvSpPr txBox="1"/>
          <p:nvPr/>
        </p:nvSpPr>
        <p:spPr>
          <a:xfrm>
            <a:off x="9558864" y="3058710"/>
            <a:ext cx="24807336" cy="9798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900" b="1" i="0" u="none" strike="noStrike" cap="none" baseline="30000">
                <a:solidFill>
                  <a:schemeClr val="dk1"/>
                </a:solidFill>
                <a:latin typeface="EB Garamond"/>
                <a:ea typeface="EB Garamond"/>
                <a:cs typeface="EB Garamond"/>
                <a:sym typeface="EB Garamond"/>
              </a:rPr>
              <a:t>1</a:t>
            </a:r>
            <a:r>
              <a:rPr lang="en-US" sz="2900" b="1" i="0" u="none" strike="noStrike" cap="none">
                <a:solidFill>
                  <a:schemeClr val="dk1"/>
                </a:solidFill>
                <a:latin typeface="EB Garamond"/>
                <a:ea typeface="EB Garamond"/>
                <a:cs typeface="EB Garamond"/>
                <a:sym typeface="EB Garamond"/>
              </a:rPr>
              <a:t> CHEM 435L -  Biochemistry II Lab - Department of Chemistry, Humboldt State University, Arcata, CA, USA</a:t>
            </a:r>
            <a:endParaRPr sz="1500" i="0" u="none" strike="noStrike" cap="none">
              <a:solidFill>
                <a:srgbClr val="000000"/>
              </a:solidFill>
              <a:latin typeface="EB Garamond"/>
              <a:ea typeface="EB Garamond"/>
              <a:cs typeface="EB Garamond"/>
              <a:sym typeface="EB Garamond"/>
            </a:endParaRPr>
          </a:p>
        </p:txBody>
      </p:sp>
      <p:pic>
        <p:nvPicPr>
          <p:cNvPr id="102" name="Google Shape;102;p1" descr="Logo&#10;&#10;Description automatically generated"/>
          <p:cNvPicPr preferRelativeResize="0"/>
          <p:nvPr/>
        </p:nvPicPr>
        <p:blipFill rotWithShape="1">
          <a:blip r:embed="rId4">
            <a:alphaModFix/>
          </a:blip>
          <a:srcRect/>
          <a:stretch/>
        </p:blipFill>
        <p:spPr>
          <a:xfrm>
            <a:off x="1260383" y="1090666"/>
            <a:ext cx="5760013" cy="1857284"/>
          </a:xfrm>
          <a:prstGeom prst="rect">
            <a:avLst/>
          </a:prstGeom>
          <a:noFill/>
          <a:ln>
            <a:noFill/>
          </a:ln>
        </p:spPr>
      </p:pic>
      <p:sp>
        <p:nvSpPr>
          <p:cNvPr id="103" name="Google Shape;103;p1"/>
          <p:cNvSpPr txBox="1"/>
          <p:nvPr/>
        </p:nvSpPr>
        <p:spPr>
          <a:xfrm>
            <a:off x="37800500" y="772810"/>
            <a:ext cx="5185800" cy="249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99362"/>
              </a:buClr>
              <a:buSzPts val="5200"/>
              <a:buFont typeface="Montserrat"/>
              <a:buNone/>
            </a:pPr>
            <a:r>
              <a:rPr lang="en-US" sz="5200" b="1" i="0" u="none" strike="noStrike" cap="none">
                <a:solidFill>
                  <a:srgbClr val="299362"/>
                </a:solidFill>
                <a:latin typeface="Montserrat"/>
                <a:ea typeface="Montserrat"/>
                <a:cs typeface="Montserrat"/>
                <a:sym typeface="Montserrat"/>
              </a:rPr>
              <a:t>Department of Chemistry</a:t>
            </a:r>
            <a:endParaRPr sz="5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F2B735"/>
              </a:buClr>
              <a:buSzPts val="5200"/>
              <a:buFont typeface="Montserrat"/>
              <a:buNone/>
            </a:pPr>
            <a:r>
              <a:rPr lang="en-US" sz="5200" b="1" i="0" u="none" strike="noStrike" cap="none">
                <a:solidFill>
                  <a:srgbClr val="F2B735"/>
                </a:solidFill>
                <a:latin typeface="Montserrat"/>
                <a:ea typeface="Montserrat"/>
                <a:cs typeface="Montserrat"/>
                <a:sym typeface="Montserrat"/>
              </a:rPr>
              <a:t>Biochemistry</a:t>
            </a:r>
            <a:endParaRPr sz="5200" b="0" i="0" u="none" strike="noStrike" cap="none">
              <a:solidFill>
                <a:srgbClr val="000000"/>
              </a:solidFill>
              <a:latin typeface="Arial"/>
              <a:ea typeface="Arial"/>
              <a:cs typeface="Arial"/>
              <a:sym typeface="Arial"/>
            </a:endParaRPr>
          </a:p>
        </p:txBody>
      </p:sp>
      <p:sp>
        <p:nvSpPr>
          <p:cNvPr id="104" name="Google Shape;104;p1"/>
          <p:cNvSpPr txBox="1"/>
          <p:nvPr/>
        </p:nvSpPr>
        <p:spPr>
          <a:xfrm>
            <a:off x="29414275" y="26147300"/>
            <a:ext cx="4960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rgbClr val="2D3B45"/>
                </a:solidFill>
                <a:highlight>
                  <a:srgbClr val="FFFFFF"/>
                </a:highlight>
                <a:latin typeface="EB Garamond"/>
                <a:ea typeface="EB Garamond"/>
                <a:cs typeface="EB Garamond"/>
                <a:sym typeface="EB Garamond"/>
              </a:rPr>
              <a:t> </a:t>
            </a:r>
            <a:r>
              <a:rPr lang="en-US" sz="1200" b="1">
                <a:solidFill>
                  <a:srgbClr val="2D3B45"/>
                </a:solidFill>
                <a:highlight>
                  <a:srgbClr val="FFFFFF"/>
                </a:highlight>
                <a:latin typeface="EB Garamond"/>
                <a:ea typeface="EB Garamond"/>
                <a:cs typeface="EB Garamond"/>
                <a:sym typeface="EB Garamond"/>
              </a:rPr>
              <a:t>CIRM Bridges 3.0 #EDUC2-12620</a:t>
            </a:r>
            <a:endParaRPr sz="1200" b="1">
              <a:solidFill>
                <a:srgbClr val="2D3B45"/>
              </a:solidFill>
              <a:highlight>
                <a:srgbClr val="FFFFFF"/>
              </a:highlight>
              <a:latin typeface="EB Garamond"/>
              <a:ea typeface="EB Garamond"/>
              <a:cs typeface="EB Garamond"/>
              <a:sym typeface="EB Garamond"/>
            </a:endParaRPr>
          </a:p>
          <a:p>
            <a:pPr marL="0" lvl="0" indent="0" algn="ctr" rtl="0">
              <a:spcBef>
                <a:spcPts val="0"/>
              </a:spcBef>
              <a:spcAft>
                <a:spcPts val="0"/>
              </a:spcAft>
              <a:buNone/>
            </a:pPr>
            <a:r>
              <a:rPr lang="en-US" sz="1200" b="1">
                <a:solidFill>
                  <a:srgbClr val="2D3B45"/>
                </a:solidFill>
                <a:highlight>
                  <a:srgbClr val="FFFFFF"/>
                </a:highlight>
                <a:latin typeface="EB Garamond"/>
                <a:ea typeface="EB Garamond"/>
                <a:cs typeface="EB Garamond"/>
                <a:sym typeface="EB Garamond"/>
              </a:rPr>
              <a:t>Dr. Brigitte Blackman</a:t>
            </a:r>
            <a:endParaRPr sz="1200" b="1">
              <a:solidFill>
                <a:srgbClr val="2D3B45"/>
              </a:solidFill>
              <a:highlight>
                <a:srgbClr val="FFFFFF"/>
              </a:highlight>
              <a:latin typeface="EB Garamond"/>
              <a:ea typeface="EB Garamond"/>
              <a:cs typeface="EB Garamond"/>
              <a:sym typeface="EB Garamond"/>
            </a:endParaRPr>
          </a:p>
          <a:p>
            <a:pPr marL="0" lvl="0" indent="0" algn="ctr" rtl="0">
              <a:spcBef>
                <a:spcPts val="0"/>
              </a:spcBef>
              <a:spcAft>
                <a:spcPts val="0"/>
              </a:spcAft>
              <a:buNone/>
            </a:pPr>
            <a:r>
              <a:rPr lang="en-US" sz="1200" b="1">
                <a:solidFill>
                  <a:srgbClr val="2D3B45"/>
                </a:solidFill>
                <a:highlight>
                  <a:srgbClr val="FFFFFF"/>
                </a:highlight>
                <a:latin typeface="EB Garamond"/>
                <a:ea typeface="EB Garamond"/>
                <a:cs typeface="EB Garamond"/>
                <a:sym typeface="EB Garamond"/>
              </a:rPr>
              <a:t>Dr. Amy Sprowles</a:t>
            </a:r>
            <a:endParaRPr sz="1200" b="1">
              <a:solidFill>
                <a:srgbClr val="2D3B45"/>
              </a:solidFill>
              <a:highlight>
                <a:srgbClr val="FFFFFF"/>
              </a:highlight>
              <a:latin typeface="EB Garamond"/>
              <a:ea typeface="EB Garamond"/>
              <a:cs typeface="EB Garamond"/>
              <a:sym typeface="EB Garamond"/>
            </a:endParaRPr>
          </a:p>
          <a:p>
            <a:pPr marL="0" lvl="0" indent="0" algn="ctr" rtl="0">
              <a:spcBef>
                <a:spcPts val="0"/>
              </a:spcBef>
              <a:spcAft>
                <a:spcPts val="0"/>
              </a:spcAft>
              <a:buNone/>
            </a:pPr>
            <a:r>
              <a:rPr lang="en-US" sz="1200" b="1">
                <a:solidFill>
                  <a:srgbClr val="2D3B45"/>
                </a:solidFill>
                <a:highlight>
                  <a:srgbClr val="FFFFFF"/>
                </a:highlight>
                <a:latin typeface="EB Garamond"/>
                <a:ea typeface="EB Garamond"/>
                <a:cs typeface="EB Garamond"/>
                <a:sym typeface="EB Garamond"/>
              </a:rPr>
              <a:t>Ghennya Shein</a:t>
            </a:r>
            <a:endParaRPr sz="1200" b="1">
              <a:solidFill>
                <a:srgbClr val="2D3B45"/>
              </a:solidFill>
              <a:highlight>
                <a:srgbClr val="FFFFFF"/>
              </a:highlight>
              <a:latin typeface="EB Garamond"/>
              <a:ea typeface="EB Garamond"/>
              <a:cs typeface="EB Garamond"/>
              <a:sym typeface="EB Garamond"/>
            </a:endParaRPr>
          </a:p>
        </p:txBody>
      </p:sp>
      <p:pic>
        <p:nvPicPr>
          <p:cNvPr id="105" name="Google Shape;105;p1"/>
          <p:cNvPicPr preferRelativeResize="0"/>
          <p:nvPr/>
        </p:nvPicPr>
        <p:blipFill>
          <a:blip r:embed="rId5">
            <a:alphaModFix/>
          </a:blip>
          <a:stretch>
            <a:fillRect/>
          </a:stretch>
        </p:blipFill>
        <p:spPr>
          <a:xfrm>
            <a:off x="12766200" y="6270401"/>
            <a:ext cx="3664750" cy="2493600"/>
          </a:xfrm>
          <a:prstGeom prst="rect">
            <a:avLst/>
          </a:prstGeom>
          <a:noFill/>
          <a:ln>
            <a:noFill/>
          </a:ln>
        </p:spPr>
      </p:pic>
      <p:sp>
        <p:nvSpPr>
          <p:cNvPr id="106" name="Google Shape;106;p1"/>
          <p:cNvSpPr txBox="1"/>
          <p:nvPr/>
        </p:nvSpPr>
        <p:spPr>
          <a:xfrm>
            <a:off x="12822099" y="5562350"/>
            <a:ext cx="4846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latin typeface="EB Garamond"/>
                <a:ea typeface="EB Garamond"/>
                <a:cs typeface="EB Garamond"/>
                <a:sym typeface="EB Garamond"/>
              </a:rPr>
              <a:t>Isolation and Purification of ASR Protein</a:t>
            </a:r>
            <a:endParaRPr sz="2100" b="1">
              <a:latin typeface="EB Garamond"/>
              <a:ea typeface="EB Garamond"/>
              <a:cs typeface="EB Garamond"/>
              <a:sym typeface="EB Garamond"/>
            </a:endParaRPr>
          </a:p>
        </p:txBody>
      </p:sp>
      <p:pic>
        <p:nvPicPr>
          <p:cNvPr id="107" name="Google Shape;107;p1"/>
          <p:cNvPicPr preferRelativeResize="0"/>
          <p:nvPr/>
        </p:nvPicPr>
        <p:blipFill>
          <a:blip r:embed="rId6">
            <a:alphaModFix/>
          </a:blip>
          <a:stretch>
            <a:fillRect/>
          </a:stretch>
        </p:blipFill>
        <p:spPr>
          <a:xfrm>
            <a:off x="16814987" y="6422789"/>
            <a:ext cx="1516808" cy="2133878"/>
          </a:xfrm>
          <a:prstGeom prst="rect">
            <a:avLst/>
          </a:prstGeom>
          <a:noFill/>
          <a:ln>
            <a:noFill/>
          </a:ln>
        </p:spPr>
      </p:pic>
      <p:pic>
        <p:nvPicPr>
          <p:cNvPr id="108" name="Google Shape;108;p1"/>
          <p:cNvPicPr preferRelativeResize="0"/>
          <p:nvPr/>
        </p:nvPicPr>
        <p:blipFill>
          <a:blip r:embed="rId7">
            <a:alphaModFix/>
          </a:blip>
          <a:stretch>
            <a:fillRect/>
          </a:stretch>
        </p:blipFill>
        <p:spPr>
          <a:xfrm>
            <a:off x="18915999" y="6273439"/>
            <a:ext cx="1610100" cy="2403912"/>
          </a:xfrm>
          <a:prstGeom prst="rect">
            <a:avLst/>
          </a:prstGeom>
          <a:noFill/>
          <a:ln>
            <a:noFill/>
          </a:ln>
        </p:spPr>
      </p:pic>
      <p:pic>
        <p:nvPicPr>
          <p:cNvPr id="109" name="Google Shape;109;p1"/>
          <p:cNvPicPr preferRelativeResize="0"/>
          <p:nvPr/>
        </p:nvPicPr>
        <p:blipFill>
          <a:blip r:embed="rId8">
            <a:alphaModFix/>
          </a:blip>
          <a:stretch>
            <a:fillRect/>
          </a:stretch>
        </p:blipFill>
        <p:spPr>
          <a:xfrm>
            <a:off x="21045299" y="6269250"/>
            <a:ext cx="1997700" cy="2331876"/>
          </a:xfrm>
          <a:prstGeom prst="rect">
            <a:avLst/>
          </a:prstGeom>
          <a:noFill/>
          <a:ln>
            <a:noFill/>
          </a:ln>
        </p:spPr>
      </p:pic>
      <p:sp>
        <p:nvSpPr>
          <p:cNvPr id="110" name="Google Shape;110;p1"/>
          <p:cNvSpPr txBox="1"/>
          <p:nvPr/>
        </p:nvSpPr>
        <p:spPr>
          <a:xfrm>
            <a:off x="12822100" y="9920900"/>
            <a:ext cx="8571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EB Garamond"/>
                <a:ea typeface="EB Garamond"/>
                <a:cs typeface="EB Garamond"/>
                <a:sym typeface="EB Garamond"/>
              </a:rPr>
              <a:t>Nanodisc Assembly, </a:t>
            </a:r>
            <a:r>
              <a:rPr lang="en-US" sz="2000" b="1">
                <a:solidFill>
                  <a:schemeClr val="dk1"/>
                </a:solidFill>
                <a:latin typeface="EB Garamond"/>
                <a:ea typeface="EB Garamond"/>
                <a:cs typeface="EB Garamond"/>
                <a:sym typeface="EB Garamond"/>
              </a:rPr>
              <a:t>SDS-PAGE, &amp; Chemiluminescent </a:t>
            </a:r>
            <a:r>
              <a:rPr lang="en-US" sz="2000" b="1">
                <a:solidFill>
                  <a:srgbClr val="000000"/>
                </a:solidFill>
                <a:latin typeface="EB Garamond"/>
                <a:ea typeface="EB Garamond"/>
                <a:cs typeface="EB Garamond"/>
                <a:sym typeface="EB Garamond"/>
              </a:rPr>
              <a:t>Western Blot</a:t>
            </a:r>
            <a:endParaRPr sz="2000" b="1">
              <a:latin typeface="EB Garamond"/>
              <a:ea typeface="EB Garamond"/>
              <a:cs typeface="EB Garamond"/>
              <a:sym typeface="EB Garamond"/>
            </a:endParaRPr>
          </a:p>
        </p:txBody>
      </p:sp>
      <p:sp>
        <p:nvSpPr>
          <p:cNvPr id="111" name="Google Shape;111;p1"/>
          <p:cNvSpPr txBox="1"/>
          <p:nvPr/>
        </p:nvSpPr>
        <p:spPr>
          <a:xfrm>
            <a:off x="13140254" y="8779058"/>
            <a:ext cx="313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Plasmid containing ASR protein (pET015) transfected into E.coli strain HCe015</a:t>
            </a:r>
            <a:endParaRPr>
              <a:latin typeface="EB Garamond"/>
              <a:ea typeface="EB Garamond"/>
              <a:cs typeface="EB Garamond"/>
              <a:sym typeface="EB Garamond"/>
            </a:endParaRPr>
          </a:p>
        </p:txBody>
      </p:sp>
      <p:sp>
        <p:nvSpPr>
          <p:cNvPr id="112" name="Google Shape;112;p1"/>
          <p:cNvSpPr txBox="1"/>
          <p:nvPr/>
        </p:nvSpPr>
        <p:spPr>
          <a:xfrm>
            <a:off x="16654175" y="8688450"/>
            <a:ext cx="1716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Inoculated 200 mL culture with 2 ml o/n culture &amp; AMP</a:t>
            </a:r>
            <a:endParaRPr>
              <a:latin typeface="EB Garamond"/>
              <a:ea typeface="EB Garamond"/>
              <a:cs typeface="EB Garamond"/>
              <a:sym typeface="EB Garamond"/>
            </a:endParaRPr>
          </a:p>
        </p:txBody>
      </p:sp>
      <p:sp>
        <p:nvSpPr>
          <p:cNvPr id="113" name="Google Shape;113;p1"/>
          <p:cNvSpPr txBox="1"/>
          <p:nvPr/>
        </p:nvSpPr>
        <p:spPr>
          <a:xfrm>
            <a:off x="18748200" y="8677350"/>
            <a:ext cx="1874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Induced  200 mL culture with IPTG &amp; cofactor all-</a:t>
            </a:r>
            <a:r>
              <a:rPr lang="en-US" i="1">
                <a:latin typeface="EB Garamond"/>
                <a:ea typeface="EB Garamond"/>
                <a:cs typeface="EB Garamond"/>
                <a:sym typeface="EB Garamond"/>
              </a:rPr>
              <a:t>trans</a:t>
            </a:r>
            <a:r>
              <a:rPr lang="en-US">
                <a:latin typeface="EB Garamond"/>
                <a:ea typeface="EB Garamond"/>
                <a:cs typeface="EB Garamond"/>
                <a:sym typeface="EB Garamond"/>
              </a:rPr>
              <a:t>-retinal</a:t>
            </a:r>
            <a:endParaRPr>
              <a:latin typeface="EB Garamond"/>
              <a:ea typeface="EB Garamond"/>
              <a:cs typeface="EB Garamond"/>
              <a:sym typeface="EB Garamond"/>
            </a:endParaRPr>
          </a:p>
        </p:txBody>
      </p:sp>
      <p:sp>
        <p:nvSpPr>
          <p:cNvPr id="114" name="Google Shape;114;p1"/>
          <p:cNvSpPr txBox="1"/>
          <p:nvPr/>
        </p:nvSpPr>
        <p:spPr>
          <a:xfrm>
            <a:off x="20980550" y="8608200"/>
            <a:ext cx="2117400" cy="126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Resuspended pellet in </a:t>
            </a:r>
            <a:r>
              <a:rPr lang="en-US">
                <a:solidFill>
                  <a:srgbClr val="000000"/>
                </a:solidFill>
                <a:latin typeface="EB Garamond"/>
                <a:ea typeface="EB Garamond"/>
                <a:cs typeface="EB Garamond"/>
                <a:sym typeface="EB Garamond"/>
              </a:rPr>
              <a:t>50 mM Tris, 300 mM</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Clr>
                <a:srgbClr val="000000"/>
              </a:buClr>
              <a:buSzPts val="1100"/>
              <a:buFont typeface="Arial"/>
              <a:buNone/>
            </a:pPr>
            <a:r>
              <a:rPr lang="en-US">
                <a:solidFill>
                  <a:srgbClr val="000000"/>
                </a:solidFill>
                <a:latin typeface="EB Garamond"/>
                <a:ea typeface="EB Garamond"/>
                <a:cs typeface="EB Garamond"/>
                <a:sym typeface="EB Garamond"/>
              </a:rPr>
              <a:t>sodium chloride</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Clr>
                <a:srgbClr val="000000"/>
              </a:buClr>
              <a:buSzPts val="1100"/>
              <a:buFont typeface="Arial"/>
              <a:buNone/>
            </a:pPr>
            <a:r>
              <a:rPr lang="en-US">
                <a:solidFill>
                  <a:srgbClr val="000000"/>
                </a:solidFill>
                <a:latin typeface="EB Garamond"/>
                <a:ea typeface="EB Garamond"/>
                <a:cs typeface="EB Garamond"/>
                <a:sym typeface="EB Garamond"/>
              </a:rPr>
              <a:t>pH 6.8, 10% glycerol</a:t>
            </a:r>
            <a:endParaRPr>
              <a:solidFill>
                <a:srgbClr val="000000"/>
              </a:solidFill>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pic>
        <p:nvPicPr>
          <p:cNvPr id="115" name="Google Shape;115;p1"/>
          <p:cNvPicPr preferRelativeResize="0"/>
          <p:nvPr/>
        </p:nvPicPr>
        <p:blipFill>
          <a:blip r:embed="rId9">
            <a:alphaModFix/>
          </a:blip>
          <a:stretch>
            <a:fillRect/>
          </a:stretch>
        </p:blipFill>
        <p:spPr>
          <a:xfrm>
            <a:off x="16472435" y="7484344"/>
            <a:ext cx="342590" cy="315580"/>
          </a:xfrm>
          <a:prstGeom prst="rect">
            <a:avLst/>
          </a:prstGeom>
          <a:noFill/>
          <a:ln>
            <a:noFill/>
          </a:ln>
        </p:spPr>
      </p:pic>
      <p:pic>
        <p:nvPicPr>
          <p:cNvPr id="116" name="Google Shape;116;p1"/>
          <p:cNvPicPr preferRelativeResize="0"/>
          <p:nvPr/>
        </p:nvPicPr>
        <p:blipFill>
          <a:blip r:embed="rId9">
            <a:alphaModFix/>
          </a:blip>
          <a:stretch>
            <a:fillRect/>
          </a:stretch>
        </p:blipFill>
        <p:spPr>
          <a:xfrm>
            <a:off x="18504920" y="7452604"/>
            <a:ext cx="342590" cy="315580"/>
          </a:xfrm>
          <a:prstGeom prst="rect">
            <a:avLst/>
          </a:prstGeom>
          <a:noFill/>
          <a:ln>
            <a:noFill/>
          </a:ln>
        </p:spPr>
      </p:pic>
      <p:pic>
        <p:nvPicPr>
          <p:cNvPr id="117" name="Google Shape;117;p1"/>
          <p:cNvPicPr preferRelativeResize="0"/>
          <p:nvPr/>
        </p:nvPicPr>
        <p:blipFill>
          <a:blip r:embed="rId9">
            <a:alphaModFix/>
          </a:blip>
          <a:stretch>
            <a:fillRect/>
          </a:stretch>
        </p:blipFill>
        <p:spPr>
          <a:xfrm>
            <a:off x="20623025" y="7452604"/>
            <a:ext cx="342590" cy="315580"/>
          </a:xfrm>
          <a:prstGeom prst="rect">
            <a:avLst/>
          </a:prstGeom>
          <a:noFill/>
          <a:ln>
            <a:noFill/>
          </a:ln>
        </p:spPr>
      </p:pic>
      <p:sp>
        <p:nvSpPr>
          <p:cNvPr id="118" name="Google Shape;118;p1"/>
          <p:cNvSpPr txBox="1"/>
          <p:nvPr/>
        </p:nvSpPr>
        <p:spPr>
          <a:xfrm>
            <a:off x="23406322" y="8854639"/>
            <a:ext cx="1997700" cy="1082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a:latin typeface="EB Garamond"/>
                <a:ea typeface="EB Garamond"/>
                <a:cs typeface="EB Garamond"/>
                <a:sym typeface="EB Garamond"/>
              </a:rPr>
              <a:t>Purification via </a:t>
            </a:r>
            <a:r>
              <a:rPr lang="en-US">
                <a:solidFill>
                  <a:srgbClr val="000000"/>
                </a:solidFill>
                <a:latin typeface="EB Garamond"/>
                <a:ea typeface="EB Garamond"/>
                <a:cs typeface="EB Garamond"/>
                <a:sym typeface="EB Garamond"/>
              </a:rPr>
              <a:t>Ni-NTA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Immobilized Metal Affinity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Clr>
                <a:srgbClr val="000000"/>
              </a:buClr>
              <a:buSzPts val="1100"/>
              <a:buFont typeface="Arial"/>
              <a:buNone/>
            </a:pPr>
            <a:r>
              <a:rPr lang="en-US">
                <a:solidFill>
                  <a:srgbClr val="000000"/>
                </a:solidFill>
                <a:latin typeface="EB Garamond"/>
                <a:ea typeface="EB Garamond"/>
                <a:cs typeface="EB Garamond"/>
                <a:sym typeface="EB Garamond"/>
              </a:rPr>
              <a:t>Chromatography with DDM</a:t>
            </a:r>
            <a:endParaRPr>
              <a:solidFill>
                <a:srgbClr val="000000"/>
              </a:solidFill>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pic>
        <p:nvPicPr>
          <p:cNvPr id="119" name="Google Shape;119;p1"/>
          <p:cNvPicPr preferRelativeResize="0"/>
          <p:nvPr/>
        </p:nvPicPr>
        <p:blipFill>
          <a:blip r:embed="rId9">
            <a:alphaModFix/>
          </a:blip>
          <a:stretch>
            <a:fillRect/>
          </a:stretch>
        </p:blipFill>
        <p:spPr>
          <a:xfrm>
            <a:off x="23063741" y="7452604"/>
            <a:ext cx="342590" cy="315580"/>
          </a:xfrm>
          <a:prstGeom prst="rect">
            <a:avLst/>
          </a:prstGeom>
          <a:noFill/>
          <a:ln>
            <a:noFill/>
          </a:ln>
        </p:spPr>
      </p:pic>
      <p:sp>
        <p:nvSpPr>
          <p:cNvPr id="120" name="Google Shape;120;p1"/>
          <p:cNvSpPr txBox="1"/>
          <p:nvPr/>
        </p:nvSpPr>
        <p:spPr>
          <a:xfrm>
            <a:off x="13003700" y="13398400"/>
            <a:ext cx="2403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Lipid Rich Nanodisc Assembly using SM-2 Biobeads for Detergent Removal</a:t>
            </a:r>
            <a:endParaRPr>
              <a:latin typeface="EB Garamond"/>
              <a:ea typeface="EB Garamond"/>
              <a:cs typeface="EB Garamond"/>
              <a:sym typeface="EB Garamond"/>
            </a:endParaRPr>
          </a:p>
        </p:txBody>
      </p:sp>
      <p:sp>
        <p:nvSpPr>
          <p:cNvPr id="121" name="Google Shape;121;p1"/>
          <p:cNvSpPr txBox="1"/>
          <p:nvPr/>
        </p:nvSpPr>
        <p:spPr>
          <a:xfrm>
            <a:off x="15644875" y="13123900"/>
            <a:ext cx="1997700" cy="1082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a:latin typeface="EB Garamond"/>
                <a:ea typeface="EB Garamond"/>
                <a:cs typeface="EB Garamond"/>
                <a:sym typeface="EB Garamond"/>
              </a:rPr>
              <a:t>Purification via </a:t>
            </a:r>
            <a:r>
              <a:rPr lang="en-US">
                <a:solidFill>
                  <a:srgbClr val="000000"/>
                </a:solidFill>
                <a:latin typeface="EB Garamond"/>
                <a:ea typeface="EB Garamond"/>
                <a:cs typeface="EB Garamond"/>
                <a:sym typeface="EB Garamond"/>
              </a:rPr>
              <a:t>Ni-NTA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Immobilized Metal Affinity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Chromatography</a:t>
            </a:r>
            <a:endParaRPr>
              <a:solidFill>
                <a:srgbClr val="000000"/>
              </a:solidFill>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sp>
        <p:nvSpPr>
          <p:cNvPr id="122" name="Google Shape;122;p1"/>
          <p:cNvSpPr txBox="1"/>
          <p:nvPr/>
        </p:nvSpPr>
        <p:spPr>
          <a:xfrm>
            <a:off x="17923329" y="13000000"/>
            <a:ext cx="1716300" cy="1329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Buffer Exchange into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TBS (10 mM Tris, pH 7.4;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0.15M NaCl; </a:t>
            </a:r>
            <a:endParaRPr>
              <a:solidFill>
                <a:srgbClr val="000000"/>
              </a:solidFill>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solidFill>
                  <a:srgbClr val="000000"/>
                </a:solidFill>
                <a:latin typeface="EB Garamond"/>
                <a:ea typeface="EB Garamond"/>
                <a:cs typeface="EB Garamond"/>
                <a:sym typeface="EB Garamond"/>
              </a:rPr>
              <a:t>0.25 mM EDTA) </a:t>
            </a:r>
            <a:endParaRPr>
              <a:solidFill>
                <a:srgbClr val="000000"/>
              </a:solidFill>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sp>
        <p:nvSpPr>
          <p:cNvPr id="123" name="Google Shape;123;p1"/>
          <p:cNvSpPr txBox="1"/>
          <p:nvPr/>
        </p:nvSpPr>
        <p:spPr>
          <a:xfrm>
            <a:off x="25773875" y="12957375"/>
            <a:ext cx="2040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1A1A1A"/>
                </a:solidFill>
                <a:latin typeface="EB Garamond"/>
                <a:ea typeface="EB Garamond"/>
                <a:cs typeface="EB Garamond"/>
                <a:sym typeface="EB Garamond"/>
              </a:rPr>
              <a:t>Chemiluminescent western Blot with Apolipoprotein A1 antibody (primary) &amp; goat anti-mouse HRP antibody (secondary)</a:t>
            </a:r>
            <a:endParaRPr>
              <a:solidFill>
                <a:srgbClr val="1A1A1A"/>
              </a:solidFill>
              <a:latin typeface="EB Garamond"/>
              <a:ea typeface="EB Garamond"/>
              <a:cs typeface="EB Garamond"/>
              <a:sym typeface="EB Garamond"/>
            </a:endParaRPr>
          </a:p>
        </p:txBody>
      </p:sp>
      <p:pic>
        <p:nvPicPr>
          <p:cNvPr id="124" name="Google Shape;124;p1"/>
          <p:cNvPicPr preferRelativeResize="0"/>
          <p:nvPr/>
        </p:nvPicPr>
        <p:blipFill>
          <a:blip r:embed="rId9">
            <a:alphaModFix/>
          </a:blip>
          <a:stretch>
            <a:fillRect/>
          </a:stretch>
        </p:blipFill>
        <p:spPr>
          <a:xfrm>
            <a:off x="15216390" y="11914582"/>
            <a:ext cx="342590" cy="315580"/>
          </a:xfrm>
          <a:prstGeom prst="rect">
            <a:avLst/>
          </a:prstGeom>
          <a:noFill/>
          <a:ln>
            <a:noFill/>
          </a:ln>
        </p:spPr>
      </p:pic>
      <p:pic>
        <p:nvPicPr>
          <p:cNvPr id="125" name="Google Shape;125;p1"/>
          <p:cNvPicPr preferRelativeResize="0"/>
          <p:nvPr/>
        </p:nvPicPr>
        <p:blipFill>
          <a:blip r:embed="rId9">
            <a:alphaModFix/>
          </a:blip>
          <a:stretch>
            <a:fillRect/>
          </a:stretch>
        </p:blipFill>
        <p:spPr>
          <a:xfrm>
            <a:off x="17491272" y="11977132"/>
            <a:ext cx="342590" cy="315580"/>
          </a:xfrm>
          <a:prstGeom prst="rect">
            <a:avLst/>
          </a:prstGeom>
          <a:noFill/>
          <a:ln>
            <a:noFill/>
          </a:ln>
        </p:spPr>
      </p:pic>
      <p:pic>
        <p:nvPicPr>
          <p:cNvPr id="126" name="Google Shape;126;p1"/>
          <p:cNvPicPr preferRelativeResize="0"/>
          <p:nvPr/>
        </p:nvPicPr>
        <p:blipFill>
          <a:blip r:embed="rId9">
            <a:alphaModFix/>
          </a:blip>
          <a:stretch>
            <a:fillRect/>
          </a:stretch>
        </p:blipFill>
        <p:spPr>
          <a:xfrm>
            <a:off x="19671335" y="11971582"/>
            <a:ext cx="342590" cy="315580"/>
          </a:xfrm>
          <a:prstGeom prst="rect">
            <a:avLst/>
          </a:prstGeom>
          <a:noFill/>
          <a:ln>
            <a:noFill/>
          </a:ln>
        </p:spPr>
      </p:pic>
      <p:sp>
        <p:nvSpPr>
          <p:cNvPr id="127" name="Google Shape;127;p1"/>
          <p:cNvSpPr txBox="1"/>
          <p:nvPr/>
        </p:nvSpPr>
        <p:spPr>
          <a:xfrm>
            <a:off x="22642625" y="12674913"/>
            <a:ext cx="230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SDS-PAGE: Denaturing Gel </a:t>
            </a:r>
            <a:r>
              <a:rPr lang="en-US">
                <a:solidFill>
                  <a:srgbClr val="000000"/>
                </a:solidFill>
                <a:latin typeface="EB Garamond"/>
                <a:ea typeface="EB Garamond"/>
                <a:cs typeface="EB Garamond"/>
                <a:sym typeface="EB Garamond"/>
              </a:rPr>
              <a:t>Electrophoresis</a:t>
            </a:r>
            <a:endParaRPr>
              <a:latin typeface="EB Garamond"/>
              <a:ea typeface="EB Garamond"/>
              <a:cs typeface="EB Garamond"/>
              <a:sym typeface="EB Garamond"/>
            </a:endParaRPr>
          </a:p>
        </p:txBody>
      </p:sp>
      <p:pic>
        <p:nvPicPr>
          <p:cNvPr id="128" name="Google Shape;128;p1"/>
          <p:cNvPicPr preferRelativeResize="0"/>
          <p:nvPr/>
        </p:nvPicPr>
        <p:blipFill>
          <a:blip r:embed="rId10">
            <a:alphaModFix/>
          </a:blip>
          <a:stretch>
            <a:fillRect/>
          </a:stretch>
        </p:blipFill>
        <p:spPr>
          <a:xfrm>
            <a:off x="22642613" y="11209450"/>
            <a:ext cx="2260273" cy="1405410"/>
          </a:xfrm>
          <a:prstGeom prst="rect">
            <a:avLst/>
          </a:prstGeom>
          <a:noFill/>
          <a:ln>
            <a:noFill/>
          </a:ln>
        </p:spPr>
      </p:pic>
      <p:pic>
        <p:nvPicPr>
          <p:cNvPr id="129" name="Google Shape;129;p1"/>
          <p:cNvPicPr preferRelativeResize="0"/>
          <p:nvPr/>
        </p:nvPicPr>
        <p:blipFill rotWithShape="1">
          <a:blip r:embed="rId11">
            <a:alphaModFix/>
          </a:blip>
          <a:srcRect t="33682" b="23790"/>
          <a:stretch/>
        </p:blipFill>
        <p:spPr>
          <a:xfrm>
            <a:off x="25828750" y="11798026"/>
            <a:ext cx="1922426" cy="1265100"/>
          </a:xfrm>
          <a:prstGeom prst="rect">
            <a:avLst/>
          </a:prstGeom>
          <a:noFill/>
          <a:ln>
            <a:noFill/>
          </a:ln>
        </p:spPr>
      </p:pic>
      <p:pic>
        <p:nvPicPr>
          <p:cNvPr id="130" name="Google Shape;130;p1"/>
          <p:cNvPicPr preferRelativeResize="0"/>
          <p:nvPr/>
        </p:nvPicPr>
        <p:blipFill>
          <a:blip r:embed="rId9">
            <a:alphaModFix/>
          </a:blip>
          <a:stretch>
            <a:fillRect/>
          </a:stretch>
        </p:blipFill>
        <p:spPr>
          <a:xfrm>
            <a:off x="25250777" y="11941913"/>
            <a:ext cx="342590" cy="260899"/>
          </a:xfrm>
          <a:prstGeom prst="rect">
            <a:avLst/>
          </a:prstGeom>
          <a:noFill/>
          <a:ln>
            <a:noFill/>
          </a:ln>
        </p:spPr>
      </p:pic>
      <p:pic>
        <p:nvPicPr>
          <p:cNvPr id="131" name="Google Shape;131;p1"/>
          <p:cNvPicPr preferRelativeResize="0"/>
          <p:nvPr/>
        </p:nvPicPr>
        <p:blipFill>
          <a:blip r:embed="rId12">
            <a:alphaModFix/>
          </a:blip>
          <a:stretch>
            <a:fillRect/>
          </a:stretch>
        </p:blipFill>
        <p:spPr>
          <a:xfrm>
            <a:off x="23427075" y="6039678"/>
            <a:ext cx="1809901" cy="2879023"/>
          </a:xfrm>
          <a:prstGeom prst="rect">
            <a:avLst/>
          </a:prstGeom>
          <a:noFill/>
          <a:ln>
            <a:noFill/>
          </a:ln>
        </p:spPr>
      </p:pic>
      <p:sp>
        <p:nvSpPr>
          <p:cNvPr id="132" name="Google Shape;132;p1"/>
          <p:cNvSpPr txBox="1"/>
          <p:nvPr/>
        </p:nvSpPr>
        <p:spPr>
          <a:xfrm>
            <a:off x="25619525" y="8297400"/>
            <a:ext cx="2349000" cy="83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a:latin typeface="EB Garamond"/>
                <a:ea typeface="EB Garamond"/>
                <a:cs typeface="EB Garamond"/>
                <a:sym typeface="EB Garamond"/>
              </a:rPr>
              <a:t>Purified Sample of Anabaena </a:t>
            </a:r>
            <a:endParaRPr>
              <a:latin typeface="EB Garamond"/>
              <a:ea typeface="EB Garamond"/>
              <a:cs typeface="EB Garamond"/>
              <a:sym typeface="EB Garamond"/>
            </a:endParaRPr>
          </a:p>
          <a:p>
            <a:pPr marL="0" marR="0" lvl="0" indent="0" algn="l" rtl="0">
              <a:lnSpc>
                <a:spcPct val="115000"/>
              </a:lnSpc>
              <a:spcBef>
                <a:spcPts val="0"/>
              </a:spcBef>
              <a:spcAft>
                <a:spcPts val="0"/>
              </a:spcAft>
              <a:buClr>
                <a:srgbClr val="000000"/>
              </a:buClr>
              <a:buSzPts val="1100"/>
              <a:buFont typeface="Arial"/>
              <a:buNone/>
            </a:pPr>
            <a:r>
              <a:rPr lang="en-US">
                <a:latin typeface="EB Garamond"/>
                <a:ea typeface="EB Garamond"/>
                <a:cs typeface="EB Garamond"/>
                <a:sym typeface="EB Garamond"/>
              </a:rPr>
              <a:t>Sensory Rhodopsin Protein</a:t>
            </a:r>
            <a:endParaRPr>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pic>
        <p:nvPicPr>
          <p:cNvPr id="133" name="Google Shape;133;p1"/>
          <p:cNvPicPr preferRelativeResize="0"/>
          <p:nvPr/>
        </p:nvPicPr>
        <p:blipFill>
          <a:blip r:embed="rId9">
            <a:alphaModFix/>
          </a:blip>
          <a:stretch>
            <a:fillRect/>
          </a:stretch>
        </p:blipFill>
        <p:spPr>
          <a:xfrm>
            <a:off x="25273541" y="7452604"/>
            <a:ext cx="342590" cy="315580"/>
          </a:xfrm>
          <a:prstGeom prst="rect">
            <a:avLst/>
          </a:prstGeom>
          <a:noFill/>
          <a:ln>
            <a:noFill/>
          </a:ln>
        </p:spPr>
      </p:pic>
      <p:pic>
        <p:nvPicPr>
          <p:cNvPr id="134" name="Google Shape;134;p1"/>
          <p:cNvPicPr preferRelativeResize="0"/>
          <p:nvPr/>
        </p:nvPicPr>
        <p:blipFill>
          <a:blip r:embed="rId13">
            <a:alphaModFix/>
          </a:blip>
          <a:stretch>
            <a:fillRect/>
          </a:stretch>
        </p:blipFill>
        <p:spPr>
          <a:xfrm>
            <a:off x="25715675" y="6699379"/>
            <a:ext cx="1997700" cy="1626697"/>
          </a:xfrm>
          <a:prstGeom prst="rect">
            <a:avLst/>
          </a:prstGeom>
          <a:noFill/>
          <a:ln>
            <a:noFill/>
          </a:ln>
        </p:spPr>
      </p:pic>
      <p:sp>
        <p:nvSpPr>
          <p:cNvPr id="135" name="Google Shape;135;p1"/>
          <p:cNvSpPr txBox="1"/>
          <p:nvPr/>
        </p:nvSpPr>
        <p:spPr>
          <a:xfrm>
            <a:off x="1184175" y="13036938"/>
            <a:ext cx="4279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EB Garamond"/>
                <a:ea typeface="EB Garamond"/>
                <a:cs typeface="EB Garamond"/>
                <a:sym typeface="EB Garamond"/>
              </a:rPr>
              <a:t>Anabaena Sensory Rhodopsin (ASR)</a:t>
            </a:r>
            <a:endParaRPr sz="2000" b="1">
              <a:latin typeface="EB Garamond"/>
              <a:ea typeface="EB Garamond"/>
              <a:cs typeface="EB Garamond"/>
              <a:sym typeface="EB Garamond"/>
            </a:endParaRPr>
          </a:p>
        </p:txBody>
      </p:sp>
      <p:sp>
        <p:nvSpPr>
          <p:cNvPr id="136" name="Google Shape;136;p1"/>
          <p:cNvSpPr txBox="1"/>
          <p:nvPr/>
        </p:nvSpPr>
        <p:spPr>
          <a:xfrm>
            <a:off x="1204000" y="13509475"/>
            <a:ext cx="6483600" cy="4702200"/>
          </a:xfrm>
          <a:prstGeom prst="rect">
            <a:avLst/>
          </a:prstGeom>
          <a:noFill/>
          <a:ln>
            <a:noFill/>
          </a:ln>
        </p:spPr>
        <p:txBody>
          <a:bodyPr spcFirstLastPara="1" wrap="square" lIns="91425" tIns="91425" rIns="91425" bIns="91425" anchor="t" anchorCtr="0">
            <a:noAutofit/>
          </a:bodyPr>
          <a:lstStyle/>
          <a:p>
            <a:pPr marL="0" lvl="0" indent="0" algn="just" rtl="0">
              <a:lnSpc>
                <a:spcPct val="105000"/>
              </a:lnSpc>
              <a:spcBef>
                <a:spcPts val="0"/>
              </a:spcBef>
              <a:spcAft>
                <a:spcPts val="0"/>
              </a:spcAft>
              <a:buNone/>
            </a:pPr>
            <a:r>
              <a:rPr lang="en-US" sz="1700">
                <a:solidFill>
                  <a:srgbClr val="1A1A1A"/>
                </a:solidFill>
                <a:latin typeface="EB Garamond"/>
                <a:ea typeface="EB Garamond"/>
                <a:cs typeface="EB Garamond"/>
                <a:sym typeface="EB Garamond"/>
              </a:rPr>
              <a:t>ASR is a 32 kDA integral membrane protein with 7 transmembrane α-helical segments. It was originally found and isolated from cyanobacterium </a:t>
            </a:r>
            <a:r>
              <a:rPr lang="en-US" sz="1700" i="1">
                <a:solidFill>
                  <a:srgbClr val="1A1A1A"/>
                </a:solidFill>
                <a:latin typeface="EB Garamond"/>
                <a:ea typeface="EB Garamond"/>
                <a:cs typeface="EB Garamond"/>
                <a:sym typeface="EB Garamond"/>
              </a:rPr>
              <a:t>Anabaena sp.</a:t>
            </a:r>
            <a:r>
              <a:rPr lang="en-US" sz="1700">
                <a:solidFill>
                  <a:srgbClr val="1A1A1A"/>
                </a:solidFill>
                <a:latin typeface="EB Garamond"/>
                <a:ea typeface="EB Garamond"/>
                <a:cs typeface="EB Garamond"/>
                <a:sym typeface="EB Garamond"/>
              </a:rPr>
              <a:t> (now known as </a:t>
            </a:r>
            <a:r>
              <a:rPr lang="en-US" sz="1700" i="1">
                <a:solidFill>
                  <a:srgbClr val="1A1A1A"/>
                </a:solidFill>
                <a:latin typeface="EB Garamond"/>
                <a:ea typeface="EB Garamond"/>
                <a:cs typeface="EB Garamond"/>
                <a:sym typeface="EB Garamond"/>
              </a:rPr>
              <a:t>Nostoc</a:t>
            </a:r>
            <a:r>
              <a:rPr lang="en-US" sz="1700">
                <a:solidFill>
                  <a:srgbClr val="1A1A1A"/>
                </a:solidFill>
                <a:latin typeface="EB Garamond"/>
                <a:ea typeface="EB Garamond"/>
                <a:cs typeface="EB Garamond"/>
                <a:sym typeface="EB Garamond"/>
              </a:rPr>
              <a:t>) PCC 7120. </a:t>
            </a:r>
            <a:endParaRPr sz="1700">
              <a:solidFill>
                <a:srgbClr val="1A1A1A"/>
              </a:solidFill>
              <a:latin typeface="EB Garamond"/>
              <a:ea typeface="EB Garamond"/>
              <a:cs typeface="EB Garamond"/>
              <a:sym typeface="EB Garamond"/>
            </a:endParaRPr>
          </a:p>
          <a:p>
            <a:pPr marL="457200" lvl="0" indent="-336550" algn="just" rtl="0">
              <a:lnSpc>
                <a:spcPct val="105000"/>
              </a:lnSpc>
              <a:spcBef>
                <a:spcPts val="120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ASR is a photoactive retinal protein attached by a lysine in the center to a coenzyme, all-</a:t>
            </a:r>
            <a:r>
              <a:rPr lang="en-US" sz="1700" i="1">
                <a:solidFill>
                  <a:srgbClr val="1A1A1A"/>
                </a:solidFill>
                <a:latin typeface="EB Garamond"/>
                <a:ea typeface="EB Garamond"/>
                <a:cs typeface="EB Garamond"/>
                <a:sym typeface="EB Garamond"/>
              </a:rPr>
              <a:t>trans</a:t>
            </a:r>
            <a:r>
              <a:rPr lang="en-US" sz="1700">
                <a:solidFill>
                  <a:srgbClr val="1A1A1A"/>
                </a:solidFill>
                <a:latin typeface="EB Garamond"/>
                <a:ea typeface="EB Garamond"/>
                <a:cs typeface="EB Garamond"/>
                <a:sym typeface="EB Garamond"/>
              </a:rPr>
              <a:t>-retinal. The chromophore retinal undergoes a conformational change from all-</a:t>
            </a:r>
            <a:r>
              <a:rPr lang="en-US" sz="1700" i="1">
                <a:solidFill>
                  <a:srgbClr val="1A1A1A"/>
                </a:solidFill>
                <a:latin typeface="EB Garamond"/>
                <a:ea typeface="EB Garamond"/>
                <a:cs typeface="EB Garamond"/>
                <a:sym typeface="EB Garamond"/>
              </a:rPr>
              <a:t>trans</a:t>
            </a:r>
            <a:r>
              <a:rPr lang="en-US" sz="1700">
                <a:solidFill>
                  <a:srgbClr val="1A1A1A"/>
                </a:solidFill>
                <a:latin typeface="EB Garamond"/>
                <a:ea typeface="EB Garamond"/>
                <a:cs typeface="EB Garamond"/>
                <a:sym typeface="EB Garamond"/>
              </a:rPr>
              <a:t>-retinal to 13-</a:t>
            </a:r>
            <a:r>
              <a:rPr lang="en-US" sz="1700" i="1">
                <a:solidFill>
                  <a:srgbClr val="1A1A1A"/>
                </a:solidFill>
                <a:latin typeface="EB Garamond"/>
                <a:ea typeface="EB Garamond"/>
                <a:cs typeface="EB Garamond"/>
                <a:sym typeface="EB Garamond"/>
              </a:rPr>
              <a:t>cis</a:t>
            </a:r>
            <a:r>
              <a:rPr lang="en-US" sz="1700">
                <a:solidFill>
                  <a:srgbClr val="1A1A1A"/>
                </a:solidFill>
                <a:latin typeface="EB Garamond"/>
                <a:ea typeface="EB Garamond"/>
                <a:cs typeface="EB Garamond"/>
                <a:sym typeface="EB Garamond"/>
              </a:rPr>
              <a:t>-retinal when exposed to orange light. The change reverts back when the chromophore is exposed to blue light. </a:t>
            </a:r>
            <a:endParaRPr sz="1700">
              <a:solidFill>
                <a:srgbClr val="1A1A1A"/>
              </a:solidFill>
              <a:latin typeface="EB Garamond"/>
              <a:ea typeface="EB Garamond"/>
              <a:cs typeface="EB Garamond"/>
              <a:sym typeface="EB Garamond"/>
            </a:endParaRPr>
          </a:p>
          <a:p>
            <a:pPr marL="457200" lvl="0" indent="-336550" algn="just" rtl="0">
              <a:lnSpc>
                <a:spcPct val="10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This protein function allows the cyanobacterium to undergo chromatic adaptation, meaning it alters the composition of the psychobilisome complex, which harvests light, in response to light quality. </a:t>
            </a:r>
            <a:endParaRPr sz="1700">
              <a:solidFill>
                <a:srgbClr val="1A1A1A"/>
              </a:solidFill>
              <a:latin typeface="EB Garamond"/>
              <a:ea typeface="EB Garamond"/>
              <a:cs typeface="EB Garamond"/>
              <a:sym typeface="EB Garamond"/>
            </a:endParaRPr>
          </a:p>
          <a:p>
            <a:pPr marL="457200" lvl="0" indent="-336550" algn="just" rtl="0">
              <a:lnSpc>
                <a:spcPct val="10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ASR is associated with a transducer protein (ASRT). These two proteins work in conjunction to create a photo-dissociable complex that is sensitive to orange light. </a:t>
            </a:r>
            <a:endParaRPr sz="1700">
              <a:solidFill>
                <a:srgbClr val="1A1A1A"/>
              </a:solidFill>
              <a:latin typeface="EB Garamond"/>
              <a:ea typeface="EB Garamond"/>
              <a:cs typeface="EB Garamond"/>
              <a:sym typeface="EB Garamond"/>
            </a:endParaRPr>
          </a:p>
          <a:p>
            <a:pPr marL="0" lvl="0" indent="0" algn="just" rtl="0">
              <a:lnSpc>
                <a:spcPct val="105000"/>
              </a:lnSpc>
              <a:spcBef>
                <a:spcPts val="1200"/>
              </a:spcBef>
              <a:spcAft>
                <a:spcPts val="1200"/>
              </a:spcAft>
              <a:buNone/>
            </a:pPr>
            <a:endParaRPr sz="1417">
              <a:solidFill>
                <a:srgbClr val="1A1A1A"/>
              </a:solidFill>
              <a:latin typeface="EB Garamond"/>
              <a:ea typeface="EB Garamond"/>
              <a:cs typeface="EB Garamond"/>
              <a:sym typeface="EB Garamond"/>
            </a:endParaRPr>
          </a:p>
        </p:txBody>
      </p:sp>
      <p:pic>
        <p:nvPicPr>
          <p:cNvPr id="137" name="Google Shape;137;p1"/>
          <p:cNvPicPr preferRelativeResize="0"/>
          <p:nvPr/>
        </p:nvPicPr>
        <p:blipFill>
          <a:blip r:embed="rId14">
            <a:alphaModFix/>
          </a:blip>
          <a:stretch>
            <a:fillRect/>
          </a:stretch>
        </p:blipFill>
        <p:spPr>
          <a:xfrm>
            <a:off x="8146621" y="13509475"/>
            <a:ext cx="3136200" cy="3136200"/>
          </a:xfrm>
          <a:prstGeom prst="rect">
            <a:avLst/>
          </a:prstGeom>
          <a:noFill/>
          <a:ln>
            <a:noFill/>
          </a:ln>
        </p:spPr>
      </p:pic>
      <p:sp>
        <p:nvSpPr>
          <p:cNvPr id="138" name="Google Shape;138;p1"/>
          <p:cNvSpPr txBox="1"/>
          <p:nvPr/>
        </p:nvSpPr>
        <p:spPr>
          <a:xfrm>
            <a:off x="16772013" y="17941225"/>
            <a:ext cx="6770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highlight>
                  <a:srgbClr val="D9D2E9"/>
                </a:highlight>
                <a:latin typeface="EB Garamond"/>
                <a:ea typeface="EB Garamond"/>
                <a:cs typeface="EB Garamond"/>
                <a:sym typeface="EB Garamond"/>
              </a:rPr>
              <a:t>Spectral Characterization of 6x–His ASR</a:t>
            </a:r>
            <a:endParaRPr sz="3000">
              <a:highlight>
                <a:srgbClr val="D9D2E9"/>
              </a:highlight>
              <a:latin typeface="EB Garamond"/>
              <a:ea typeface="EB Garamond"/>
              <a:cs typeface="EB Garamond"/>
              <a:sym typeface="EB Garamond"/>
            </a:endParaRPr>
          </a:p>
        </p:txBody>
      </p:sp>
      <p:sp>
        <p:nvSpPr>
          <p:cNvPr id="139" name="Google Shape;139;p1"/>
          <p:cNvSpPr txBox="1"/>
          <p:nvPr/>
        </p:nvSpPr>
        <p:spPr>
          <a:xfrm>
            <a:off x="4942775" y="18281763"/>
            <a:ext cx="4279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EB Garamond"/>
                <a:ea typeface="EB Garamond"/>
                <a:cs typeface="EB Garamond"/>
                <a:sym typeface="EB Garamond"/>
              </a:rPr>
              <a:t>Nanolipoprotein Particle (Nanodiscs)</a:t>
            </a:r>
            <a:endParaRPr sz="2000" b="1">
              <a:latin typeface="EB Garamond"/>
              <a:ea typeface="EB Garamond"/>
              <a:cs typeface="EB Garamond"/>
              <a:sym typeface="EB Garamond"/>
            </a:endParaRPr>
          </a:p>
        </p:txBody>
      </p:sp>
      <p:pic>
        <p:nvPicPr>
          <p:cNvPr id="140" name="Google Shape;140;p1"/>
          <p:cNvPicPr preferRelativeResize="0"/>
          <p:nvPr/>
        </p:nvPicPr>
        <p:blipFill>
          <a:blip r:embed="rId15">
            <a:alphaModFix/>
          </a:blip>
          <a:stretch>
            <a:fillRect/>
          </a:stretch>
        </p:blipFill>
        <p:spPr>
          <a:xfrm>
            <a:off x="16573500" y="18774386"/>
            <a:ext cx="7086600" cy="3000558"/>
          </a:xfrm>
          <a:prstGeom prst="rect">
            <a:avLst/>
          </a:prstGeom>
          <a:noFill/>
          <a:ln w="9525" cap="flat" cmpd="sng">
            <a:solidFill>
              <a:srgbClr val="1A1A1A"/>
            </a:solidFill>
            <a:prstDash val="solid"/>
            <a:round/>
            <a:headEnd type="none" w="sm" len="sm"/>
            <a:tailEnd type="none" w="sm" len="sm"/>
          </a:ln>
        </p:spPr>
      </p:pic>
      <p:sp>
        <p:nvSpPr>
          <p:cNvPr id="141" name="Google Shape;141;p1"/>
          <p:cNvSpPr txBox="1"/>
          <p:nvPr/>
        </p:nvSpPr>
        <p:spPr>
          <a:xfrm>
            <a:off x="16276450" y="22575638"/>
            <a:ext cx="8485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highlight>
                  <a:srgbClr val="D9D2E9"/>
                </a:highlight>
                <a:latin typeface="EB Garamond"/>
                <a:ea typeface="EB Garamond"/>
                <a:cs typeface="EB Garamond"/>
                <a:sym typeface="EB Garamond"/>
              </a:rPr>
              <a:t>Spectral Characterization of 6x-His ASR in a Nanodisc</a:t>
            </a:r>
            <a:endParaRPr sz="2900">
              <a:highlight>
                <a:srgbClr val="D9D2E9"/>
              </a:highlight>
              <a:latin typeface="EB Garamond"/>
              <a:ea typeface="EB Garamond"/>
              <a:cs typeface="EB Garamond"/>
              <a:sym typeface="EB Garamond"/>
            </a:endParaRPr>
          </a:p>
        </p:txBody>
      </p:sp>
      <p:sp>
        <p:nvSpPr>
          <p:cNvPr id="142" name="Google Shape;142;p1"/>
          <p:cNvSpPr txBox="1"/>
          <p:nvPr/>
        </p:nvSpPr>
        <p:spPr>
          <a:xfrm>
            <a:off x="16573500" y="21843100"/>
            <a:ext cx="708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b="1">
                <a:solidFill>
                  <a:schemeClr val="dk1"/>
                </a:solidFill>
                <a:latin typeface="EB Garamond"/>
                <a:ea typeface="EB Garamond"/>
                <a:cs typeface="EB Garamond"/>
                <a:sym typeface="EB Garamond"/>
              </a:rPr>
              <a:t>Figure 2. Light adapted ASR spectral data after buffer exchange. </a:t>
            </a:r>
            <a:r>
              <a:rPr lang="en-US">
                <a:solidFill>
                  <a:schemeClr val="dk1"/>
                </a:solidFill>
                <a:latin typeface="EB Garamond"/>
                <a:ea typeface="EB Garamond"/>
                <a:cs typeface="EB Garamond"/>
                <a:sym typeface="EB Garamond"/>
              </a:rPr>
              <a:t>The absorbance at 544 nm was baseline corrected and the concentration was determined by Beer’s law to be 1.07 E -4.</a:t>
            </a:r>
            <a:endParaRPr/>
          </a:p>
        </p:txBody>
      </p:sp>
      <p:pic>
        <p:nvPicPr>
          <p:cNvPr id="143" name="Google Shape;143;p1"/>
          <p:cNvPicPr preferRelativeResize="0"/>
          <p:nvPr/>
        </p:nvPicPr>
        <p:blipFill>
          <a:blip r:embed="rId16">
            <a:alphaModFix/>
          </a:blip>
          <a:stretch>
            <a:fillRect/>
          </a:stretch>
        </p:blipFill>
        <p:spPr>
          <a:xfrm>
            <a:off x="16654025" y="23385300"/>
            <a:ext cx="7006075" cy="3802475"/>
          </a:xfrm>
          <a:prstGeom prst="rect">
            <a:avLst/>
          </a:prstGeom>
          <a:noFill/>
          <a:ln w="9525" cap="flat" cmpd="sng">
            <a:solidFill>
              <a:srgbClr val="595959"/>
            </a:solidFill>
            <a:prstDash val="solid"/>
            <a:round/>
            <a:headEnd type="none" w="sm" len="sm"/>
            <a:tailEnd type="none" w="sm" len="sm"/>
          </a:ln>
        </p:spPr>
      </p:pic>
      <p:sp>
        <p:nvSpPr>
          <p:cNvPr id="144" name="Google Shape;144;p1"/>
          <p:cNvSpPr txBox="1"/>
          <p:nvPr/>
        </p:nvSpPr>
        <p:spPr>
          <a:xfrm>
            <a:off x="16651775" y="27216600"/>
            <a:ext cx="7006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b="1">
                <a:solidFill>
                  <a:schemeClr val="dk1"/>
                </a:solidFill>
                <a:latin typeface="EB Garamond"/>
                <a:ea typeface="EB Garamond"/>
                <a:cs typeface="EB Garamond"/>
                <a:sym typeface="EB Garamond"/>
              </a:rPr>
              <a:t>Figure 3. Spectra of light adapted 6x His-ASR Nanodisc after purification. </a:t>
            </a:r>
            <a:r>
              <a:rPr lang="en-US">
                <a:solidFill>
                  <a:schemeClr val="dk1"/>
                </a:solidFill>
                <a:latin typeface="EB Garamond"/>
                <a:ea typeface="EB Garamond"/>
                <a:cs typeface="EB Garamond"/>
                <a:sym typeface="EB Garamond"/>
              </a:rPr>
              <a:t>The concentration of the ASR nanodisc was determined by Beer’s law to be 1.76 E-6  </a:t>
            </a:r>
            <a:endParaRPr/>
          </a:p>
        </p:txBody>
      </p:sp>
      <p:sp>
        <p:nvSpPr>
          <p:cNvPr id="145" name="Google Shape;145;p1"/>
          <p:cNvSpPr txBox="1"/>
          <p:nvPr/>
        </p:nvSpPr>
        <p:spPr>
          <a:xfrm>
            <a:off x="29067400" y="5941500"/>
            <a:ext cx="6325200" cy="5079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latin typeface="EB Garamond"/>
                <a:ea typeface="EB Garamond"/>
                <a:cs typeface="EB Garamond"/>
                <a:sym typeface="EB Garamond"/>
              </a:rPr>
              <a:t>SDS-PAGE of Ni-NTA Purified ASR &amp; ASR ND Samples</a:t>
            </a:r>
            <a:endParaRPr sz="2100">
              <a:latin typeface="EB Garamond"/>
              <a:ea typeface="EB Garamond"/>
              <a:cs typeface="EB Garamond"/>
              <a:sym typeface="EB Garamond"/>
            </a:endParaRPr>
          </a:p>
        </p:txBody>
      </p:sp>
      <p:pic>
        <p:nvPicPr>
          <p:cNvPr id="146" name="Google Shape;146;p1"/>
          <p:cNvPicPr preferRelativeResize="0"/>
          <p:nvPr/>
        </p:nvPicPr>
        <p:blipFill>
          <a:blip r:embed="rId17">
            <a:alphaModFix/>
          </a:blip>
          <a:stretch>
            <a:fillRect/>
          </a:stretch>
        </p:blipFill>
        <p:spPr>
          <a:xfrm>
            <a:off x="29191900" y="6520888"/>
            <a:ext cx="5943600" cy="3817326"/>
          </a:xfrm>
          <a:prstGeom prst="rect">
            <a:avLst/>
          </a:prstGeom>
          <a:noFill/>
          <a:ln>
            <a:noFill/>
          </a:ln>
        </p:spPr>
      </p:pic>
      <p:sp>
        <p:nvSpPr>
          <p:cNvPr id="147" name="Google Shape;147;p1"/>
          <p:cNvSpPr txBox="1"/>
          <p:nvPr/>
        </p:nvSpPr>
        <p:spPr>
          <a:xfrm>
            <a:off x="35943450" y="5926500"/>
            <a:ext cx="6471190" cy="5079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latin typeface="EB Garamond"/>
                <a:ea typeface="EB Garamond"/>
                <a:cs typeface="EB Garamond"/>
                <a:sym typeface="EB Garamond"/>
              </a:rPr>
              <a:t>Western Blot of Ni-NTA Purified ASR &amp; ASR ND Samples</a:t>
            </a:r>
            <a:endParaRPr sz="2100" dirty="0">
              <a:latin typeface="EB Garamond"/>
              <a:ea typeface="EB Garamond"/>
              <a:cs typeface="EB Garamond"/>
              <a:sym typeface="EB Garamond"/>
            </a:endParaRPr>
          </a:p>
        </p:txBody>
      </p:sp>
      <p:sp>
        <p:nvSpPr>
          <p:cNvPr id="148" name="Google Shape;148;p1"/>
          <p:cNvSpPr txBox="1"/>
          <p:nvPr/>
        </p:nvSpPr>
        <p:spPr>
          <a:xfrm>
            <a:off x="31759988" y="12544350"/>
            <a:ext cx="5977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highlight>
                  <a:srgbClr val="D9D2E9"/>
                </a:highlight>
                <a:latin typeface="EB Garamond"/>
                <a:ea typeface="EB Garamond"/>
                <a:cs typeface="EB Garamond"/>
                <a:sym typeface="EB Garamond"/>
              </a:rPr>
              <a:t>SDS-PAGE &amp; Western Blot Overlaid </a:t>
            </a:r>
            <a:endParaRPr sz="3000">
              <a:highlight>
                <a:srgbClr val="D9D2E9"/>
              </a:highlight>
              <a:latin typeface="EB Garamond"/>
              <a:ea typeface="EB Garamond"/>
              <a:cs typeface="EB Garamond"/>
              <a:sym typeface="EB Garamond"/>
            </a:endParaRPr>
          </a:p>
        </p:txBody>
      </p:sp>
      <p:pic>
        <p:nvPicPr>
          <p:cNvPr id="149" name="Google Shape;149;p1"/>
          <p:cNvPicPr preferRelativeResize="0"/>
          <p:nvPr/>
        </p:nvPicPr>
        <p:blipFill>
          <a:blip r:embed="rId18">
            <a:alphaModFix/>
          </a:blip>
          <a:stretch>
            <a:fillRect/>
          </a:stretch>
        </p:blipFill>
        <p:spPr>
          <a:xfrm>
            <a:off x="31759975" y="13190850"/>
            <a:ext cx="5977825" cy="3532350"/>
          </a:xfrm>
          <a:prstGeom prst="rect">
            <a:avLst/>
          </a:prstGeom>
          <a:noFill/>
          <a:ln>
            <a:noFill/>
          </a:ln>
        </p:spPr>
      </p:pic>
      <p:sp>
        <p:nvSpPr>
          <p:cNvPr id="150" name="Google Shape;150;p1"/>
          <p:cNvSpPr txBox="1"/>
          <p:nvPr/>
        </p:nvSpPr>
        <p:spPr>
          <a:xfrm>
            <a:off x="36646919" y="10291800"/>
            <a:ext cx="4960200" cy="2124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US" b="1" dirty="0">
                <a:solidFill>
                  <a:schemeClr val="dk1"/>
                </a:solidFill>
                <a:latin typeface="EB Garamond"/>
                <a:ea typeface="EB Garamond"/>
                <a:cs typeface="EB Garamond"/>
                <a:sym typeface="EB Garamond"/>
              </a:rPr>
              <a:t>Figure 5. SDS-PAGE Western blot with chemiluminescence detection via Li-Cor C-Digital Machine.. </a:t>
            </a:r>
            <a:r>
              <a:rPr lang="en-US" dirty="0">
                <a:solidFill>
                  <a:schemeClr val="dk1"/>
                </a:solidFill>
                <a:latin typeface="EB Garamond"/>
                <a:ea typeface="EB Garamond"/>
                <a:cs typeface="EB Garamond"/>
                <a:sym typeface="EB Garamond"/>
              </a:rPr>
              <a:t>From left to right: ND ASR (ASR nanodisc), BE ASR (Buffer exchanged ASR + DDM), ApoA1, ND FT (Nanodisc flowthrough), ND ASR (nanodisc ASR). Membrane was incubated with the primary Anti-ApoA1 anti-mouse antibody and the secondary goat anti-mouse HRP antibody. Chemiluminescence is detected in the ND ASR, the ND W, and the control ApoA1. As expected, there is no chemiluminescence in BE ASR. </a:t>
            </a:r>
            <a:endParaRPr dirty="0"/>
          </a:p>
        </p:txBody>
      </p:sp>
      <p:sp>
        <p:nvSpPr>
          <p:cNvPr id="151" name="Google Shape;151;p1"/>
          <p:cNvSpPr txBox="1"/>
          <p:nvPr/>
        </p:nvSpPr>
        <p:spPr>
          <a:xfrm>
            <a:off x="29191900" y="10409688"/>
            <a:ext cx="5943600" cy="1908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US" b="1">
                <a:solidFill>
                  <a:schemeClr val="dk1"/>
                </a:solidFill>
                <a:latin typeface="EB Garamond"/>
                <a:ea typeface="EB Garamond"/>
                <a:cs typeface="EB Garamond"/>
                <a:sym typeface="EB Garamond"/>
              </a:rPr>
              <a:t>Figure 4. SDS-PAGE of ASR, ApoA1, ASR nanodisc, and aliquots with discontinuous 4-15% gel.</a:t>
            </a:r>
            <a:r>
              <a:rPr lang="en-US">
                <a:solidFill>
                  <a:schemeClr val="dk1"/>
                </a:solidFill>
                <a:latin typeface="EB Garamond"/>
                <a:ea typeface="EB Garamond"/>
                <a:cs typeface="EB Garamond"/>
                <a:sym typeface="EB Garamond"/>
              </a:rPr>
              <a:t> From left to right: Wash nanodisc (W ND), Flow through nanodisc (FT ND), ApoA1, Buffer exchanged ASR + DDM (BE ASR), Nanodisc ASR (ND ASR). ASR was recognized in the buffer exchange with prominence at ~18 kDa and recognized faintly in the ASR nanodisc at ~18 kDa, compared to theoretical value of ~18 kDa (</a:t>
            </a:r>
            <a:r>
              <a:rPr lang="en-US">
                <a:solidFill>
                  <a:srgbClr val="3C4043"/>
                </a:solidFill>
                <a:highlight>
                  <a:srgbClr val="FFFFFF"/>
                </a:highlight>
                <a:latin typeface="EB Garamond"/>
                <a:ea typeface="EB Garamond"/>
                <a:cs typeface="EB Garamond"/>
                <a:sym typeface="EB Garamond"/>
              </a:rPr>
              <a:t>Seputiene, 2003)</a:t>
            </a:r>
            <a:r>
              <a:rPr lang="en-US">
                <a:solidFill>
                  <a:schemeClr val="dk1"/>
                </a:solidFill>
                <a:latin typeface="EB Garamond"/>
                <a:ea typeface="EB Garamond"/>
                <a:cs typeface="EB Garamond"/>
                <a:sym typeface="EB Garamond"/>
              </a:rPr>
              <a:t>. ApoA1 was identified in the ASR nanodisc at ~27 kDa, compared to the theoretical molecular weight of ~29 kDa (Bayley, 2015). </a:t>
            </a:r>
            <a:endParaRPr/>
          </a:p>
        </p:txBody>
      </p:sp>
      <p:sp>
        <p:nvSpPr>
          <p:cNvPr id="152" name="Google Shape;152;p1"/>
          <p:cNvSpPr txBox="1"/>
          <p:nvPr/>
        </p:nvSpPr>
        <p:spPr>
          <a:xfrm>
            <a:off x="36462050" y="25279175"/>
            <a:ext cx="6192600" cy="5541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1200"/>
              </a:spcAft>
              <a:buClr>
                <a:schemeClr val="dk1"/>
              </a:buClr>
              <a:buSzPts val="1100"/>
              <a:buFont typeface="Arial"/>
              <a:buNone/>
            </a:pPr>
            <a:r>
              <a:rPr lang="en-US" sz="1200">
                <a:solidFill>
                  <a:srgbClr val="2E2E2E"/>
                </a:solidFill>
                <a:latin typeface="EB Garamond"/>
                <a:ea typeface="EB Garamond"/>
                <a:cs typeface="EB Garamond"/>
                <a:sym typeface="EB Garamond"/>
              </a:rPr>
              <a:t>Graham R. Bayly, et al. (2014). Lipids and disorders of lipoprotein metabolism, </a:t>
            </a:r>
            <a:r>
              <a:rPr lang="en-US" sz="1200" i="1">
                <a:solidFill>
                  <a:srgbClr val="2E2E2E"/>
                </a:solidFill>
                <a:latin typeface="EB Garamond"/>
                <a:ea typeface="EB Garamond"/>
                <a:cs typeface="EB Garamond"/>
                <a:sym typeface="EB Garamond"/>
              </a:rPr>
              <a:t>Clinical Biochemistry: Metabolic and Clinical Aspects (Third Edition)</a:t>
            </a:r>
            <a:r>
              <a:rPr lang="en-US" sz="1200">
                <a:solidFill>
                  <a:srgbClr val="2E2E2E"/>
                </a:solidFill>
                <a:latin typeface="EB Garamond"/>
                <a:ea typeface="EB Garamond"/>
                <a:cs typeface="EB Garamond"/>
                <a:sym typeface="EB Garamond"/>
              </a:rPr>
              <a:t>, 702-736</a:t>
            </a:r>
            <a:endParaRPr/>
          </a:p>
        </p:txBody>
      </p:sp>
      <p:sp>
        <p:nvSpPr>
          <p:cNvPr id="153" name="Google Shape;153;p1"/>
          <p:cNvSpPr txBox="1"/>
          <p:nvPr/>
        </p:nvSpPr>
        <p:spPr>
          <a:xfrm>
            <a:off x="36471050" y="25757075"/>
            <a:ext cx="5943600" cy="7389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1200"/>
              </a:spcAft>
              <a:buClr>
                <a:schemeClr val="dk1"/>
              </a:buClr>
              <a:buSzPts val="1100"/>
              <a:buFont typeface="Arial"/>
              <a:buNone/>
            </a:pPr>
            <a:r>
              <a:rPr lang="en-US" sz="1200">
                <a:solidFill>
                  <a:srgbClr val="3C4043"/>
                </a:solidFill>
                <a:highlight>
                  <a:srgbClr val="FFFFFF"/>
                </a:highlight>
                <a:latin typeface="EB Garamond"/>
                <a:ea typeface="EB Garamond"/>
                <a:cs typeface="EB Garamond"/>
                <a:sym typeface="EB Garamond"/>
              </a:rPr>
              <a:t>Seputiene V, Motiejūnas D, Suziedelis K, Tomenius H, Normark S, Melefors O, Suziedeliene E. (2003). Molecular characterization of the acid-inducible asr gene of Escherichia coli and its role in acid stress response, </a:t>
            </a:r>
            <a:r>
              <a:rPr lang="en-US" sz="1200" i="1">
                <a:solidFill>
                  <a:srgbClr val="3C4043"/>
                </a:solidFill>
                <a:highlight>
                  <a:srgbClr val="FFFFFF"/>
                </a:highlight>
                <a:latin typeface="EB Garamond"/>
                <a:ea typeface="EB Garamond"/>
                <a:cs typeface="EB Garamond"/>
                <a:sym typeface="EB Garamond"/>
              </a:rPr>
              <a:t>J Bacteriol</a:t>
            </a:r>
            <a:r>
              <a:rPr lang="en-US" sz="1200">
                <a:solidFill>
                  <a:srgbClr val="3C4043"/>
                </a:solidFill>
                <a:highlight>
                  <a:srgbClr val="FFFFFF"/>
                </a:highlight>
                <a:latin typeface="EB Garamond"/>
                <a:ea typeface="EB Garamond"/>
                <a:cs typeface="EB Garamond"/>
                <a:sym typeface="EB Garamond"/>
              </a:rPr>
              <a:t>, 185(8):2475-84.</a:t>
            </a:r>
            <a:endParaRPr/>
          </a:p>
        </p:txBody>
      </p:sp>
      <p:pic>
        <p:nvPicPr>
          <p:cNvPr id="154" name="Google Shape;154;p1"/>
          <p:cNvPicPr preferRelativeResize="0"/>
          <p:nvPr/>
        </p:nvPicPr>
        <p:blipFill>
          <a:blip r:embed="rId19">
            <a:alphaModFix/>
          </a:blip>
          <a:stretch>
            <a:fillRect/>
          </a:stretch>
        </p:blipFill>
        <p:spPr>
          <a:xfrm>
            <a:off x="36676736" y="6498400"/>
            <a:ext cx="4960200" cy="3817300"/>
          </a:xfrm>
          <a:prstGeom prst="rect">
            <a:avLst/>
          </a:prstGeom>
          <a:noFill/>
          <a:ln>
            <a:noFill/>
          </a:ln>
        </p:spPr>
      </p:pic>
      <p:sp>
        <p:nvSpPr>
          <p:cNvPr id="155" name="Google Shape;155;p1"/>
          <p:cNvSpPr txBox="1"/>
          <p:nvPr/>
        </p:nvSpPr>
        <p:spPr>
          <a:xfrm>
            <a:off x="31777075" y="16788600"/>
            <a:ext cx="5943600" cy="1046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US" b="1">
                <a:solidFill>
                  <a:schemeClr val="dk1"/>
                </a:solidFill>
                <a:latin typeface="EB Garamond"/>
                <a:ea typeface="EB Garamond"/>
                <a:cs typeface="EB Garamond"/>
                <a:sym typeface="EB Garamond"/>
              </a:rPr>
              <a:t>Figure 6. SDS-PAGE with discontinuous 4-15% gel overlaid with the SDS-PAGE Western blot. </a:t>
            </a:r>
            <a:r>
              <a:rPr lang="en-US">
                <a:solidFill>
                  <a:schemeClr val="dk1"/>
                </a:solidFill>
                <a:latin typeface="EB Garamond"/>
                <a:ea typeface="EB Garamond"/>
                <a:cs typeface="EB Garamond"/>
                <a:sym typeface="EB Garamond"/>
              </a:rPr>
              <a:t>From left to right: Nanodisc ASR (ND ASR), Buffer exchanged ASR (BE ASR), ApoA1, Nanodisc flowthrough (ND FT), Nanodisc wash (ND W). </a:t>
            </a:r>
            <a:endParaRPr/>
          </a:p>
        </p:txBody>
      </p:sp>
      <p:sp>
        <p:nvSpPr>
          <p:cNvPr id="156" name="Google Shape;156;p1"/>
          <p:cNvSpPr txBox="1"/>
          <p:nvPr/>
        </p:nvSpPr>
        <p:spPr>
          <a:xfrm>
            <a:off x="37857850" y="13206088"/>
            <a:ext cx="3061500" cy="3632700"/>
          </a:xfrm>
          <a:prstGeom prst="rect">
            <a:avLst/>
          </a:prstGeom>
          <a:noFill/>
          <a:ln>
            <a:noFill/>
          </a:ln>
        </p:spPr>
        <p:txBody>
          <a:bodyPr spcFirstLastPara="1" wrap="square" lIns="91425" tIns="91425" rIns="91425" bIns="91425" anchor="t" anchorCtr="0">
            <a:spAutoFit/>
          </a:bodyPr>
          <a:lstStyle/>
          <a:p>
            <a:pPr marL="457200" lvl="0" indent="-317500" algn="just" rtl="0">
              <a:spcBef>
                <a:spcPts val="0"/>
              </a:spcBef>
              <a:spcAft>
                <a:spcPts val="0"/>
              </a:spcAft>
              <a:buSzPts val="1400"/>
              <a:buFont typeface="EB Garamond"/>
              <a:buChar char="-"/>
            </a:pPr>
            <a:r>
              <a:rPr lang="en-US">
                <a:latin typeface="EB Garamond"/>
                <a:ea typeface="EB Garamond"/>
                <a:cs typeface="EB Garamond"/>
                <a:sym typeface="EB Garamond"/>
              </a:rPr>
              <a:t>Western Blot chemiluminescence confirms that secondary goat anti-mouse HRP antibody successfully attached to the primary mouse anti-human ApoA1 antibody </a:t>
            </a:r>
            <a:endParaRPr>
              <a:latin typeface="EB Garamond"/>
              <a:ea typeface="EB Garamond"/>
              <a:cs typeface="EB Garamond"/>
              <a:sym typeface="EB Garamond"/>
            </a:endParaRPr>
          </a:p>
          <a:p>
            <a:pPr marL="457200" lvl="0" indent="-317500" algn="just" rtl="0">
              <a:spcBef>
                <a:spcPts val="0"/>
              </a:spcBef>
              <a:spcAft>
                <a:spcPts val="0"/>
              </a:spcAft>
              <a:buSzPts val="1400"/>
              <a:buFont typeface="EB Garamond"/>
              <a:buChar char="-"/>
            </a:pPr>
            <a:r>
              <a:rPr lang="en-US">
                <a:latin typeface="EB Garamond"/>
                <a:ea typeface="EB Garamond"/>
                <a:cs typeface="EB Garamond"/>
                <a:sym typeface="EB Garamond"/>
              </a:rPr>
              <a:t>Denaturing gel electrophoresis confirms presence of ApoA1 &amp; ASR</a:t>
            </a:r>
            <a:endParaRPr>
              <a:latin typeface="EB Garamond"/>
              <a:ea typeface="EB Garamond"/>
              <a:cs typeface="EB Garamond"/>
              <a:sym typeface="EB Garamond"/>
            </a:endParaRPr>
          </a:p>
          <a:p>
            <a:pPr marL="457200" lvl="0" indent="-317500" algn="just" rtl="0">
              <a:spcBef>
                <a:spcPts val="0"/>
              </a:spcBef>
              <a:spcAft>
                <a:spcPts val="0"/>
              </a:spcAft>
              <a:buSzPts val="1400"/>
              <a:buFont typeface="EB Garamond"/>
              <a:buChar char="-"/>
            </a:pPr>
            <a:r>
              <a:rPr lang="en-US">
                <a:latin typeface="EB Garamond"/>
                <a:ea typeface="EB Garamond"/>
                <a:cs typeface="EB Garamond"/>
                <a:sym typeface="EB Garamond"/>
              </a:rPr>
              <a:t>Characteristic band length of ~31 kDa for ApoA1 and ~27kDa for ApoA1 in the ASR nanodisc</a:t>
            </a:r>
            <a:endParaRPr>
              <a:latin typeface="EB Garamond"/>
              <a:ea typeface="EB Garamond"/>
              <a:cs typeface="EB Garamond"/>
              <a:sym typeface="EB Garamond"/>
            </a:endParaRPr>
          </a:p>
          <a:p>
            <a:pPr marL="457200" lvl="0" indent="-317500" algn="just" rtl="0">
              <a:spcBef>
                <a:spcPts val="0"/>
              </a:spcBef>
              <a:spcAft>
                <a:spcPts val="0"/>
              </a:spcAft>
              <a:buSzPts val="1400"/>
              <a:buFont typeface="EB Garamond"/>
              <a:buChar char="-"/>
            </a:pPr>
            <a:r>
              <a:rPr lang="en-US">
                <a:latin typeface="EB Garamond"/>
                <a:ea typeface="EB Garamond"/>
                <a:cs typeface="EB Garamond"/>
                <a:sym typeface="EB Garamond"/>
              </a:rPr>
              <a:t>Distinctive band length of ~18 kDa for BE ASR and light but distinguishing band length of ~18 kDa for ASR in the nanodisc</a:t>
            </a:r>
            <a:endParaRPr>
              <a:latin typeface="EB Garamond"/>
              <a:ea typeface="EB Garamond"/>
              <a:cs typeface="EB Garamond"/>
              <a:sym typeface="EB Garamond"/>
            </a:endParaRPr>
          </a:p>
        </p:txBody>
      </p:sp>
      <p:sp>
        <p:nvSpPr>
          <p:cNvPr id="157" name="Google Shape;157;p1"/>
          <p:cNvSpPr txBox="1"/>
          <p:nvPr/>
        </p:nvSpPr>
        <p:spPr>
          <a:xfrm>
            <a:off x="28832175" y="21730150"/>
            <a:ext cx="133467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latin typeface="EB Garamond"/>
                <a:ea typeface="EB Garamond"/>
                <a:cs typeface="EB Garamond"/>
                <a:sym typeface="EB Garamond"/>
              </a:rPr>
              <a:t>Future Work:</a:t>
            </a:r>
            <a:endParaRPr sz="2600" b="1">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Assemble lipid lean nanodiscs for comparison to lipid rich</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Conduct SDS-PAGE Western blot with primary anti-6x His tag and secondary HRP conjugated antibody to confirm the presence of ASR</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Conduct non-denaturing Native-PAGE Western blot with primary anti-ApoA1 antibody and secondary </a:t>
            </a:r>
            <a:r>
              <a:rPr lang="en-US" sz="1700">
                <a:solidFill>
                  <a:schemeClr val="dk1"/>
                </a:solidFill>
                <a:latin typeface="EB Garamond"/>
                <a:ea typeface="EB Garamond"/>
                <a:cs typeface="EB Garamond"/>
                <a:sym typeface="EB Garamond"/>
              </a:rPr>
              <a:t>HRP conjugated antibody to identify ApoA1 presence in absence of  liposomes</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Conduct non-denaturing Native-PAGE Western blot with primary </a:t>
            </a:r>
            <a:r>
              <a:rPr lang="en-US" sz="1700">
                <a:solidFill>
                  <a:schemeClr val="dk1"/>
                </a:solidFill>
                <a:latin typeface="EB Garamond"/>
                <a:ea typeface="EB Garamond"/>
                <a:cs typeface="EB Garamond"/>
                <a:sym typeface="EB Garamond"/>
              </a:rPr>
              <a:t>anti-6x His tag and secondary HRP conjugated antibody to identify presence of ASr in the nanodisc in the absence of liposomes</a:t>
            </a:r>
            <a:endParaRPr sz="2600">
              <a:latin typeface="EB Garamond"/>
              <a:ea typeface="EB Garamond"/>
              <a:cs typeface="EB Garamond"/>
              <a:sym typeface="EB Garamond"/>
            </a:endParaRPr>
          </a:p>
        </p:txBody>
      </p:sp>
      <p:sp>
        <p:nvSpPr>
          <p:cNvPr id="158" name="Google Shape;158;p1"/>
          <p:cNvSpPr txBox="1"/>
          <p:nvPr/>
        </p:nvSpPr>
        <p:spPr>
          <a:xfrm>
            <a:off x="28794075" y="19716750"/>
            <a:ext cx="13474500" cy="1893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600" b="1">
                <a:latin typeface="EB Garamond"/>
                <a:ea typeface="EB Garamond"/>
                <a:cs typeface="EB Garamond"/>
                <a:sym typeface="EB Garamond"/>
              </a:rPr>
              <a:t>Conclusions: </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ASR was successfully isolated, purified, and characterized by spectral analysis </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ASR was successfully identified in the buffer exchanged sample by spectral and SDS-PAGE analysis</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ASR identification in the nanodisc was apparent but not to a satisfactory degree, therefore greater concentration of ASR is recommended in future experiments</a:t>
            </a:r>
            <a:endParaRPr sz="1700">
              <a:latin typeface="EB Garamond"/>
              <a:ea typeface="EB Garamond"/>
              <a:cs typeface="EB Garamond"/>
              <a:sym typeface="EB Garamond"/>
            </a:endParaRPr>
          </a:p>
          <a:p>
            <a:pPr marL="457200" lvl="0" indent="-336550" algn="just" rtl="0">
              <a:spcBef>
                <a:spcPts val="0"/>
              </a:spcBef>
              <a:spcAft>
                <a:spcPts val="0"/>
              </a:spcAft>
              <a:buSzPts val="1700"/>
              <a:buFont typeface="EB Garamond"/>
              <a:buChar char="-"/>
            </a:pPr>
            <a:r>
              <a:rPr lang="en-US" sz="1700">
                <a:latin typeface="EB Garamond"/>
                <a:ea typeface="EB Garamond"/>
                <a:cs typeface="EB Garamond"/>
                <a:sym typeface="EB Garamond"/>
              </a:rPr>
              <a:t>As expected, ApoA1 was confidently identified in the ASR nanodisc by SDS-PAGE and Western blot analysis by use of primary and secondary antibodies</a:t>
            </a:r>
            <a:endParaRPr sz="1700">
              <a:latin typeface="EB Garamond"/>
              <a:ea typeface="EB Garamond"/>
              <a:cs typeface="EB Garamond"/>
              <a:sym typeface="EB Garamond"/>
            </a:endParaRPr>
          </a:p>
        </p:txBody>
      </p:sp>
      <p:pic>
        <p:nvPicPr>
          <p:cNvPr id="159" name="Google Shape;159;p1"/>
          <p:cNvPicPr preferRelativeResize="0"/>
          <p:nvPr/>
        </p:nvPicPr>
        <p:blipFill>
          <a:blip r:embed="rId20">
            <a:alphaModFix/>
          </a:blip>
          <a:stretch>
            <a:fillRect/>
          </a:stretch>
        </p:blipFill>
        <p:spPr>
          <a:xfrm>
            <a:off x="13080275" y="10428350"/>
            <a:ext cx="2117400" cy="2994348"/>
          </a:xfrm>
          <a:prstGeom prst="rect">
            <a:avLst/>
          </a:prstGeom>
          <a:noFill/>
          <a:ln>
            <a:noFill/>
          </a:ln>
        </p:spPr>
      </p:pic>
      <p:pic>
        <p:nvPicPr>
          <p:cNvPr id="160" name="Google Shape;160;p1"/>
          <p:cNvPicPr preferRelativeResize="0"/>
          <p:nvPr/>
        </p:nvPicPr>
        <p:blipFill>
          <a:blip r:embed="rId21">
            <a:alphaModFix/>
          </a:blip>
          <a:stretch>
            <a:fillRect/>
          </a:stretch>
        </p:blipFill>
        <p:spPr>
          <a:xfrm>
            <a:off x="15673751" y="10767928"/>
            <a:ext cx="1716300" cy="2288425"/>
          </a:xfrm>
          <a:prstGeom prst="rect">
            <a:avLst/>
          </a:prstGeom>
          <a:noFill/>
          <a:ln>
            <a:noFill/>
          </a:ln>
        </p:spPr>
      </p:pic>
      <p:pic>
        <p:nvPicPr>
          <p:cNvPr id="161" name="Google Shape;161;p1"/>
          <p:cNvPicPr preferRelativeResize="0"/>
          <p:nvPr/>
        </p:nvPicPr>
        <p:blipFill>
          <a:blip r:embed="rId22">
            <a:alphaModFix/>
          </a:blip>
          <a:stretch>
            <a:fillRect/>
          </a:stretch>
        </p:blipFill>
        <p:spPr>
          <a:xfrm>
            <a:off x="17900588" y="10767955"/>
            <a:ext cx="1716300" cy="2288404"/>
          </a:xfrm>
          <a:prstGeom prst="rect">
            <a:avLst/>
          </a:prstGeom>
          <a:noFill/>
          <a:ln>
            <a:noFill/>
          </a:ln>
        </p:spPr>
      </p:pic>
      <p:sp>
        <p:nvSpPr>
          <p:cNvPr id="162" name="Google Shape;162;p1"/>
          <p:cNvSpPr txBox="1"/>
          <p:nvPr/>
        </p:nvSpPr>
        <p:spPr>
          <a:xfrm>
            <a:off x="20127462" y="12918950"/>
            <a:ext cx="2260200" cy="1082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a:latin typeface="EB Garamond"/>
                <a:ea typeface="EB Garamond"/>
                <a:cs typeface="EB Garamond"/>
                <a:sym typeface="EB Garamond"/>
              </a:rPr>
              <a:t>Purified Sample of Anabaena </a:t>
            </a:r>
            <a:endParaRPr>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latin typeface="EB Garamond"/>
                <a:ea typeface="EB Garamond"/>
                <a:cs typeface="EB Garamond"/>
                <a:sym typeface="EB Garamond"/>
              </a:rPr>
              <a:t>Sensory Rhodopsin in </a:t>
            </a:r>
            <a:endParaRPr>
              <a:latin typeface="EB Garamond"/>
              <a:ea typeface="EB Garamond"/>
              <a:cs typeface="EB Garamond"/>
              <a:sym typeface="EB Garamond"/>
            </a:endParaRPr>
          </a:p>
          <a:p>
            <a:pPr marL="0" marR="0" lvl="0" indent="0" algn="l" rtl="0">
              <a:lnSpc>
                <a:spcPct val="115000"/>
              </a:lnSpc>
              <a:spcBef>
                <a:spcPts val="0"/>
              </a:spcBef>
              <a:spcAft>
                <a:spcPts val="0"/>
              </a:spcAft>
              <a:buNone/>
            </a:pPr>
            <a:r>
              <a:rPr lang="en-US">
                <a:latin typeface="EB Garamond"/>
                <a:ea typeface="EB Garamond"/>
                <a:cs typeface="EB Garamond"/>
                <a:sym typeface="EB Garamond"/>
              </a:rPr>
              <a:t>Nanodiscs</a:t>
            </a:r>
            <a:endParaRPr>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pic>
        <p:nvPicPr>
          <p:cNvPr id="163" name="Google Shape;163;p1"/>
          <p:cNvPicPr preferRelativeResize="0"/>
          <p:nvPr/>
        </p:nvPicPr>
        <p:blipFill rotWithShape="1">
          <a:blip r:embed="rId23">
            <a:alphaModFix/>
          </a:blip>
          <a:srcRect l="18769" t="28190" r="21148" b="29423"/>
          <a:stretch/>
        </p:blipFill>
        <p:spPr>
          <a:xfrm>
            <a:off x="20089363" y="10952574"/>
            <a:ext cx="2040300" cy="1919176"/>
          </a:xfrm>
          <a:prstGeom prst="rect">
            <a:avLst/>
          </a:prstGeom>
          <a:noFill/>
          <a:ln>
            <a:noFill/>
          </a:ln>
        </p:spPr>
      </p:pic>
      <p:pic>
        <p:nvPicPr>
          <p:cNvPr id="164" name="Google Shape;164;p1"/>
          <p:cNvPicPr preferRelativeResize="0"/>
          <p:nvPr/>
        </p:nvPicPr>
        <p:blipFill>
          <a:blip r:embed="rId9">
            <a:alphaModFix/>
          </a:blip>
          <a:stretch>
            <a:fillRect/>
          </a:stretch>
        </p:blipFill>
        <p:spPr>
          <a:xfrm>
            <a:off x="22204147" y="11907432"/>
            <a:ext cx="342590" cy="315580"/>
          </a:xfrm>
          <a:prstGeom prst="rect">
            <a:avLst/>
          </a:prstGeom>
          <a:noFill/>
          <a:ln>
            <a:noFill/>
          </a:ln>
        </p:spPr>
      </p:pic>
      <p:sp>
        <p:nvSpPr>
          <p:cNvPr id="165" name="Google Shape;165;p1"/>
          <p:cNvSpPr txBox="1"/>
          <p:nvPr/>
        </p:nvSpPr>
        <p:spPr>
          <a:xfrm>
            <a:off x="36462050" y="26419775"/>
            <a:ext cx="6192600" cy="7389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1200"/>
              </a:spcAft>
              <a:buClr>
                <a:schemeClr val="dk1"/>
              </a:buClr>
              <a:buSzPts val="1100"/>
              <a:buFont typeface="Arial"/>
              <a:buNone/>
            </a:pPr>
            <a:r>
              <a:rPr lang="en-US" sz="1200">
                <a:solidFill>
                  <a:srgbClr val="212121"/>
                </a:solidFill>
                <a:highlight>
                  <a:srgbClr val="FFFFFF"/>
                </a:highlight>
                <a:latin typeface="EB Garamond"/>
                <a:ea typeface="EB Garamond"/>
                <a:cs typeface="EB Garamond"/>
                <a:sym typeface="EB Garamond"/>
              </a:rPr>
              <a:t>Vogeley, L., Sineshchekov, O. A., Trivedi, V. D., Sasaki, J., Spudich, J. L., &amp; Luecke, H. (2004). Anabaena sensory rhodopsin: a photochromic color sensor at 2.0 A. </a:t>
            </a:r>
            <a:r>
              <a:rPr lang="en-US" sz="1200" i="1">
                <a:solidFill>
                  <a:srgbClr val="212121"/>
                </a:solidFill>
                <a:highlight>
                  <a:srgbClr val="FFFFFF"/>
                </a:highlight>
                <a:latin typeface="EB Garamond"/>
                <a:ea typeface="EB Garamond"/>
                <a:cs typeface="EB Garamond"/>
                <a:sym typeface="EB Garamond"/>
              </a:rPr>
              <a:t>Science (New York, N.Y.)</a:t>
            </a:r>
            <a:r>
              <a:rPr lang="en-US" sz="1200">
                <a:solidFill>
                  <a:srgbClr val="212121"/>
                </a:solidFill>
                <a:highlight>
                  <a:srgbClr val="FFFFFF"/>
                </a:highlight>
                <a:latin typeface="EB Garamond"/>
                <a:ea typeface="EB Garamond"/>
                <a:cs typeface="EB Garamond"/>
                <a:sym typeface="EB Garamond"/>
              </a:rPr>
              <a:t>, </a:t>
            </a:r>
            <a:r>
              <a:rPr lang="en-US" sz="1200" i="1">
                <a:solidFill>
                  <a:srgbClr val="212121"/>
                </a:solidFill>
                <a:highlight>
                  <a:srgbClr val="FFFFFF"/>
                </a:highlight>
                <a:latin typeface="EB Garamond"/>
                <a:ea typeface="EB Garamond"/>
                <a:cs typeface="EB Garamond"/>
                <a:sym typeface="EB Garamond"/>
              </a:rPr>
              <a:t>306</a:t>
            </a:r>
            <a:r>
              <a:rPr lang="en-US" sz="1200">
                <a:solidFill>
                  <a:srgbClr val="212121"/>
                </a:solidFill>
                <a:highlight>
                  <a:srgbClr val="FFFFFF"/>
                </a:highlight>
                <a:latin typeface="EB Garamond"/>
                <a:ea typeface="EB Garamond"/>
                <a:cs typeface="EB Garamond"/>
                <a:sym typeface="EB Garamond"/>
              </a:rPr>
              <a:t>(5700), 1390–1393. https://doi.org/10.1126/science.1103943</a:t>
            </a:r>
            <a:endParaRPr>
              <a:latin typeface="EB Garamond"/>
              <a:ea typeface="EB Garamond"/>
              <a:cs typeface="EB Garamond"/>
              <a:sym typeface="EB Garamond"/>
            </a:endParaRPr>
          </a:p>
        </p:txBody>
      </p:sp>
      <p:sp>
        <p:nvSpPr>
          <p:cNvPr id="166" name="Google Shape;166;p1"/>
          <p:cNvSpPr txBox="1"/>
          <p:nvPr/>
        </p:nvSpPr>
        <p:spPr>
          <a:xfrm>
            <a:off x="4942775" y="18774375"/>
            <a:ext cx="6483600" cy="4351800"/>
          </a:xfrm>
          <a:prstGeom prst="rect">
            <a:avLst/>
          </a:prstGeom>
          <a:noFill/>
          <a:ln>
            <a:noFill/>
          </a:ln>
        </p:spPr>
        <p:txBody>
          <a:bodyPr spcFirstLastPara="1" wrap="square" lIns="91425" tIns="91425" rIns="91425" bIns="91425" anchor="t" anchorCtr="0">
            <a:normAutofit lnSpcReduction="20000"/>
          </a:bodyPr>
          <a:lstStyle/>
          <a:p>
            <a:pPr marL="0" lvl="0" indent="0" algn="just" rtl="0">
              <a:lnSpc>
                <a:spcPct val="115000"/>
              </a:lnSpc>
              <a:spcBef>
                <a:spcPts val="0"/>
              </a:spcBef>
              <a:spcAft>
                <a:spcPts val="0"/>
              </a:spcAft>
              <a:buNone/>
            </a:pPr>
            <a:r>
              <a:rPr lang="en-US" sz="1700">
                <a:solidFill>
                  <a:srgbClr val="1A1A1A"/>
                </a:solidFill>
                <a:latin typeface="EB Garamond"/>
                <a:ea typeface="EB Garamond"/>
                <a:cs typeface="EB Garamond"/>
                <a:sym typeface="EB Garamond"/>
              </a:rPr>
              <a:t>Nanodiscs are nanoscale disc-shaped phospholipids held together by a membrane scaffolding protein (MSP). </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120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These components form into soluble phospholipid bilayers that self assemble integral membrane proteins like ASR. </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The MSP associated with nanodiscs is the Apolipoprotein AI (Apo AI). It is an amphipathic helical scaffold protein that wraps itself around the edges of the disc structure to form a “belt-like” configuration. </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Nanodiscs are ideal for isolating membrane proteins because they have a defined size, a controlled phospholipid composition, and it can be tailored to suit the membrane protein of interest.</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Other advantages of using nanodiscs include that they are a native bilayer unlike vesicles and micelles and that they encourage more efficient protein folding where both then N-terminal and C-terminal are accessible for cell signaling.  </a:t>
            </a:r>
            <a:endParaRPr sz="1700">
              <a:solidFill>
                <a:srgbClr val="1A1A1A"/>
              </a:solidFill>
              <a:latin typeface="EB Garamond"/>
              <a:ea typeface="EB Garamond"/>
              <a:cs typeface="EB Garamond"/>
              <a:sym typeface="EB Garamond"/>
            </a:endParaRPr>
          </a:p>
        </p:txBody>
      </p:sp>
      <p:pic>
        <p:nvPicPr>
          <p:cNvPr id="167" name="Google Shape;167;p1"/>
          <p:cNvPicPr preferRelativeResize="0"/>
          <p:nvPr/>
        </p:nvPicPr>
        <p:blipFill>
          <a:blip r:embed="rId24">
            <a:alphaModFix/>
          </a:blip>
          <a:stretch>
            <a:fillRect/>
          </a:stretch>
        </p:blipFill>
        <p:spPr>
          <a:xfrm>
            <a:off x="1434375" y="18668999"/>
            <a:ext cx="3435700" cy="3950776"/>
          </a:xfrm>
          <a:prstGeom prst="rect">
            <a:avLst/>
          </a:prstGeom>
          <a:noFill/>
          <a:ln>
            <a:noFill/>
          </a:ln>
        </p:spPr>
      </p:pic>
      <p:sp>
        <p:nvSpPr>
          <p:cNvPr id="168" name="Google Shape;168;p1"/>
          <p:cNvSpPr txBox="1"/>
          <p:nvPr/>
        </p:nvSpPr>
        <p:spPr>
          <a:xfrm>
            <a:off x="36462050" y="27148950"/>
            <a:ext cx="6192600" cy="598500"/>
          </a:xfrm>
          <a:prstGeom prst="rect">
            <a:avLst/>
          </a:prstGeom>
          <a:noFill/>
          <a:ln>
            <a:noFill/>
          </a:ln>
        </p:spPr>
        <p:txBody>
          <a:bodyPr spcFirstLastPara="1" wrap="square" lIns="91425" tIns="91425" rIns="91425" bIns="91425" anchor="t" anchorCtr="0">
            <a:spAutoFit/>
          </a:bodyPr>
          <a:lstStyle/>
          <a:p>
            <a:pPr marL="0" lvl="0" indent="0" algn="l" rtl="0">
              <a:lnSpc>
                <a:spcPct val="124000"/>
              </a:lnSpc>
              <a:spcBef>
                <a:spcPts val="0"/>
              </a:spcBef>
              <a:spcAft>
                <a:spcPts val="0"/>
              </a:spcAft>
              <a:buNone/>
            </a:pPr>
            <a:r>
              <a:rPr lang="en-US" sz="1200">
                <a:solidFill>
                  <a:srgbClr val="222222"/>
                </a:solidFill>
                <a:highlight>
                  <a:srgbClr val="FFFFFF"/>
                </a:highlight>
                <a:latin typeface="EB Garamond"/>
                <a:ea typeface="EB Garamond"/>
                <a:cs typeface="EB Garamond"/>
                <a:sym typeface="EB Garamond"/>
              </a:rPr>
              <a:t>Bayburt, T. H., &amp; Sligar, S. G. (2010). Membrane protein assembly into Nanodiscs. </a:t>
            </a:r>
            <a:r>
              <a:rPr lang="en-US" sz="1200" i="1">
                <a:solidFill>
                  <a:srgbClr val="222222"/>
                </a:solidFill>
                <a:highlight>
                  <a:srgbClr val="FFFFFF"/>
                </a:highlight>
                <a:latin typeface="EB Garamond"/>
                <a:ea typeface="EB Garamond"/>
                <a:cs typeface="EB Garamond"/>
                <a:sym typeface="EB Garamond"/>
              </a:rPr>
              <a:t>FEBS letters</a:t>
            </a:r>
            <a:r>
              <a:rPr lang="en-US" sz="1200">
                <a:solidFill>
                  <a:srgbClr val="222222"/>
                </a:solidFill>
                <a:highlight>
                  <a:srgbClr val="FFFFFF"/>
                </a:highlight>
                <a:latin typeface="EB Garamond"/>
                <a:ea typeface="EB Garamond"/>
                <a:cs typeface="EB Garamond"/>
                <a:sym typeface="EB Garamond"/>
              </a:rPr>
              <a:t>, </a:t>
            </a:r>
            <a:r>
              <a:rPr lang="en-US" sz="1200" i="1">
                <a:solidFill>
                  <a:srgbClr val="222222"/>
                </a:solidFill>
                <a:highlight>
                  <a:srgbClr val="FFFFFF"/>
                </a:highlight>
                <a:latin typeface="EB Garamond"/>
                <a:ea typeface="EB Garamond"/>
                <a:cs typeface="EB Garamond"/>
                <a:sym typeface="EB Garamond"/>
              </a:rPr>
              <a:t>584</a:t>
            </a:r>
            <a:r>
              <a:rPr lang="en-US" sz="1200">
                <a:solidFill>
                  <a:srgbClr val="222222"/>
                </a:solidFill>
                <a:highlight>
                  <a:srgbClr val="FFFFFF"/>
                </a:highlight>
                <a:latin typeface="EB Garamond"/>
                <a:ea typeface="EB Garamond"/>
                <a:cs typeface="EB Garamond"/>
                <a:sym typeface="EB Garamond"/>
              </a:rPr>
              <a:t>(9), 1721-1727.</a:t>
            </a:r>
            <a:endParaRPr sz="1200">
              <a:solidFill>
                <a:srgbClr val="212121"/>
              </a:solidFill>
              <a:highlight>
                <a:srgbClr val="FFFFFF"/>
              </a:highlight>
              <a:latin typeface="EB Garamond"/>
              <a:ea typeface="EB Garamond"/>
              <a:cs typeface="EB Garamond"/>
              <a:sym typeface="EB Garamond"/>
            </a:endParaRPr>
          </a:p>
        </p:txBody>
      </p:sp>
      <p:sp>
        <p:nvSpPr>
          <p:cNvPr id="169" name="Google Shape;169;p1"/>
          <p:cNvSpPr txBox="1"/>
          <p:nvPr/>
        </p:nvSpPr>
        <p:spPr>
          <a:xfrm>
            <a:off x="12495400" y="14786275"/>
            <a:ext cx="15318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latin typeface="EB Garamond"/>
                <a:ea typeface="EB Garamond"/>
                <a:cs typeface="EB Garamond"/>
                <a:sym typeface="EB Garamond"/>
              </a:rPr>
              <a:t>Figure 1. Flow chart of methods used to isolate and purify 6xHis-Anabaena Sensory Rhodopsin form the pET015 plasmid in E. coli, and methods for assembling and purifying nanodiscs. </a:t>
            </a:r>
            <a:r>
              <a:rPr lang="en-US">
                <a:latin typeface="EB Garamond"/>
                <a:ea typeface="EB Garamond"/>
                <a:cs typeface="EB Garamond"/>
                <a:sym typeface="EB Garamond"/>
              </a:rPr>
              <a:t>Once the proteins had been run through gel electrophoresis, they were transferred to a membrane where primary and secondary antibodies were used to detect them. WesternSure ® PREMIUM Luminol Enhancer Solution and Stable Peroxide Solution created a chemiluminescent reaction that emitted light waves, allowing for the visualization of the protein on the membrane using the Li-Cor-C-Digital Machine.</a:t>
            </a:r>
            <a:endParaRPr>
              <a:latin typeface="EB Garamond"/>
              <a:ea typeface="EB Garamond"/>
              <a:cs typeface="EB Garamond"/>
              <a:sym typeface="EB Garamond"/>
            </a:endParaRPr>
          </a:p>
        </p:txBody>
      </p:sp>
      <p:sp>
        <p:nvSpPr>
          <p:cNvPr id="170" name="Google Shape;170;p1"/>
          <p:cNvSpPr txBox="1"/>
          <p:nvPr/>
        </p:nvSpPr>
        <p:spPr>
          <a:xfrm>
            <a:off x="1121925" y="5243700"/>
            <a:ext cx="10496400" cy="6033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en-US" sz="2000">
                <a:solidFill>
                  <a:schemeClr val="dk1"/>
                </a:solidFill>
                <a:latin typeface="EB Garamond"/>
                <a:ea typeface="EB Garamond"/>
                <a:cs typeface="EB Garamond"/>
                <a:sym typeface="EB Garamond"/>
              </a:rPr>
              <a:t>Anabaena sensory rhodopsin (ASR), originally isolated in a cyanobacterium currently known as </a:t>
            </a:r>
            <a:r>
              <a:rPr lang="en-US" sz="2000" i="1">
                <a:solidFill>
                  <a:schemeClr val="dk1"/>
                </a:solidFill>
                <a:latin typeface="EB Garamond"/>
                <a:ea typeface="EB Garamond"/>
                <a:cs typeface="EB Garamond"/>
                <a:sym typeface="EB Garamond"/>
              </a:rPr>
              <a:t>Nostoc,</a:t>
            </a:r>
            <a:r>
              <a:rPr lang="en-US" sz="2000">
                <a:solidFill>
                  <a:schemeClr val="dk1"/>
                </a:solidFill>
                <a:latin typeface="EB Garamond"/>
                <a:ea typeface="EB Garamond"/>
                <a:cs typeface="EB Garamond"/>
                <a:sym typeface="EB Garamond"/>
              </a:rPr>
              <a:t> is a photoreceptor within the G protein coupled receptor (GPCR) family. Since GPCRs are embedded into the lipid membrane and contain both hydrophilic and hydrophobic regions, it is difficult to study their native activity. Nanodiscs serve to create an environment where membrane proteins can be stabilized and activated in a natural amphipathic environment. In the present study, 6x-His ASR was isolated, purified by Ni-NTA affinity chromatography, and assembled into a lipid rich nanodisc with the ApoA1 scaffold protein and DMPC lipid. The purified ASR and purified ASR nanodisc was studied by spectral, SDS-PAGE, and chemiluminescent western blotting analysis. Here we report that the ApoA1 scaffold protein was successfully detected in the ASR nanodisc. By SDS-PAGE, we found that our buffer exchanged ASR nanodisc was composed of ApoA1 scaffold protein (26.56 kDa) and that a less prominent band for ASR (18.26 kDa) was present. A distinctive and sharp band was observed for buffer exchanged ASR (18.26 kDa), suggesting presence of the protein. By chemiluminescent western blotting with the primary Anti-ApoA1 and secondary HRP antibodies, we detected chemiluminescence in our ASR nanodisc and our wash nanodisc aliquot from Ni-NTA purification.  These results suggest that ApoA1 has been successfully inserted into the ASR nanodisc, although more evidence is required. Further studies would include conducting a Natve-PAGE with anti-ApoA1 to observe liposomal fractions. Additionally, next steps include detection of ASR via chemiluminescent western blotting using an anti 6x-His tag primary antibody and HRP conjugated secondary antibody. We desire to further investigate adequate construction of the biologically complex nanodisc.</a:t>
            </a:r>
            <a:endParaRPr sz="2200"/>
          </a:p>
        </p:txBody>
      </p:sp>
      <p:sp>
        <p:nvSpPr>
          <p:cNvPr id="171" name="Google Shape;171;p1"/>
          <p:cNvSpPr txBox="1"/>
          <p:nvPr/>
        </p:nvSpPr>
        <p:spPr>
          <a:xfrm>
            <a:off x="25005375" y="11541713"/>
            <a:ext cx="83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luminol</a:t>
            </a:r>
            <a:endParaRPr>
              <a:latin typeface="EB Garamond"/>
              <a:ea typeface="EB Garamond"/>
              <a:cs typeface="EB Garamond"/>
              <a:sym typeface="EB Garamond"/>
            </a:endParaRPr>
          </a:p>
        </p:txBody>
      </p:sp>
      <p:sp>
        <p:nvSpPr>
          <p:cNvPr id="172" name="Google Shape;172;p1"/>
          <p:cNvSpPr txBox="1"/>
          <p:nvPr/>
        </p:nvSpPr>
        <p:spPr>
          <a:xfrm>
            <a:off x="25005375" y="12207350"/>
            <a:ext cx="83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EB Garamond"/>
                <a:ea typeface="EB Garamond"/>
                <a:cs typeface="EB Garamond"/>
                <a:sym typeface="EB Garamond"/>
              </a:rPr>
              <a:t>peroxide</a:t>
            </a:r>
            <a:endParaRPr>
              <a:latin typeface="EB Garamond"/>
              <a:ea typeface="EB Garamond"/>
              <a:cs typeface="EB Garamond"/>
              <a:sym typeface="EB Garamond"/>
            </a:endParaRPr>
          </a:p>
        </p:txBody>
      </p:sp>
      <p:sp>
        <p:nvSpPr>
          <p:cNvPr id="173" name="Google Shape;173;p1"/>
          <p:cNvSpPr txBox="1"/>
          <p:nvPr/>
        </p:nvSpPr>
        <p:spPr>
          <a:xfrm>
            <a:off x="36462050" y="27502971"/>
            <a:ext cx="61926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US" sz="1200" i="1" dirty="0">
                <a:solidFill>
                  <a:schemeClr val="dk1"/>
                </a:solidFill>
                <a:latin typeface="EB Garamond"/>
                <a:ea typeface="EB Garamond"/>
                <a:cs typeface="EB Garamond"/>
                <a:sym typeface="EB Garamond"/>
              </a:rPr>
              <a:t>Principles for Western Blot</a:t>
            </a:r>
            <a:r>
              <a:rPr lang="en-US" sz="1200" dirty="0">
                <a:solidFill>
                  <a:schemeClr val="dk1"/>
                </a:solidFill>
                <a:latin typeface="EB Garamond"/>
                <a:ea typeface="EB Garamond"/>
                <a:cs typeface="EB Garamond"/>
                <a:sym typeface="EB Garamond"/>
              </a:rPr>
              <a:t>. </a:t>
            </a:r>
            <a:r>
              <a:rPr lang="en-US" sz="1200" dirty="0" err="1">
                <a:solidFill>
                  <a:schemeClr val="dk1"/>
                </a:solidFill>
                <a:latin typeface="EB Garamond"/>
                <a:ea typeface="EB Garamond"/>
                <a:cs typeface="EB Garamond"/>
                <a:sym typeface="EB Garamond"/>
              </a:rPr>
              <a:t>Elabscience</a:t>
            </a:r>
            <a:r>
              <a:rPr lang="en-US" sz="1200" dirty="0">
                <a:solidFill>
                  <a:schemeClr val="dk1"/>
                </a:solidFill>
                <a:latin typeface="EB Garamond"/>
                <a:ea typeface="EB Garamond"/>
                <a:cs typeface="EB Garamond"/>
                <a:sym typeface="EB Garamond"/>
              </a:rPr>
              <a:t>. (2017, June 24). Retrieved April 24, 2022, from https://www.elabscience.com/List-detail-306.html </a:t>
            </a:r>
            <a:endParaRPr sz="1300" dirty="0">
              <a:solidFill>
                <a:srgbClr val="212121"/>
              </a:solidFill>
              <a:highlight>
                <a:srgbClr val="FFFFFF"/>
              </a:highlight>
              <a:latin typeface="EB Garamond"/>
              <a:ea typeface="EB Garamond"/>
              <a:cs typeface="EB Garamond"/>
              <a:sym typeface="EB Garamond"/>
            </a:endParaRPr>
          </a:p>
        </p:txBody>
      </p:sp>
      <p:pic>
        <p:nvPicPr>
          <p:cNvPr id="174" name="Google Shape;174;p1"/>
          <p:cNvPicPr preferRelativeResize="0"/>
          <p:nvPr/>
        </p:nvPicPr>
        <p:blipFill>
          <a:blip r:embed="rId25">
            <a:alphaModFix/>
          </a:blip>
          <a:stretch>
            <a:fillRect/>
          </a:stretch>
        </p:blipFill>
        <p:spPr>
          <a:xfrm>
            <a:off x="7178000" y="23846500"/>
            <a:ext cx="4440324" cy="3067876"/>
          </a:xfrm>
          <a:prstGeom prst="rect">
            <a:avLst/>
          </a:prstGeom>
          <a:noFill/>
          <a:ln>
            <a:noFill/>
          </a:ln>
        </p:spPr>
      </p:pic>
      <p:sp>
        <p:nvSpPr>
          <p:cNvPr id="175" name="Google Shape;175;p1"/>
          <p:cNvSpPr txBox="1"/>
          <p:nvPr/>
        </p:nvSpPr>
        <p:spPr>
          <a:xfrm>
            <a:off x="1260375" y="23295950"/>
            <a:ext cx="514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EB Garamond"/>
                <a:ea typeface="EB Garamond"/>
                <a:cs typeface="EB Garamond"/>
                <a:sym typeface="EB Garamond"/>
              </a:rPr>
              <a:t>Primary and Secondary Antibody Detection </a:t>
            </a:r>
            <a:endParaRPr sz="2000" b="1">
              <a:latin typeface="EB Garamond"/>
              <a:ea typeface="EB Garamond"/>
              <a:cs typeface="EB Garamond"/>
              <a:sym typeface="EB Garamond"/>
            </a:endParaRPr>
          </a:p>
        </p:txBody>
      </p:sp>
      <p:sp>
        <p:nvSpPr>
          <p:cNvPr id="176" name="Google Shape;176;p1"/>
          <p:cNvSpPr txBox="1"/>
          <p:nvPr/>
        </p:nvSpPr>
        <p:spPr>
          <a:xfrm>
            <a:off x="1260375" y="23744825"/>
            <a:ext cx="6118200" cy="4351800"/>
          </a:xfrm>
          <a:prstGeom prst="rect">
            <a:avLst/>
          </a:prstGeom>
          <a:noFill/>
          <a:ln>
            <a:noFill/>
          </a:ln>
        </p:spPr>
        <p:txBody>
          <a:bodyPr spcFirstLastPara="1" wrap="square" lIns="91425" tIns="91425" rIns="91425" bIns="91425" anchor="t" anchorCtr="0">
            <a:normAutofit lnSpcReduction="20000"/>
          </a:bodyPr>
          <a:lstStyle/>
          <a:p>
            <a:pPr marL="0" lvl="0" indent="0" algn="just" rtl="0">
              <a:lnSpc>
                <a:spcPct val="115000"/>
              </a:lnSpc>
              <a:spcBef>
                <a:spcPts val="0"/>
              </a:spcBef>
              <a:spcAft>
                <a:spcPts val="0"/>
              </a:spcAft>
              <a:buNone/>
            </a:pPr>
            <a:r>
              <a:rPr lang="en-US" sz="1700">
                <a:solidFill>
                  <a:srgbClr val="1A1A1A"/>
                </a:solidFill>
                <a:latin typeface="EB Garamond"/>
                <a:ea typeface="EB Garamond"/>
                <a:cs typeface="EB Garamond"/>
                <a:sym typeface="EB Garamond"/>
              </a:rPr>
              <a:t>The main principle of the Chemiluminescent Western blot technique is to use primary and secondary antibodies to detect a specific protein from a sample. </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120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The protein of interest (Apo A1) is first transferred to a membrane using an electric field that moves the protein from the SDS-PAGE gel into a membrane.</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The membrane gets washed with primary antibody that is specific to the protein of interest, now transferred to the membrane. </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The primary antibody binds to the protein and the remaining solution gets washed away. Then the secondary antibody solution, specific to the primary and tagged with an enzyme substrate, is placed on the membrane to bind the the primary antibody.</a:t>
            </a:r>
            <a:endParaRPr sz="1700">
              <a:solidFill>
                <a:srgbClr val="1A1A1A"/>
              </a:solidFill>
              <a:latin typeface="EB Garamond"/>
              <a:ea typeface="EB Garamond"/>
              <a:cs typeface="EB Garamond"/>
              <a:sym typeface="EB Garamond"/>
            </a:endParaRPr>
          </a:p>
          <a:p>
            <a:pPr marL="457200" lvl="0" indent="-336550" algn="just" rtl="0">
              <a:lnSpc>
                <a:spcPct val="115000"/>
              </a:lnSpc>
              <a:spcBef>
                <a:spcPts val="0"/>
              </a:spcBef>
              <a:spcAft>
                <a:spcPts val="0"/>
              </a:spcAft>
              <a:buClr>
                <a:srgbClr val="1A1A1A"/>
              </a:buClr>
              <a:buSzPts val="1700"/>
              <a:buFont typeface="EB Garamond"/>
              <a:buChar char="●"/>
            </a:pPr>
            <a:r>
              <a:rPr lang="en-US" sz="1700">
                <a:solidFill>
                  <a:srgbClr val="1A1A1A"/>
                </a:solidFill>
                <a:latin typeface="EB Garamond"/>
                <a:ea typeface="EB Garamond"/>
                <a:cs typeface="EB Garamond"/>
                <a:sym typeface="EB Garamond"/>
              </a:rPr>
              <a:t>The tagged antibody with the enzyme substrate undergoes chemiluminescence detection to produce a light signal that identifies the protein of interest. </a:t>
            </a:r>
            <a:endParaRPr sz="1700">
              <a:solidFill>
                <a:srgbClr val="1A1A1A"/>
              </a:solidFill>
              <a:latin typeface="EB Garamond"/>
              <a:ea typeface="EB Garamond"/>
              <a:cs typeface="EB Garamond"/>
              <a:sym typeface="EB Garamond"/>
            </a:endParaRPr>
          </a:p>
        </p:txBody>
      </p:sp>
      <p:pic>
        <p:nvPicPr>
          <p:cNvPr id="177" name="Google Shape;177;p1"/>
          <p:cNvPicPr preferRelativeResize="0"/>
          <p:nvPr/>
        </p:nvPicPr>
        <p:blipFill>
          <a:blip r:embed="rId26">
            <a:alphaModFix/>
          </a:blip>
          <a:stretch>
            <a:fillRect/>
          </a:stretch>
        </p:blipFill>
        <p:spPr>
          <a:xfrm>
            <a:off x="25779925" y="10937782"/>
            <a:ext cx="2040299" cy="839517"/>
          </a:xfrm>
          <a:prstGeom prst="rect">
            <a:avLst/>
          </a:prstGeom>
          <a:noFill/>
          <a:ln>
            <a:noFill/>
          </a:ln>
        </p:spPr>
      </p:pic>
      <p:pic>
        <p:nvPicPr>
          <p:cNvPr id="178" name="Google Shape;178;p1"/>
          <p:cNvPicPr preferRelativeResize="0"/>
          <p:nvPr/>
        </p:nvPicPr>
        <p:blipFill>
          <a:blip r:embed="rId27">
            <a:alphaModFix/>
          </a:blip>
          <a:stretch>
            <a:fillRect/>
          </a:stretch>
        </p:blipFill>
        <p:spPr>
          <a:xfrm>
            <a:off x="24243038" y="18324348"/>
            <a:ext cx="2403600" cy="2388854"/>
          </a:xfrm>
          <a:prstGeom prst="rect">
            <a:avLst/>
          </a:prstGeom>
          <a:noFill/>
          <a:ln>
            <a:noFill/>
          </a:ln>
        </p:spPr>
      </p:pic>
      <p:sp>
        <p:nvSpPr>
          <p:cNvPr id="179" name="Google Shape;179;p1"/>
          <p:cNvSpPr txBox="1"/>
          <p:nvPr/>
        </p:nvSpPr>
        <p:spPr>
          <a:xfrm>
            <a:off x="24334600" y="20796150"/>
            <a:ext cx="21828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latin typeface="EB Garamond"/>
                <a:ea typeface="EB Garamond"/>
                <a:cs typeface="EB Garamond"/>
                <a:sym typeface="EB Garamond"/>
              </a:rPr>
              <a:t>Figure 7. QR code with additional information and results. </a:t>
            </a:r>
            <a:r>
              <a:rPr lang="en-US" sz="1200">
                <a:latin typeface="EB Garamond"/>
                <a:ea typeface="EB Garamond"/>
                <a:cs typeface="EB Garamond"/>
                <a:sym typeface="EB Garamond"/>
              </a:rPr>
              <a:t>Interested in finding out more information about our project? Want to see future work contributed to this project? Scan this QR code to access a supplementary document with more details. </a:t>
            </a:r>
            <a:endParaRPr sz="1200">
              <a:latin typeface="EB Garamond"/>
              <a:ea typeface="EB Garamond"/>
              <a:cs typeface="EB Garamond"/>
              <a:sym typeface="EB Garamond"/>
            </a:endParaRPr>
          </a:p>
        </p:txBody>
      </p:sp>
    </p:spTree>
  </p:cSld>
  <p:clrMapOvr>
    <a:masterClrMapping/>
  </p:clrMapOvr>
  <p:transition spd="slow">
    <p:cut/>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1962</Words>
  <Application>Microsoft Office PowerPoint</Application>
  <PresentationFormat>Custom</PresentationFormat>
  <Paragraphs>99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Montserrat</vt:lpstr>
      <vt:lpstr>Arial</vt:lpstr>
      <vt:lpstr>Calibri</vt:lpstr>
      <vt:lpstr>EB Garamond</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A. Cappuccio</dc:creator>
  <cp:lastModifiedBy>Baby Athena</cp:lastModifiedBy>
  <cp:revision>1</cp:revision>
  <dcterms:modified xsi:type="dcterms:W3CDTF">2022-04-25T04:01:47Z</dcterms:modified>
</cp:coreProperties>
</file>