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24C"/>
    <a:srgbClr val="7500EA"/>
    <a:srgbClr val="CC99FF"/>
    <a:srgbClr val="28767D"/>
    <a:srgbClr val="0A555C"/>
    <a:srgbClr val="3B6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>
        <p:scale>
          <a:sx n="160" d="100"/>
          <a:sy n="160" d="100"/>
        </p:scale>
        <p:origin x="91" y="-3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159B5-F9B7-44CA-975D-B33B3E3AD390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6389"/>
            <a:ext cx="5486400" cy="3637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F2EC-8240-4F0A-906E-3BAB3E55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610D-7E1A-4242-8094-54358BC4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6027C-AD5B-4B31-9AF0-6C79E7563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A57BA-10B4-4F4E-AAE7-25CC4EB4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658EA-C584-4A6D-AF88-88D87D54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AE281-45F7-4718-BD05-2F8C93C6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5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704C-C001-4A2B-AEB6-DEEB00CEE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710A9-D053-4EE9-94F0-B4F7CC63C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20CE7-078A-44B6-9581-3C7A7DDC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1C06E-CA6C-45ED-98C9-6456BC65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5491A-DE90-429B-8A25-F5982DDE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9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E1E99-6643-4EEE-8FD1-63138BB1A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D1C8B-B639-4669-91C2-4DC83197F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844B2-EEA5-42AA-85E0-6E425731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803F-211D-41CF-B9C0-9BC3266A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441CD-AAD3-41AF-BF28-A9DC120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0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FF257-76FE-4D87-A3E3-8432FC1D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5629E-5DB7-4463-94B9-395F49768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236C7-1649-47C4-B02E-E7DF5A00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969B8-8449-4048-AB59-23FF9C9F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51618-A0F0-4E5B-8F9E-D6EA2ABD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5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DCF8-5AD8-4648-AF6F-C0C549EA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3D00A-0628-4E40-AD46-25DC24ED3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A94FB-23AA-4498-A705-F1AC524F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E0C2B-63E7-4AA6-A755-875742B6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ABF29-7EE2-4052-9E1F-E8569E55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3FE9-E510-498C-94FA-98C1A76FA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654C8-4A22-4284-9547-D02074C33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30F8F-CBD8-4683-89E2-4DE06239A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45872-4018-4110-8557-021003BE5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5F8E9-4AC5-4451-9C92-04C51DB8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DD3D-A912-42D7-A5F6-93CD31E2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2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BE8BB-79D8-4AD2-A87B-1D5CC9F9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108BC-1792-484C-A154-E58FA6DA1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AB268-1C75-40A2-905E-9CB3A7F04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8ADC1-F77C-47EE-A874-CBDD0B5E8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C1DEEB-5558-40BE-93CF-796E75A8B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5C9CBC-94A2-4929-A7DD-BE190AAA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73A3B-7FFB-49A2-83C7-9404C846E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34BF69-AD13-456F-9E46-146C7437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1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39C36-502A-4190-A885-4A592C37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C7D8D1-8CC7-47C9-B175-3FFA8A0A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2A128-6E43-4364-85E8-935B1251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39CAF-BFC2-4BAB-9266-4418FCF0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2211FB-C4F2-46C8-91A4-9A9623A3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99639F-A6E8-4879-9680-075535A4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394F1-7CA8-4BB1-A1EE-87ED7F91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4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BD6C3-4C81-4ED1-9232-D492739E6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B97D2-6DA4-4212-985D-8D92C46D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2820D-DA91-4422-90EE-FAE422197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20CDA-0FAA-4A5E-A68E-9C0E3E6B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7446D-AC4E-4302-984F-96A6DC52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8D961-5F08-4E1B-8E30-A8D65683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3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47D0-AA3F-48DF-89E1-C0D3983D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4C25B-D01E-4EA6-A5DD-C525C2690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5F4DC-124B-49D4-B33C-2377D57FC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00540-2140-4782-A74A-565F03C5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54673-6265-42EF-8D04-C7AA5372D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9B74E-842C-4014-B1C3-0DFEA3E4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0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279127-46F7-488A-9A48-0899AEBF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F5331-CF73-4607-BAA6-0126C879C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0C5E-783E-415A-AA1E-B9700893B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C6A9E-E56B-4BE3-AC40-F6E2E799D3F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A297C-20B5-4F37-B8B5-13404B677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12433-A521-4F44-9EF6-983801252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4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betes.org/diabetes/a1c/diagnosis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doi-org.ezproxy.humboldt.edu/10.1007/s10903-016-0505-0" TargetMode="External"/><Relationship Id="rId4" Type="http://schemas.openxmlformats.org/officeDocument/2006/relationships/hyperlink" Target="https://humboldtgov.org/DocumentCenter/View/71701/2018-Community-Health-Assessment-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89D2BBC-64A5-466F-9EFB-176FD2F9EEBF}"/>
              </a:ext>
            </a:extLst>
          </p:cNvPr>
          <p:cNvGrpSpPr/>
          <p:nvPr/>
        </p:nvGrpSpPr>
        <p:grpSpPr>
          <a:xfrm>
            <a:off x="5536" y="15935"/>
            <a:ext cx="12192000" cy="656481"/>
            <a:chOff x="5536" y="15935"/>
            <a:chExt cx="12192000" cy="656481"/>
          </a:xfrm>
          <a:solidFill>
            <a:srgbClr val="38B24C"/>
          </a:solidFill>
        </p:grpSpPr>
        <p:sp>
          <p:nvSpPr>
            <p:cNvPr id="2" name="Rectangle: Top Corners Rounded 1">
              <a:extLst>
                <a:ext uri="{FF2B5EF4-FFF2-40B4-BE49-F238E27FC236}">
                  <a16:creationId xmlns:a16="http://schemas.microsoft.com/office/drawing/2014/main" id="{1134CB72-ABCA-49A9-AA11-07D7FDFB38F0}"/>
                </a:ext>
              </a:extLst>
            </p:cNvPr>
            <p:cNvSpPr/>
            <p:nvPr/>
          </p:nvSpPr>
          <p:spPr>
            <a:xfrm rot="10800000">
              <a:off x="5536" y="15935"/>
              <a:ext cx="12192000" cy="64633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241006-4172-41F9-AE6A-93102FC367F2}"/>
                </a:ext>
              </a:extLst>
            </p:cNvPr>
            <p:cNvSpPr txBox="1"/>
            <p:nvPr/>
          </p:nvSpPr>
          <p:spPr>
            <a:xfrm>
              <a:off x="392779" y="26085"/>
              <a:ext cx="1140643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Targeted Education and Monitoring to Reduce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Diabetes Complications in Spanish-Speaking Patients on the North Coast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824C4A6-74D7-4098-B7FD-9204BCD8ABAB}"/>
              </a:ext>
            </a:extLst>
          </p:cNvPr>
          <p:cNvGrpSpPr/>
          <p:nvPr/>
        </p:nvGrpSpPr>
        <p:grpSpPr>
          <a:xfrm>
            <a:off x="316583" y="829550"/>
            <a:ext cx="3561761" cy="307777"/>
            <a:chOff x="316583" y="829550"/>
            <a:chExt cx="3561761" cy="307777"/>
          </a:xfrm>
          <a:solidFill>
            <a:srgbClr val="38B24C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E4BB920-7428-473C-9E90-839A07858C43}"/>
                </a:ext>
              </a:extLst>
            </p:cNvPr>
            <p:cNvSpPr/>
            <p:nvPr/>
          </p:nvSpPr>
          <p:spPr>
            <a:xfrm>
              <a:off x="316583" y="829550"/>
              <a:ext cx="3561761" cy="3077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18EAD0-9D27-4292-B426-CEEC72194226}"/>
                </a:ext>
              </a:extLst>
            </p:cNvPr>
            <p:cNvSpPr txBox="1"/>
            <p:nvPr/>
          </p:nvSpPr>
          <p:spPr>
            <a:xfrm>
              <a:off x="480762" y="832853"/>
              <a:ext cx="323339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Background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7A4734A-8C27-4E0F-AA79-86B06B0F9DBA}"/>
              </a:ext>
            </a:extLst>
          </p:cNvPr>
          <p:cNvGrpSpPr/>
          <p:nvPr/>
        </p:nvGrpSpPr>
        <p:grpSpPr>
          <a:xfrm>
            <a:off x="344076" y="2742706"/>
            <a:ext cx="3561761" cy="307777"/>
            <a:chOff x="344076" y="2742706"/>
            <a:chExt cx="3561761" cy="307777"/>
          </a:xfrm>
          <a:solidFill>
            <a:srgbClr val="38B24C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AE2D93A-237B-403E-AB89-FC723715C5C6}"/>
                </a:ext>
              </a:extLst>
            </p:cNvPr>
            <p:cNvSpPr/>
            <p:nvPr/>
          </p:nvSpPr>
          <p:spPr>
            <a:xfrm>
              <a:off x="344076" y="2742706"/>
              <a:ext cx="3561761" cy="3077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13ED3B-2420-42FF-838E-84EDBEC125ED}"/>
                </a:ext>
              </a:extLst>
            </p:cNvPr>
            <p:cNvSpPr txBox="1"/>
            <p:nvPr/>
          </p:nvSpPr>
          <p:spPr>
            <a:xfrm>
              <a:off x="508256" y="2746008"/>
              <a:ext cx="323339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Importance of Issue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1F3AD21-A450-48CD-AD31-22A4B702C63B}"/>
              </a:ext>
            </a:extLst>
          </p:cNvPr>
          <p:cNvGrpSpPr/>
          <p:nvPr/>
        </p:nvGrpSpPr>
        <p:grpSpPr>
          <a:xfrm>
            <a:off x="331223" y="5085736"/>
            <a:ext cx="3561761" cy="310370"/>
            <a:chOff x="316583" y="5049538"/>
            <a:chExt cx="3561761" cy="31037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6AEA319-7F2B-4829-AF8F-078813C446B1}"/>
                </a:ext>
              </a:extLst>
            </p:cNvPr>
            <p:cNvSpPr/>
            <p:nvPr/>
          </p:nvSpPr>
          <p:spPr>
            <a:xfrm>
              <a:off x="316583" y="5052131"/>
              <a:ext cx="3561761" cy="307777"/>
            </a:xfrm>
            <a:prstGeom prst="roundRect">
              <a:avLst/>
            </a:prstGeom>
            <a:solidFill>
              <a:srgbClr val="38B2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5F0CC7-FAB9-47F8-9278-AA3AA1E694CD}"/>
                </a:ext>
              </a:extLst>
            </p:cNvPr>
            <p:cNvSpPr txBox="1"/>
            <p:nvPr/>
          </p:nvSpPr>
          <p:spPr>
            <a:xfrm>
              <a:off x="480762" y="5049538"/>
              <a:ext cx="32333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Framework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39C127-6747-42B9-A17B-8D37DBB74710}"/>
              </a:ext>
            </a:extLst>
          </p:cNvPr>
          <p:cNvGrpSpPr/>
          <p:nvPr/>
        </p:nvGrpSpPr>
        <p:grpSpPr>
          <a:xfrm>
            <a:off x="4315119" y="816502"/>
            <a:ext cx="3561761" cy="307777"/>
            <a:chOff x="4315119" y="816502"/>
            <a:chExt cx="3561761" cy="307777"/>
          </a:xfrm>
          <a:solidFill>
            <a:srgbClr val="38B24C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44571E8-6B54-479B-A186-8C2A31235B23}"/>
                </a:ext>
              </a:extLst>
            </p:cNvPr>
            <p:cNvSpPr/>
            <p:nvPr/>
          </p:nvSpPr>
          <p:spPr>
            <a:xfrm>
              <a:off x="4315119" y="816502"/>
              <a:ext cx="3561761" cy="3077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D55A35-F8F7-42F5-93CD-9544D69EC501}"/>
                </a:ext>
              </a:extLst>
            </p:cNvPr>
            <p:cNvSpPr txBox="1"/>
            <p:nvPr/>
          </p:nvSpPr>
          <p:spPr>
            <a:xfrm>
              <a:off x="4479299" y="819804"/>
              <a:ext cx="323339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Concepts &amp; Outcomes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FD0E2BC-C7EE-403D-808F-B361B51B565F}"/>
              </a:ext>
            </a:extLst>
          </p:cNvPr>
          <p:cNvGrpSpPr/>
          <p:nvPr/>
        </p:nvGrpSpPr>
        <p:grpSpPr>
          <a:xfrm>
            <a:off x="4311191" y="2483354"/>
            <a:ext cx="3561761" cy="307777"/>
            <a:chOff x="4311191" y="2483354"/>
            <a:chExt cx="3561761" cy="307777"/>
          </a:xfrm>
          <a:solidFill>
            <a:srgbClr val="38B24C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FB81219-C405-440F-9C9A-EB34F9FF6511}"/>
                </a:ext>
              </a:extLst>
            </p:cNvPr>
            <p:cNvSpPr/>
            <p:nvPr/>
          </p:nvSpPr>
          <p:spPr>
            <a:xfrm>
              <a:off x="4311191" y="2483354"/>
              <a:ext cx="3561761" cy="3077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F6ABBC-850A-4D20-8072-86CF011609E7}"/>
                </a:ext>
              </a:extLst>
            </p:cNvPr>
            <p:cNvSpPr txBox="1"/>
            <p:nvPr/>
          </p:nvSpPr>
          <p:spPr>
            <a:xfrm>
              <a:off x="4475372" y="2486656"/>
              <a:ext cx="323339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Interventions &amp; Solutions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5FC5B0-DC19-4001-A782-F760293CFF53}"/>
              </a:ext>
            </a:extLst>
          </p:cNvPr>
          <p:cNvGrpSpPr/>
          <p:nvPr/>
        </p:nvGrpSpPr>
        <p:grpSpPr>
          <a:xfrm>
            <a:off x="8313656" y="829550"/>
            <a:ext cx="3561761" cy="307777"/>
            <a:chOff x="8313656" y="829550"/>
            <a:chExt cx="3561761" cy="307777"/>
          </a:xfrm>
          <a:solidFill>
            <a:srgbClr val="38B24C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50A4094-E4FC-4949-926F-2BBDF18AF56D}"/>
                </a:ext>
              </a:extLst>
            </p:cNvPr>
            <p:cNvSpPr/>
            <p:nvPr/>
          </p:nvSpPr>
          <p:spPr>
            <a:xfrm>
              <a:off x="8313656" y="829550"/>
              <a:ext cx="3561761" cy="3077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5E2649-F323-429F-9966-593B94D42EAE}"/>
                </a:ext>
              </a:extLst>
            </p:cNvPr>
            <p:cNvSpPr txBox="1"/>
            <p:nvPr/>
          </p:nvSpPr>
          <p:spPr>
            <a:xfrm>
              <a:off x="8477840" y="832853"/>
              <a:ext cx="323339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Players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EBA2F3-E13D-40A0-8B3E-A358C10550E9}"/>
              </a:ext>
            </a:extLst>
          </p:cNvPr>
          <p:cNvGrpSpPr/>
          <p:nvPr/>
        </p:nvGrpSpPr>
        <p:grpSpPr>
          <a:xfrm>
            <a:off x="8417743" y="2558491"/>
            <a:ext cx="3561761" cy="307777"/>
            <a:chOff x="8417743" y="2558491"/>
            <a:chExt cx="3561761" cy="307777"/>
          </a:xfrm>
          <a:solidFill>
            <a:srgbClr val="38B24C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001C0D1-3F72-471E-8701-31B4D7A70917}"/>
                </a:ext>
              </a:extLst>
            </p:cNvPr>
            <p:cNvSpPr/>
            <p:nvPr/>
          </p:nvSpPr>
          <p:spPr>
            <a:xfrm>
              <a:off x="8417743" y="2558491"/>
              <a:ext cx="3561761" cy="3077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4D4DD6-3F51-42F5-9462-36233012A14E}"/>
                </a:ext>
              </a:extLst>
            </p:cNvPr>
            <p:cNvSpPr txBox="1"/>
            <p:nvPr/>
          </p:nvSpPr>
          <p:spPr>
            <a:xfrm>
              <a:off x="8581928" y="2561793"/>
              <a:ext cx="323339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Evaluation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31B5C81-9549-4D13-B644-1BF00BCF87D5}"/>
              </a:ext>
            </a:extLst>
          </p:cNvPr>
          <p:cNvGrpSpPr/>
          <p:nvPr/>
        </p:nvGrpSpPr>
        <p:grpSpPr>
          <a:xfrm>
            <a:off x="8327401" y="4595699"/>
            <a:ext cx="3561761" cy="307777"/>
            <a:chOff x="8327401" y="4595699"/>
            <a:chExt cx="3561761" cy="307777"/>
          </a:xfrm>
          <a:solidFill>
            <a:srgbClr val="38B24C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E2F5C2D-F21C-4FEB-B4CA-E467597567EC}"/>
                </a:ext>
              </a:extLst>
            </p:cNvPr>
            <p:cNvSpPr/>
            <p:nvPr/>
          </p:nvSpPr>
          <p:spPr>
            <a:xfrm>
              <a:off x="8327401" y="4595699"/>
              <a:ext cx="3561761" cy="3077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1CECC0-EFA5-4DE8-838B-41C918285F45}"/>
                </a:ext>
              </a:extLst>
            </p:cNvPr>
            <p:cNvSpPr txBox="1"/>
            <p:nvPr/>
          </p:nvSpPr>
          <p:spPr>
            <a:xfrm>
              <a:off x="8491587" y="4599001"/>
              <a:ext cx="323339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References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9EA47DE-66F9-40F0-B6E5-017F270208B4}"/>
              </a:ext>
            </a:extLst>
          </p:cNvPr>
          <p:cNvGrpSpPr/>
          <p:nvPr/>
        </p:nvGrpSpPr>
        <p:grpSpPr>
          <a:xfrm>
            <a:off x="4582193" y="6250245"/>
            <a:ext cx="2803303" cy="562786"/>
            <a:chOff x="4934354" y="6359534"/>
            <a:chExt cx="2803303" cy="56278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FE9C9B5-5402-491B-99D5-177CEC3D686B}"/>
                </a:ext>
              </a:extLst>
            </p:cNvPr>
            <p:cNvSpPr/>
            <p:nvPr/>
          </p:nvSpPr>
          <p:spPr>
            <a:xfrm>
              <a:off x="4989081" y="6359534"/>
              <a:ext cx="2748576" cy="5627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87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A225AB7-8CF2-41E4-B364-5C743956F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7159" y="6454319"/>
              <a:ext cx="787906" cy="40011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4B2B55-84CC-4C4B-88EE-DF01E8CA569D}"/>
                </a:ext>
              </a:extLst>
            </p:cNvPr>
            <p:cNvSpPr txBox="1"/>
            <p:nvPr/>
          </p:nvSpPr>
          <p:spPr>
            <a:xfrm>
              <a:off x="4934354" y="6452186"/>
              <a:ext cx="185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Lato" panose="020F0502020204030203" pitchFamily="34" charset="0"/>
                </a:rPr>
                <a:t>Basilia López </a:t>
              </a:r>
              <a:r>
                <a:rPr lang="en-US" sz="900" dirty="0" err="1">
                  <a:latin typeface="Lato" panose="020F0502020204030203" pitchFamily="34" charset="0"/>
                </a:rPr>
                <a:t>Garc</a:t>
              </a:r>
              <a:r>
                <a:rPr lang="es-HN" sz="900" dirty="0" err="1">
                  <a:latin typeface="Lato" panose="020F0502020204030203" pitchFamily="34" charset="0"/>
                </a:rPr>
                <a:t>ía</a:t>
              </a:r>
              <a:r>
                <a:rPr lang="en-US" sz="900" dirty="0">
                  <a:latin typeface="Lato" panose="020F0502020204030203" pitchFamily="34" charset="0"/>
                </a:rPr>
                <a:t>,  RN-BSN nursing student 2020-2022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FF8ECB1-8855-448A-8E70-5BC2C930DE39}"/>
              </a:ext>
            </a:extLst>
          </p:cNvPr>
          <p:cNvSpPr txBox="1"/>
          <p:nvPr/>
        </p:nvSpPr>
        <p:spPr>
          <a:xfrm>
            <a:off x="231652" y="1170815"/>
            <a:ext cx="390160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Spanish-speaking patients (Pts)  have type 2 diabetes and inconsistent follow-up with health care providers and  increase their A1C level can result in unfavorable health outcomes.  </a:t>
            </a: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Spanish-speaking patients with diabetes generally: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less access to preventive care due to poverty, culture/language barriers</a:t>
            </a:r>
            <a:endParaRPr lang="en-US" sz="9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underinsured (20% of pts with diabetes have no form of insurance)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low income (35% of Hispanic pts with diabetes are “poor or near poor”)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get treated until in critical stage (Lai et al., 2017). 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FFE00F-8A54-40EE-93E3-8DDED6A71279}"/>
              </a:ext>
            </a:extLst>
          </p:cNvPr>
          <p:cNvSpPr txBox="1"/>
          <p:nvPr/>
        </p:nvSpPr>
        <p:spPr>
          <a:xfrm>
            <a:off x="246794" y="3002824"/>
            <a:ext cx="2838109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who do not get the proper treatment or have not controlled their diabetes end up in the hospital  because of diabetes complications. </a:t>
            </a:r>
          </a:p>
          <a:p>
            <a:pPr>
              <a:spcBef>
                <a:spcPts val="600"/>
              </a:spcBef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Spanish-speaking people with diabetes have worse health outcomes than the rest of the population because of health inequities. </a:t>
            </a:r>
          </a:p>
          <a:p>
            <a:pPr>
              <a:spcBef>
                <a:spcPts val="600"/>
              </a:spcBef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Nurses need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cultural humility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patient- centered care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advocate for patient’s resource needs for optimum diabetes management.  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doing this, nurses are addressing the social determinants of health.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904FF6-18AC-40A7-85CC-ECD73F91EF4E}"/>
              </a:ext>
            </a:extLst>
          </p:cNvPr>
          <p:cNvSpPr txBox="1"/>
          <p:nvPr/>
        </p:nvSpPr>
        <p:spPr>
          <a:xfrm>
            <a:off x="246794" y="5362735"/>
            <a:ext cx="402418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Iowa Model guides nurses in implementing evidence-based practice (EBP)  research, helping to improve patient care. This model best aligns with the diabetes self-management education because nurses can: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an important clinical issue through EBP process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a team who develops, evaluates and implements EBP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 if EBP change is necessary (Melnyk &amp; Fineout-Overholt, 2019)</a:t>
            </a: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instance, the problem is described in the Background section above.    </a:t>
            </a:r>
          </a:p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describes cause and effect as applied to this project.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E3649F-1220-43F9-BBD1-81690BE8C018}"/>
              </a:ext>
            </a:extLst>
          </p:cNvPr>
          <p:cNvSpPr txBox="1"/>
          <p:nvPr/>
        </p:nvSpPr>
        <p:spPr>
          <a:xfrm>
            <a:off x="4322940" y="1221547"/>
            <a:ext cx="26160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Spanish-speaking Pts. with type 2 diabetes to have continuity of care,  thus self-managing diabetes, reducing ER visits by 80% by 2025.</a:t>
            </a: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diabetes education and A1C monitoring, Pts achieve &lt;7% A1C levels in  the first 6 months, have  fewer diabetes complications.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8A71AC-A84F-4C39-857C-B763B74AA979}"/>
              </a:ext>
            </a:extLst>
          </p:cNvPr>
          <p:cNvSpPr txBox="1"/>
          <p:nvPr/>
        </p:nvSpPr>
        <p:spPr>
          <a:xfrm>
            <a:off x="4290587" y="2963738"/>
            <a:ext cx="3582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Individual: 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Pt. will schedule follow up appts with clinician in 2 weeks,                   3 months, and 6 months with the goal to reduce A1C levels below 7%.</a:t>
            </a: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Community health workers (CHWs) will teach 30 minutes about self-management of diabetes; nurses will teach usage of continuous glucose monitoring (CGM) during each visit for a 6-month period. </a:t>
            </a: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Clinic will adopt policy requiring all nurses to receive 3 hours of training on CGM usage and 2 hours of cultural humility training for all health providers.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E18309-273C-4C6E-98F3-76D64AA3F501}"/>
              </a:ext>
            </a:extLst>
          </p:cNvPr>
          <p:cNvSpPr txBox="1"/>
          <p:nvPr/>
        </p:nvSpPr>
        <p:spPr>
          <a:xfrm>
            <a:off x="8368643" y="1256361"/>
            <a:ext cx="353426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Growing low income, underinsured Spanish-speaking population in Humboldt County. Many of these Spanish-speaking persons have type 2 diabetes (Humboldt County Department of Health &amp; Human Services, n.d.; Lai et al., 2017). </a:t>
            </a: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players: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028667-97BB-4D16-8D12-BBCBFC20431A}"/>
              </a:ext>
            </a:extLst>
          </p:cNvPr>
          <p:cNvSpPr txBox="1"/>
          <p:nvPr/>
        </p:nvSpPr>
        <p:spPr>
          <a:xfrm>
            <a:off x="8354895" y="2854308"/>
            <a:ext cx="353426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Evaluations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medical record (EMR) tracks all Pt. attendance at follow up appointments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CHWs delivered all sessions on schedule </a:t>
            </a:r>
          </a:p>
          <a:p>
            <a:pPr>
              <a:spcAft>
                <a:spcPts val="300"/>
              </a:spcAft>
            </a:pP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Evaluations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Pts’ A1C will remain under 7%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Pts’ attendance will help keep blood glucose stable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Interviews &amp; surveys showed 80% of health care providers  are interested in cultural humility and CGM training</a:t>
            </a:r>
          </a:p>
          <a:p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A78A5D-E744-42D1-B4EE-31111176D342}"/>
              </a:ext>
            </a:extLst>
          </p:cNvPr>
          <p:cNvSpPr txBox="1"/>
          <p:nvPr/>
        </p:nvSpPr>
        <p:spPr>
          <a:xfrm>
            <a:off x="8264579" y="4896425"/>
            <a:ext cx="3892089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300"/>
              </a:spcAft>
            </a:pPr>
            <a:r>
              <a:rPr lang="en-US" sz="700" dirty="0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American</a:t>
            </a:r>
            <a:r>
              <a:rPr lang="en-US" sz="70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Diabetes Association. (n.d.). </a:t>
            </a:r>
            <a:r>
              <a:rPr lang="en-US" sz="700" i="1" dirty="0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Understanding A1C: Diagnosis. </a:t>
            </a:r>
            <a:r>
              <a:rPr lang="en-US" sz="700" i="1" dirty="0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hlinkClick r:id="rId3"/>
              </a:rPr>
              <a:t>https://www.diabetes.org/diabetes/a1c/diagnosis</a:t>
            </a:r>
            <a:endParaRPr lang="en-US" sz="700" i="1" dirty="0">
              <a:effectLst/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300"/>
              </a:spcAft>
            </a:pPr>
            <a:r>
              <a:rPr lang="en-US" sz="700" dirty="0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Diabetes Complications Illustrations &amp; Vectors. (n.d.). https://www.dreamstime.com/illustration/diabetes-complications.html</a:t>
            </a:r>
          </a:p>
          <a:p>
            <a:pPr marL="457200" marR="0" indent="-457200">
              <a:spcBef>
                <a:spcPts val="0"/>
              </a:spcBef>
              <a:spcAft>
                <a:spcPts val="300"/>
              </a:spcAft>
            </a:pPr>
            <a:r>
              <a:rPr lang="en-US" sz="700" dirty="0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Humboldt County Department of Health &amp; Human Services. (n.d.). 2018 </a:t>
            </a:r>
            <a:r>
              <a:rPr lang="en-US" sz="700" i="1" dirty="0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Humboldt County community health</a:t>
            </a:r>
          </a:p>
          <a:p>
            <a:pPr marL="457200" marR="0" indent="-457200">
              <a:spcBef>
                <a:spcPts val="0"/>
              </a:spcBef>
              <a:spcAft>
                <a:spcPts val="300"/>
              </a:spcAft>
            </a:pPr>
            <a:r>
              <a:rPr lang="en-US" sz="700" i="1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	a</a:t>
            </a:r>
            <a:r>
              <a:rPr lang="en-US" sz="700" i="1" dirty="0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ssessment: Data for planning and policy </a:t>
            </a:r>
            <a:r>
              <a:rPr lang="en-US" sz="700" i="1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m</a:t>
            </a:r>
            <a:r>
              <a:rPr lang="en-US" sz="700" i="1" dirty="0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aking</a:t>
            </a:r>
            <a:r>
              <a:rPr lang="en-US" sz="700" dirty="0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. </a:t>
            </a:r>
            <a:r>
              <a:rPr lang="en-US" sz="700" dirty="0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hlinkClick r:id="rId4"/>
              </a:rPr>
              <a:t>https://humboldtgov.org/DocumentCenter/View/71701/2018-Community-Health-Assessment-PDF</a:t>
            </a:r>
            <a:endParaRPr lang="en-US" sz="700" dirty="0">
              <a:effectLst/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300"/>
              </a:spcAft>
            </a:pPr>
            <a:r>
              <a:rPr lang="en-US" sz="700" dirty="0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Lai, L.L., </a:t>
            </a:r>
            <a:r>
              <a:rPr lang="en-US" sz="700" dirty="0" err="1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Alfaifi</a:t>
            </a:r>
            <a:r>
              <a:rPr lang="en-US" sz="700" dirty="0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, A. &amp; </a:t>
            </a:r>
            <a:r>
              <a:rPr lang="en-US" sz="700" dirty="0" err="1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Althemery</a:t>
            </a:r>
            <a:r>
              <a:rPr lang="en-US" sz="700" dirty="0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, A. (2017). Healthcare disparities in Hispanic diabetes care: A propensity score-matched study. </a:t>
            </a:r>
            <a:r>
              <a:rPr lang="en-US" sz="700" i="1" dirty="0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Journal of Immigrant and Minority Health</a:t>
            </a:r>
            <a:r>
              <a:rPr lang="en-US" sz="700" dirty="0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 </a:t>
            </a:r>
            <a:r>
              <a:rPr lang="en-US" sz="700" i="1" dirty="0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19</a:t>
            </a:r>
            <a:r>
              <a:rPr lang="en-US" sz="700" b="1" dirty="0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, </a:t>
            </a:r>
            <a:r>
              <a:rPr lang="en-US" sz="700" dirty="0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1001–1008. </a:t>
            </a:r>
            <a:r>
              <a:rPr lang="en-US" sz="7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hlinkClick r:id="rId5"/>
              </a:rPr>
              <a:t>https://doi-org.ezproxy.humboldt.edu/10.1007/s10903-016-0505-0</a:t>
            </a:r>
            <a:r>
              <a:rPr lang="en-US" sz="700" dirty="0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</a:t>
            </a:r>
          </a:p>
          <a:p>
            <a:pPr marL="360045" marR="0" indent="-360045"/>
            <a:r>
              <a:rPr lang="en-US" sz="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Melnyk, B. M., &amp; Fineout-Overholt, E. (2019). </a:t>
            </a:r>
            <a:r>
              <a:rPr lang="en-US" sz="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Evidence-based practice in nursing &amp; healthcare: A guide to best practice</a:t>
            </a:r>
            <a:r>
              <a:rPr lang="en-US" sz="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(4</a:t>
            </a:r>
            <a:r>
              <a:rPr lang="en-US" sz="7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ed.). Wolters Kluwer. </a:t>
            </a:r>
          </a:p>
          <a:p>
            <a:endParaRPr lang="en-US" sz="900" dirty="0">
              <a:latin typeface="Lato" panose="020F0502020204030203" pitchFamily="34" charset="0"/>
            </a:endParaRPr>
          </a:p>
        </p:txBody>
      </p:sp>
      <p:graphicFrame>
        <p:nvGraphicFramePr>
          <p:cNvPr id="3" name="Table 31">
            <a:extLst>
              <a:ext uri="{FF2B5EF4-FFF2-40B4-BE49-F238E27FC236}">
                <a16:creationId xmlns:a16="http://schemas.microsoft.com/office/drawing/2014/main" id="{57034F00-4C10-4916-B544-9B01903D4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26105"/>
              </p:ext>
            </p:extLst>
          </p:nvPr>
        </p:nvGraphicFramePr>
        <p:xfrm>
          <a:off x="4230114" y="4722351"/>
          <a:ext cx="3959257" cy="14485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918829">
                  <a:extLst>
                    <a:ext uri="{9D8B030D-6E8A-4147-A177-3AD203B41FA5}">
                      <a16:colId xmlns:a16="http://schemas.microsoft.com/office/drawing/2014/main" val="1672204036"/>
                    </a:ext>
                  </a:extLst>
                </a:gridCol>
                <a:gridCol w="1710858">
                  <a:extLst>
                    <a:ext uri="{9D8B030D-6E8A-4147-A177-3AD203B41FA5}">
                      <a16:colId xmlns:a16="http://schemas.microsoft.com/office/drawing/2014/main" val="524459208"/>
                    </a:ext>
                  </a:extLst>
                </a:gridCol>
                <a:gridCol w="1329570">
                  <a:extLst>
                    <a:ext uri="{9D8B030D-6E8A-4147-A177-3AD203B41FA5}">
                      <a16:colId xmlns:a16="http://schemas.microsoft.com/office/drawing/2014/main" val="1284848846"/>
                    </a:ext>
                  </a:extLst>
                </a:gridCol>
              </a:tblGrid>
              <a:tr h="366580">
                <a:tc>
                  <a:txBody>
                    <a:bodyPr/>
                    <a:lstStyle/>
                    <a:p>
                      <a:r>
                        <a:rPr lang="en-US" sz="1000" dirty="0"/>
                        <a:t>Intervention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8B2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Cause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8B24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Effect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8B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054257"/>
                  </a:ext>
                </a:extLst>
              </a:tr>
              <a:tr h="289540">
                <a:tc>
                  <a:txBody>
                    <a:bodyPr/>
                    <a:lstStyle/>
                    <a:p>
                      <a:r>
                        <a:rPr lang="en-US" sz="900" dirty="0"/>
                        <a:t>Follow-up PCP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Scheduling appointment 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Pt receives  greater care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232683"/>
                  </a:ext>
                </a:extLst>
              </a:tr>
              <a:tr h="425880">
                <a:tc>
                  <a:txBody>
                    <a:bodyPr/>
                    <a:lstStyle/>
                    <a:p>
                      <a:r>
                        <a:rPr lang="en-US" sz="900" dirty="0"/>
                        <a:t>Patient education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Culturally competent and language appropriate delivery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Pt has greater understanding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659116"/>
                  </a:ext>
                </a:extLst>
              </a:tr>
              <a:tr h="366580">
                <a:tc>
                  <a:txBody>
                    <a:bodyPr/>
                    <a:lstStyle/>
                    <a:p>
                      <a:r>
                        <a:rPr lang="en-US" sz="900" dirty="0"/>
                        <a:t>A1C monitoring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More data on blood glucose 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Fewer diabetes complications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889256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019F280F-7688-427D-90A6-6B6ABDB47F05}"/>
              </a:ext>
            </a:extLst>
          </p:cNvPr>
          <p:cNvSpPr txBox="1"/>
          <p:nvPr/>
        </p:nvSpPr>
        <p:spPr>
          <a:xfrm>
            <a:off x="3545904" y="4489234"/>
            <a:ext cx="195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Table 1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CE4F2EF-0616-41A4-B4AB-CA8F0E1491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366"/>
          <a:stretch/>
        </p:blipFill>
        <p:spPr>
          <a:xfrm>
            <a:off x="2956352" y="3133820"/>
            <a:ext cx="1314624" cy="15430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72B4861-2480-4D14-80EF-A87D047C53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475" y="1053732"/>
            <a:ext cx="1348211" cy="137937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9BF5B71-ADC4-4850-BD45-3C59A73C72AF}"/>
              </a:ext>
            </a:extLst>
          </p:cNvPr>
          <p:cNvSpPr txBox="1"/>
          <p:nvPr/>
        </p:nvSpPr>
        <p:spPr>
          <a:xfrm>
            <a:off x="6363541" y="2306085"/>
            <a:ext cx="19913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(American Diabetes Association, n.d.)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7D3C61-7ECC-491F-A3F8-5B96CD43BA7F}"/>
              </a:ext>
            </a:extLst>
          </p:cNvPr>
          <p:cNvSpPr txBox="1"/>
          <p:nvPr/>
        </p:nvSpPr>
        <p:spPr>
          <a:xfrm>
            <a:off x="8491584" y="2127153"/>
            <a:ext cx="3233394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CGM manufacturers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CHWs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care providers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nurses</a:t>
            </a:r>
          </a:p>
          <a:p>
            <a:endParaRPr lang="en-US" sz="9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803AB7-22B6-481E-A483-3D36C2653A18}"/>
              </a:ext>
            </a:extLst>
          </p:cNvPr>
          <p:cNvSpPr txBox="1"/>
          <p:nvPr/>
        </p:nvSpPr>
        <p:spPr>
          <a:xfrm>
            <a:off x="2882295" y="4648457"/>
            <a:ext cx="15047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" dirty="0">
                <a:effectLst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Diabetes Complications Illustrations &amp; Vectors, n.d.)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54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800</Words>
  <Application>Microsoft Office PowerPoint</Application>
  <PresentationFormat>Widescreen</PresentationFormat>
  <Paragraphs>79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Eden J Donahue (she/her)</dc:creator>
  <cp:lastModifiedBy>Basilia Lopez</cp:lastModifiedBy>
  <cp:revision>88</cp:revision>
  <cp:lastPrinted>2022-04-18T03:04:49Z</cp:lastPrinted>
  <dcterms:created xsi:type="dcterms:W3CDTF">2022-04-15T16:07:24Z</dcterms:created>
  <dcterms:modified xsi:type="dcterms:W3CDTF">2022-04-26T04:13:30Z</dcterms:modified>
</cp:coreProperties>
</file>