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8" r:id="rId2"/>
  </p:sldIdLst>
  <p:sldSz cx="438912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24" d="100"/>
          <a:sy n="24" d="100"/>
        </p:scale>
        <p:origin x="924"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a9c24e2ab28d7a39/Desktop/Senior%20Project/DATA%20-%20DEER%20HABITAT%20USE%20-%20TURN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9c24e2ab28d7a39/Desktop/Senior%20Project/DATA%20-%20DEER%20HABITAT%20USE%20-%20TURNER.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128614038357792"/>
          <c:y val="2.476803522491302E-2"/>
          <c:w val="0.81488598386744493"/>
          <c:h val="0.84780651684815567"/>
        </c:manualLayout>
      </c:layout>
      <c:scatterChart>
        <c:scatterStyle val="lineMarker"/>
        <c:varyColors val="0"/>
        <c:ser>
          <c:idx val="0"/>
          <c:order val="0"/>
          <c:spPr>
            <a:ln w="25400" cap="rnd">
              <a:noFill/>
              <a:round/>
            </a:ln>
            <a:effectLst>
              <a:outerShdw blurRad="50800" dist="50800" dir="5400000" algn="ctr" rotWithShape="0">
                <a:schemeClr val="tx1"/>
              </a:outerShdw>
            </a:effectLst>
          </c:spPr>
          <c:marker>
            <c:symbol val="circle"/>
            <c:size val="5"/>
            <c:spPr>
              <a:solidFill>
                <a:schemeClr val="accent2"/>
              </a:solidFill>
              <a:ln w="209550">
                <a:solidFill>
                  <a:schemeClr val="accent1">
                    <a:lumMod val="60000"/>
                    <a:lumOff val="40000"/>
                  </a:schemeClr>
                </a:solidFill>
              </a:ln>
              <a:effectLst/>
            </c:spPr>
          </c:marker>
          <c:trendline>
            <c:spPr>
              <a:ln w="19050" cap="rnd">
                <a:solidFill>
                  <a:schemeClr val="dk1">
                    <a:tint val="88500"/>
                  </a:schemeClr>
                </a:solidFill>
                <a:prstDash val="sysDot"/>
              </a:ln>
              <a:effectLst/>
            </c:spPr>
            <c:trendlineType val="linear"/>
            <c:dispRSqr val="0"/>
            <c:dispEq val="0"/>
          </c:trendline>
          <c:trendline>
            <c:spPr>
              <a:ln w="19050" cap="rnd">
                <a:solidFill>
                  <a:schemeClr val="dk1">
                    <a:tint val="88500"/>
                  </a:schemeClr>
                </a:solidFill>
                <a:prstDash val="sysDot"/>
              </a:ln>
              <a:effectLst/>
            </c:spPr>
            <c:trendlineType val="linear"/>
            <c:forward val="2"/>
            <c:dispRSqr val="0"/>
            <c:dispEq val="0"/>
          </c:trendline>
          <c:trendline>
            <c:spPr>
              <a:ln w="19050" cap="rnd">
                <a:solidFill>
                  <a:schemeClr val="dk1">
                    <a:tint val="88500"/>
                  </a:schemeClr>
                </a:solidFill>
                <a:prstDash val="sysDot"/>
              </a:ln>
              <a:effectLst/>
            </c:spPr>
            <c:trendlineType val="log"/>
            <c:dispRSqr val="0"/>
            <c:dispEq val="0"/>
          </c:trendline>
          <c:trendline>
            <c:spPr>
              <a:ln w="19050" cap="rnd">
                <a:solidFill>
                  <a:schemeClr val="dk1">
                    <a:tint val="88500"/>
                  </a:schemeClr>
                </a:solidFill>
                <a:prstDash val="sysDot"/>
              </a:ln>
              <a:effectLst/>
            </c:spPr>
            <c:trendlineType val="linear"/>
            <c:dispRSqr val="1"/>
            <c:dispEq val="0"/>
            <c:trendlineLbl>
              <c:layout>
                <c:manualLayout>
                  <c:x val="-8.4883616414831262E-2"/>
                  <c:y val="-0.58163791297355882"/>
                </c:manualLayout>
              </c:layout>
              <c:numFmt formatCode="General" sourceLinked="0"/>
              <c:spPr>
                <a:solidFill>
                  <a:schemeClr val="tx1"/>
                </a:solidFill>
                <a:ln>
                  <a:noFill/>
                </a:ln>
                <a:effectLst/>
              </c:spPr>
              <c:txPr>
                <a:bodyPr rot="0" spcFirstLastPara="1" vertOverflow="ellipsis" vert="horz" wrap="square" anchor="ctr" anchorCtr="1"/>
                <a:lstStyle/>
                <a:p>
                  <a:pPr>
                    <a:defRPr sz="4800" b="0" i="0" u="none" strike="noStrike" kern="1200" baseline="0">
                      <a:solidFill>
                        <a:schemeClr val="bg1"/>
                      </a:solidFill>
                      <a:latin typeface="+mn-lt"/>
                      <a:ea typeface="+mn-ea"/>
                      <a:cs typeface="+mn-cs"/>
                    </a:defRPr>
                  </a:pPr>
                  <a:endParaRPr lang="en-US"/>
                </a:p>
              </c:txPr>
            </c:trendlineLbl>
          </c:trendline>
          <c:xVal>
            <c:numRef>
              <c:f>'[DATA - DEER HABITAT USE - TURNER.xlsx]Summary'!$J$2:$J$95</c:f>
              <c:numCache>
                <c:formatCode>General</c:formatCode>
                <c:ptCount val="94"/>
                <c:pt idx="0">
                  <c:v>10.4</c:v>
                </c:pt>
                <c:pt idx="2">
                  <c:v>15</c:v>
                </c:pt>
                <c:pt idx="3">
                  <c:v>50</c:v>
                </c:pt>
                <c:pt idx="4">
                  <c:v>2.2000000000000002</c:v>
                </c:pt>
                <c:pt idx="5">
                  <c:v>44.2</c:v>
                </c:pt>
                <c:pt idx="6">
                  <c:v>50</c:v>
                </c:pt>
                <c:pt idx="7">
                  <c:v>0</c:v>
                </c:pt>
                <c:pt idx="8">
                  <c:v>0</c:v>
                </c:pt>
                <c:pt idx="9">
                  <c:v>1.2</c:v>
                </c:pt>
                <c:pt idx="10">
                  <c:v>1.9</c:v>
                </c:pt>
                <c:pt idx="11">
                  <c:v>2.2999999999999998</c:v>
                </c:pt>
                <c:pt idx="12">
                  <c:v>2.4</c:v>
                </c:pt>
                <c:pt idx="13">
                  <c:v>2.7</c:v>
                </c:pt>
                <c:pt idx="14">
                  <c:v>3</c:v>
                </c:pt>
                <c:pt idx="15">
                  <c:v>3.4</c:v>
                </c:pt>
                <c:pt idx="16">
                  <c:v>3.9</c:v>
                </c:pt>
                <c:pt idx="17">
                  <c:v>4</c:v>
                </c:pt>
                <c:pt idx="18">
                  <c:v>5</c:v>
                </c:pt>
                <c:pt idx="19">
                  <c:v>6.7</c:v>
                </c:pt>
                <c:pt idx="20">
                  <c:v>10.3</c:v>
                </c:pt>
                <c:pt idx="21">
                  <c:v>11.6</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0.1</c:v>
                </c:pt>
                <c:pt idx="41">
                  <c:v>0.3</c:v>
                </c:pt>
                <c:pt idx="42">
                  <c:v>1.8</c:v>
                </c:pt>
                <c:pt idx="43">
                  <c:v>2.4</c:v>
                </c:pt>
                <c:pt idx="44">
                  <c:v>5.2</c:v>
                </c:pt>
                <c:pt idx="45">
                  <c:v>7</c:v>
                </c:pt>
                <c:pt idx="46">
                  <c:v>7.2</c:v>
                </c:pt>
                <c:pt idx="47">
                  <c:v>9.8000000000000007</c:v>
                </c:pt>
                <c:pt idx="48">
                  <c:v>14.9</c:v>
                </c:pt>
                <c:pt idx="50">
                  <c:v>0</c:v>
                </c:pt>
                <c:pt idx="51">
                  <c:v>0</c:v>
                </c:pt>
                <c:pt idx="52">
                  <c:v>0</c:v>
                </c:pt>
                <c:pt idx="53">
                  <c:v>8.5</c:v>
                </c:pt>
                <c:pt idx="54">
                  <c:v>19.2</c:v>
                </c:pt>
                <c:pt idx="55">
                  <c:v>20</c:v>
                </c:pt>
                <c:pt idx="56">
                  <c:v>50</c:v>
                </c:pt>
                <c:pt idx="57">
                  <c:v>50</c:v>
                </c:pt>
                <c:pt idx="58">
                  <c:v>50</c:v>
                </c:pt>
                <c:pt idx="59">
                  <c:v>50</c:v>
                </c:pt>
                <c:pt idx="60">
                  <c:v>0</c:v>
                </c:pt>
                <c:pt idx="61">
                  <c:v>1.5</c:v>
                </c:pt>
                <c:pt idx="62">
                  <c:v>1.5</c:v>
                </c:pt>
                <c:pt idx="63">
                  <c:v>1.6</c:v>
                </c:pt>
                <c:pt idx="64">
                  <c:v>3.6</c:v>
                </c:pt>
                <c:pt idx="65">
                  <c:v>4.3</c:v>
                </c:pt>
                <c:pt idx="66">
                  <c:v>6.1</c:v>
                </c:pt>
                <c:pt idx="67">
                  <c:v>7.6</c:v>
                </c:pt>
                <c:pt idx="68">
                  <c:v>9.8000000000000007</c:v>
                </c:pt>
                <c:pt idx="69">
                  <c:v>13.8</c:v>
                </c:pt>
                <c:pt idx="70">
                  <c:v>0</c:v>
                </c:pt>
                <c:pt idx="71">
                  <c:v>0.4</c:v>
                </c:pt>
                <c:pt idx="72">
                  <c:v>2.1</c:v>
                </c:pt>
                <c:pt idx="73">
                  <c:v>2.4</c:v>
                </c:pt>
                <c:pt idx="74">
                  <c:v>3.1</c:v>
                </c:pt>
                <c:pt idx="75">
                  <c:v>3.4</c:v>
                </c:pt>
                <c:pt idx="76">
                  <c:v>5.9</c:v>
                </c:pt>
                <c:pt idx="77">
                  <c:v>6</c:v>
                </c:pt>
                <c:pt idx="78">
                  <c:v>7.8</c:v>
                </c:pt>
                <c:pt idx="79">
                  <c:v>8.6999999999999993</c:v>
                </c:pt>
                <c:pt idx="80">
                  <c:v>10.9</c:v>
                </c:pt>
                <c:pt idx="81">
                  <c:v>12</c:v>
                </c:pt>
                <c:pt idx="82">
                  <c:v>12.5</c:v>
                </c:pt>
                <c:pt idx="83">
                  <c:v>7</c:v>
                </c:pt>
                <c:pt idx="84">
                  <c:v>0</c:v>
                </c:pt>
                <c:pt idx="85">
                  <c:v>0</c:v>
                </c:pt>
                <c:pt idx="86">
                  <c:v>0</c:v>
                </c:pt>
                <c:pt idx="87">
                  <c:v>0</c:v>
                </c:pt>
                <c:pt idx="88">
                  <c:v>0</c:v>
                </c:pt>
                <c:pt idx="89">
                  <c:v>0</c:v>
                </c:pt>
                <c:pt idx="90">
                  <c:v>0</c:v>
                </c:pt>
                <c:pt idx="91">
                  <c:v>0</c:v>
                </c:pt>
                <c:pt idx="92">
                  <c:v>0</c:v>
                </c:pt>
                <c:pt idx="93">
                  <c:v>2.7</c:v>
                </c:pt>
              </c:numCache>
            </c:numRef>
          </c:xVal>
          <c:yVal>
            <c:numRef>
              <c:f>'[DATA - DEER HABITAT USE - TURNER.xlsx]Summary'!$D$2:$D$95</c:f>
              <c:numCache>
                <c:formatCode>General</c:formatCode>
                <c:ptCount val="94"/>
                <c:pt idx="0">
                  <c:v>0</c:v>
                </c:pt>
                <c:pt idx="1">
                  <c:v>8</c:v>
                </c:pt>
                <c:pt idx="2">
                  <c:v>0</c:v>
                </c:pt>
                <c:pt idx="3">
                  <c:v>0</c:v>
                </c:pt>
                <c:pt idx="4">
                  <c:v>28</c:v>
                </c:pt>
                <c:pt idx="5">
                  <c:v>63</c:v>
                </c:pt>
                <c:pt idx="6">
                  <c:v>0</c:v>
                </c:pt>
                <c:pt idx="7">
                  <c:v>0</c:v>
                </c:pt>
                <c:pt idx="8">
                  <c:v>0</c:v>
                </c:pt>
                <c:pt idx="9">
                  <c:v>0</c:v>
                </c:pt>
                <c:pt idx="10">
                  <c:v>206</c:v>
                </c:pt>
                <c:pt idx="11">
                  <c:v>0</c:v>
                </c:pt>
                <c:pt idx="12">
                  <c:v>145</c:v>
                </c:pt>
                <c:pt idx="13">
                  <c:v>34</c:v>
                </c:pt>
                <c:pt idx="14">
                  <c:v>0</c:v>
                </c:pt>
                <c:pt idx="15">
                  <c:v>39</c:v>
                </c:pt>
                <c:pt idx="16">
                  <c:v>0</c:v>
                </c:pt>
                <c:pt idx="17">
                  <c:v>211</c:v>
                </c:pt>
                <c:pt idx="18">
                  <c:v>0</c:v>
                </c:pt>
                <c:pt idx="19">
                  <c:v>37</c:v>
                </c:pt>
                <c:pt idx="20">
                  <c:v>33</c:v>
                </c:pt>
                <c:pt idx="21">
                  <c:v>201</c:v>
                </c:pt>
                <c:pt idx="22">
                  <c:v>0</c:v>
                </c:pt>
                <c:pt idx="23">
                  <c:v>0</c:v>
                </c:pt>
                <c:pt idx="24">
                  <c:v>0</c:v>
                </c:pt>
                <c:pt idx="25">
                  <c:v>0</c:v>
                </c:pt>
                <c:pt idx="26">
                  <c:v>28</c:v>
                </c:pt>
                <c:pt idx="27">
                  <c:v>0</c:v>
                </c:pt>
                <c:pt idx="28">
                  <c:v>0</c:v>
                </c:pt>
                <c:pt idx="29">
                  <c:v>160</c:v>
                </c:pt>
                <c:pt idx="30">
                  <c:v>352</c:v>
                </c:pt>
                <c:pt idx="31">
                  <c:v>101</c:v>
                </c:pt>
                <c:pt idx="32">
                  <c:v>62</c:v>
                </c:pt>
                <c:pt idx="33">
                  <c:v>131</c:v>
                </c:pt>
                <c:pt idx="34">
                  <c:v>119</c:v>
                </c:pt>
                <c:pt idx="35">
                  <c:v>193</c:v>
                </c:pt>
                <c:pt idx="36">
                  <c:v>253</c:v>
                </c:pt>
                <c:pt idx="37">
                  <c:v>45</c:v>
                </c:pt>
                <c:pt idx="38">
                  <c:v>134</c:v>
                </c:pt>
                <c:pt idx="39">
                  <c:v>133</c:v>
                </c:pt>
                <c:pt idx="40">
                  <c:v>149</c:v>
                </c:pt>
                <c:pt idx="41">
                  <c:v>323</c:v>
                </c:pt>
                <c:pt idx="42">
                  <c:v>228</c:v>
                </c:pt>
                <c:pt idx="43">
                  <c:v>0</c:v>
                </c:pt>
                <c:pt idx="44">
                  <c:v>0</c:v>
                </c:pt>
                <c:pt idx="45">
                  <c:v>0</c:v>
                </c:pt>
                <c:pt idx="46">
                  <c:v>0</c:v>
                </c:pt>
                <c:pt idx="47">
                  <c:v>236</c:v>
                </c:pt>
                <c:pt idx="48">
                  <c:v>14</c:v>
                </c:pt>
                <c:pt idx="49">
                  <c:v>0</c:v>
                </c:pt>
                <c:pt idx="50">
                  <c:v>0</c:v>
                </c:pt>
                <c:pt idx="51">
                  <c:v>97</c:v>
                </c:pt>
                <c:pt idx="52">
                  <c:v>56</c:v>
                </c:pt>
                <c:pt idx="53">
                  <c:v>0</c:v>
                </c:pt>
                <c:pt idx="54">
                  <c:v>0</c:v>
                </c:pt>
                <c:pt idx="55">
                  <c:v>0</c:v>
                </c:pt>
                <c:pt idx="56">
                  <c:v>0</c:v>
                </c:pt>
                <c:pt idx="57">
                  <c:v>0</c:v>
                </c:pt>
                <c:pt idx="58">
                  <c:v>0</c:v>
                </c:pt>
                <c:pt idx="59">
                  <c:v>75</c:v>
                </c:pt>
                <c:pt idx="60">
                  <c:v>328</c:v>
                </c:pt>
                <c:pt idx="61">
                  <c:v>0</c:v>
                </c:pt>
                <c:pt idx="62">
                  <c:v>0</c:v>
                </c:pt>
                <c:pt idx="63">
                  <c:v>153</c:v>
                </c:pt>
                <c:pt idx="64">
                  <c:v>88</c:v>
                </c:pt>
                <c:pt idx="65">
                  <c:v>48</c:v>
                </c:pt>
                <c:pt idx="66">
                  <c:v>0</c:v>
                </c:pt>
                <c:pt idx="67">
                  <c:v>0</c:v>
                </c:pt>
                <c:pt idx="68">
                  <c:v>65</c:v>
                </c:pt>
                <c:pt idx="69">
                  <c:v>0</c:v>
                </c:pt>
                <c:pt idx="70">
                  <c:v>13</c:v>
                </c:pt>
                <c:pt idx="71">
                  <c:v>0</c:v>
                </c:pt>
                <c:pt idx="72">
                  <c:v>85</c:v>
                </c:pt>
                <c:pt idx="73">
                  <c:v>0</c:v>
                </c:pt>
                <c:pt idx="74">
                  <c:v>0</c:v>
                </c:pt>
                <c:pt idx="75">
                  <c:v>5</c:v>
                </c:pt>
                <c:pt idx="76">
                  <c:v>0</c:v>
                </c:pt>
                <c:pt idx="77">
                  <c:v>0</c:v>
                </c:pt>
                <c:pt idx="78">
                  <c:v>24</c:v>
                </c:pt>
                <c:pt idx="79">
                  <c:v>0</c:v>
                </c:pt>
                <c:pt idx="80">
                  <c:v>0</c:v>
                </c:pt>
                <c:pt idx="81">
                  <c:v>0</c:v>
                </c:pt>
                <c:pt idx="82">
                  <c:v>151</c:v>
                </c:pt>
                <c:pt idx="83">
                  <c:v>0</c:v>
                </c:pt>
                <c:pt idx="84">
                  <c:v>0</c:v>
                </c:pt>
                <c:pt idx="85">
                  <c:v>0</c:v>
                </c:pt>
                <c:pt idx="86">
                  <c:v>232</c:v>
                </c:pt>
                <c:pt idx="87">
                  <c:v>146</c:v>
                </c:pt>
                <c:pt idx="88">
                  <c:v>90</c:v>
                </c:pt>
                <c:pt idx="89">
                  <c:v>152</c:v>
                </c:pt>
                <c:pt idx="90">
                  <c:v>133</c:v>
                </c:pt>
                <c:pt idx="91">
                  <c:v>69</c:v>
                </c:pt>
                <c:pt idx="92">
                  <c:v>95</c:v>
                </c:pt>
                <c:pt idx="93">
                  <c:v>0</c:v>
                </c:pt>
              </c:numCache>
            </c:numRef>
          </c:yVal>
          <c:smooth val="0"/>
          <c:extLst>
            <c:ext xmlns:c16="http://schemas.microsoft.com/office/drawing/2014/chart" uri="{C3380CC4-5D6E-409C-BE32-E72D297353CC}">
              <c16:uniqueId val="{00000004-F8AC-4239-9A40-DFE1B7C546FC}"/>
            </c:ext>
          </c:extLst>
        </c:ser>
        <c:dLbls>
          <c:showLegendKey val="0"/>
          <c:showVal val="0"/>
          <c:showCatName val="0"/>
          <c:showSerName val="0"/>
          <c:showPercent val="0"/>
          <c:showBubbleSize val="0"/>
        </c:dLbls>
        <c:axId val="501775408"/>
        <c:axId val="501768752"/>
      </c:scatterChart>
      <c:valAx>
        <c:axId val="501775408"/>
        <c:scaling>
          <c:orientation val="minMax"/>
        </c:scaling>
        <c:delete val="0"/>
        <c:axPos val="b"/>
        <c:title>
          <c:tx>
            <c:rich>
              <a:bodyPr rot="0" spcFirstLastPara="1" vertOverflow="ellipsis" vert="horz" wrap="square" anchor="ctr" anchorCtr="1"/>
              <a:lstStyle/>
              <a:p>
                <a:pPr>
                  <a:defRPr sz="4800" b="0" i="0" u="none" strike="noStrike" kern="1200" baseline="0">
                    <a:solidFill>
                      <a:schemeClr val="tx1">
                        <a:lumMod val="65000"/>
                        <a:lumOff val="35000"/>
                      </a:schemeClr>
                    </a:solidFill>
                    <a:latin typeface="+mn-lt"/>
                    <a:ea typeface="+mn-ea"/>
                    <a:cs typeface="+mn-cs"/>
                  </a:defRPr>
                </a:pPr>
                <a:r>
                  <a:rPr lang="en-US" sz="4800" dirty="0"/>
                  <a:t>Distance from</a:t>
                </a:r>
                <a:r>
                  <a:rPr lang="en-US" sz="4800" baseline="0" dirty="0"/>
                  <a:t> </a:t>
                </a:r>
                <a:r>
                  <a:rPr lang="en-US" sz="4800" i="0" baseline="0" dirty="0"/>
                  <a:t>lupine</a:t>
                </a:r>
                <a:r>
                  <a:rPr lang="en-US" sz="4800" baseline="0" dirty="0"/>
                  <a:t>(m)</a:t>
                </a:r>
                <a:endParaRPr lang="en-US" sz="4800" dirty="0"/>
              </a:p>
            </c:rich>
          </c:tx>
          <c:layout>
            <c:manualLayout>
              <c:xMode val="edge"/>
              <c:yMode val="edge"/>
              <c:x val="0.32673564638551045"/>
              <c:y val="0.92684637616867638"/>
            </c:manualLayout>
          </c:layout>
          <c:overlay val="0"/>
          <c:spPr>
            <a:noFill/>
            <a:ln>
              <a:noFill/>
            </a:ln>
            <a:effectLst/>
          </c:spPr>
          <c:txPr>
            <a:bodyPr rot="0" spcFirstLastPara="1" vertOverflow="ellipsis" vert="horz" wrap="square" anchor="ctr" anchorCtr="1"/>
            <a:lstStyle/>
            <a:p>
              <a:pPr>
                <a:defRPr sz="4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bg1"/>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501768752"/>
        <c:crosses val="autoZero"/>
        <c:crossBetween val="midCat"/>
      </c:valAx>
      <c:valAx>
        <c:axId val="501768752"/>
        <c:scaling>
          <c:orientation val="minMax"/>
          <c:min val="0"/>
        </c:scaling>
        <c:delete val="0"/>
        <c:axPos val="l"/>
        <c:title>
          <c:tx>
            <c:rich>
              <a:bodyPr rot="-5400000" spcFirstLastPara="1" vertOverflow="ellipsis" vert="horz" wrap="square" anchor="ctr" anchorCtr="1"/>
              <a:lstStyle/>
              <a:p>
                <a:pPr>
                  <a:defRPr sz="4800" b="0" i="0" u="none" strike="noStrike" kern="1200" baseline="0">
                    <a:solidFill>
                      <a:schemeClr val="tx1">
                        <a:lumMod val="65000"/>
                        <a:lumOff val="35000"/>
                      </a:schemeClr>
                    </a:solidFill>
                    <a:latin typeface="+mn-lt"/>
                    <a:ea typeface="+mn-ea"/>
                    <a:cs typeface="+mn-cs"/>
                  </a:defRPr>
                </a:pPr>
                <a:r>
                  <a:rPr lang="en-US" sz="4800" dirty="0"/>
                  <a:t>Pellet count</a:t>
                </a:r>
              </a:p>
            </c:rich>
          </c:tx>
          <c:layout>
            <c:manualLayout>
              <c:xMode val="edge"/>
              <c:yMode val="edge"/>
              <c:x val="9.6173550546441427E-3"/>
              <c:y val="0.3378974888388479"/>
            </c:manualLayout>
          </c:layout>
          <c:overlay val="0"/>
          <c:spPr>
            <a:noFill/>
            <a:ln>
              <a:noFill/>
            </a:ln>
            <a:effectLst/>
          </c:spPr>
          <c:txPr>
            <a:bodyPr rot="-5400000" spcFirstLastPara="1" vertOverflow="ellipsis" vert="horz" wrap="square" anchor="ctr" anchorCtr="1"/>
            <a:lstStyle/>
            <a:p>
              <a:pPr>
                <a:defRPr sz="4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501775408"/>
        <c:crosses val="autoZero"/>
        <c:crossBetween val="midCat"/>
      </c:valAx>
      <c:spPr>
        <a:solidFill>
          <a:schemeClr val="tx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3754013393841036"/>
          <c:y val="1.708284351779971E-2"/>
          <c:w val="0.76632650910286992"/>
          <c:h val="0.87628527086379304"/>
        </c:manualLayout>
      </c:layout>
      <c:barChart>
        <c:barDir val="col"/>
        <c:grouping val="clustered"/>
        <c:varyColors val="0"/>
        <c:ser>
          <c:idx val="0"/>
          <c:order val="0"/>
          <c:tx>
            <c:v>Use</c:v>
          </c:tx>
          <c:spPr>
            <a:solidFill>
              <a:schemeClr val="accent3">
                <a:shade val="76000"/>
              </a:schemeClr>
            </a:solidFill>
            <a:ln>
              <a:solidFill>
                <a:schemeClr val="bg1"/>
              </a:solidFill>
            </a:ln>
            <a:effectLst/>
          </c:spPr>
          <c:invertIfNegative val="0"/>
          <c:errBars>
            <c:errBarType val="plus"/>
            <c:errValType val="cust"/>
            <c:noEndCap val="0"/>
            <c:plus>
              <c:numRef>
                <c:f>Sheet2!$AF$10</c:f>
                <c:numCache>
                  <c:formatCode>General</c:formatCode>
                  <c:ptCount val="1"/>
                  <c:pt idx="0">
                    <c:v>0.74393974623582704</c:v>
                  </c:pt>
                </c:numCache>
              </c:numRef>
            </c:plus>
            <c:minus>
              <c:numRef>
                <c:f>Sheet2!$AF$10</c:f>
                <c:numCache>
                  <c:formatCode>General</c:formatCode>
                  <c:ptCount val="1"/>
                  <c:pt idx="0">
                    <c:v>0.74393974623582704</c:v>
                  </c:pt>
                </c:numCache>
              </c:numRef>
            </c:minus>
            <c:spPr>
              <a:noFill/>
              <a:ln w="9525" cap="flat" cmpd="sng" algn="ctr">
                <a:solidFill>
                  <a:schemeClr val="bg1"/>
                </a:solidFill>
                <a:round/>
              </a:ln>
              <a:effectLst/>
            </c:spPr>
          </c:errBars>
          <c:cat>
            <c:strRef>
              <c:f>(Sheet2!$A$1,Sheet2!$E$1)</c:f>
              <c:strCache>
                <c:ptCount val="2"/>
                <c:pt idx="0">
                  <c:v>Height of lupine</c:v>
                </c:pt>
                <c:pt idx="1">
                  <c:v>Distance from lupine</c:v>
                </c:pt>
              </c:strCache>
            </c:strRef>
          </c:cat>
          <c:val>
            <c:numRef>
              <c:f>(Sheet2!$B$55,Sheet2!$F$55)</c:f>
              <c:numCache>
                <c:formatCode>General</c:formatCode>
                <c:ptCount val="2"/>
                <c:pt idx="0">
                  <c:v>1.2148936170212765</c:v>
                </c:pt>
                <c:pt idx="1">
                  <c:v>4.627659574468086</c:v>
                </c:pt>
              </c:numCache>
            </c:numRef>
          </c:val>
          <c:extLst>
            <c:ext xmlns:c16="http://schemas.microsoft.com/office/drawing/2014/chart" uri="{C3380CC4-5D6E-409C-BE32-E72D297353CC}">
              <c16:uniqueId val="{00000000-D7DF-4A21-871E-065871AF2413}"/>
            </c:ext>
          </c:extLst>
        </c:ser>
        <c:ser>
          <c:idx val="1"/>
          <c:order val="1"/>
          <c:tx>
            <c:v>Random</c:v>
          </c:tx>
          <c:spPr>
            <a:solidFill>
              <a:schemeClr val="accent3">
                <a:tint val="77000"/>
              </a:schemeClr>
            </a:solidFill>
            <a:ln>
              <a:solidFill>
                <a:schemeClr val="bg1"/>
              </a:solidFill>
            </a:ln>
            <a:effectLst/>
          </c:spPr>
          <c:invertIfNegative val="0"/>
          <c:errBars>
            <c:errBarType val="plus"/>
            <c:errValType val="cust"/>
            <c:noEndCap val="0"/>
            <c:plus>
              <c:numRef>
                <c:f>Sheet2!$AG$10</c:f>
                <c:numCache>
                  <c:formatCode>General</c:formatCode>
                  <c:ptCount val="1"/>
                  <c:pt idx="0">
                    <c:v>1.1805845109957371</c:v>
                  </c:pt>
                </c:numCache>
              </c:numRef>
            </c:plus>
            <c:minus>
              <c:numRef>
                <c:f>Sheet2!$AG$10</c:f>
                <c:numCache>
                  <c:formatCode>General</c:formatCode>
                  <c:ptCount val="1"/>
                  <c:pt idx="0">
                    <c:v>1.1805845109957371</c:v>
                  </c:pt>
                </c:numCache>
              </c:numRef>
            </c:minus>
            <c:spPr>
              <a:noFill/>
              <a:ln w="9525" cap="flat" cmpd="sng" algn="ctr">
                <a:solidFill>
                  <a:schemeClr val="bg1"/>
                </a:solidFill>
                <a:round/>
              </a:ln>
              <a:effectLst/>
            </c:spPr>
          </c:errBars>
          <c:cat>
            <c:strRef>
              <c:f>(Sheet2!$A$1,Sheet2!$E$1)</c:f>
              <c:strCache>
                <c:ptCount val="2"/>
                <c:pt idx="0">
                  <c:v>Height of lupine</c:v>
                </c:pt>
                <c:pt idx="1">
                  <c:v>Distance from lupine</c:v>
                </c:pt>
              </c:strCache>
            </c:strRef>
          </c:cat>
          <c:val>
            <c:numRef>
              <c:f>(Sheet2!$C$55,Sheet2!$G$55)</c:f>
              <c:numCache>
                <c:formatCode>General</c:formatCode>
                <c:ptCount val="2"/>
                <c:pt idx="0">
                  <c:v>0.97446808510638305</c:v>
                </c:pt>
                <c:pt idx="1">
                  <c:v>9.6446808510638284</c:v>
                </c:pt>
              </c:numCache>
            </c:numRef>
          </c:val>
          <c:extLst xmlns:c15="http://schemas.microsoft.com/office/drawing/2012/chart">
            <c:ext xmlns:c16="http://schemas.microsoft.com/office/drawing/2014/chart" uri="{C3380CC4-5D6E-409C-BE32-E72D297353CC}">
              <c16:uniqueId val="{00000001-D7DF-4A21-871E-065871AF2413}"/>
            </c:ext>
          </c:extLst>
        </c:ser>
        <c:dLbls>
          <c:showLegendKey val="0"/>
          <c:showVal val="0"/>
          <c:showCatName val="0"/>
          <c:showSerName val="0"/>
          <c:showPercent val="0"/>
          <c:showBubbleSize val="0"/>
        </c:dLbls>
        <c:gapWidth val="219"/>
        <c:overlap val="-27"/>
        <c:axId val="1814817696"/>
        <c:axId val="1814815616"/>
        <c:extLst/>
      </c:barChart>
      <c:catAx>
        <c:axId val="1814817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4800" b="0" i="0" u="none" strike="noStrike" kern="1200" baseline="0">
                <a:solidFill>
                  <a:schemeClr val="tx1">
                    <a:lumMod val="65000"/>
                    <a:lumOff val="35000"/>
                  </a:schemeClr>
                </a:solidFill>
                <a:latin typeface="+mn-lt"/>
                <a:ea typeface="+mn-ea"/>
                <a:cs typeface="+mn-cs"/>
              </a:defRPr>
            </a:pPr>
            <a:endParaRPr lang="en-US"/>
          </a:p>
        </c:txPr>
        <c:crossAx val="1814815616"/>
        <c:crosses val="autoZero"/>
        <c:auto val="1"/>
        <c:lblAlgn val="ctr"/>
        <c:lblOffset val="100"/>
        <c:noMultiLvlLbl val="0"/>
      </c:catAx>
      <c:valAx>
        <c:axId val="1814815616"/>
        <c:scaling>
          <c:orientation val="minMax"/>
          <c:min val="0"/>
        </c:scaling>
        <c:delete val="0"/>
        <c:axPos val="l"/>
        <c:title>
          <c:tx>
            <c:rich>
              <a:bodyPr rot="-5400000" spcFirstLastPara="1" vertOverflow="ellipsis" vert="horz" wrap="square" anchor="ctr" anchorCtr="1"/>
              <a:lstStyle/>
              <a:p>
                <a:pPr>
                  <a:defRPr sz="8000" b="0" i="0" u="none" strike="noStrike" kern="1200" baseline="0">
                    <a:solidFill>
                      <a:schemeClr val="tx1">
                        <a:lumMod val="65000"/>
                        <a:lumOff val="35000"/>
                      </a:schemeClr>
                    </a:solidFill>
                    <a:latin typeface="+mn-lt"/>
                    <a:ea typeface="+mn-ea"/>
                    <a:cs typeface="+mn-cs"/>
                  </a:defRPr>
                </a:pPr>
                <a:r>
                  <a:rPr lang="en-US" sz="4800" dirty="0"/>
                  <a:t>Meters</a:t>
                </a:r>
              </a:p>
            </c:rich>
          </c:tx>
          <c:layout>
            <c:manualLayout>
              <c:xMode val="edge"/>
              <c:yMode val="edge"/>
              <c:x val="4.5722010178117049E-2"/>
              <c:y val="0.36085669922551628"/>
            </c:manualLayout>
          </c:layout>
          <c:overlay val="0"/>
          <c:spPr>
            <a:noFill/>
            <a:ln>
              <a:noFill/>
            </a:ln>
            <a:effectLst/>
          </c:spPr>
          <c:txPr>
            <a:bodyPr rot="-5400000" spcFirstLastPara="1" vertOverflow="ellipsis" vert="horz" wrap="square" anchor="ctr" anchorCtr="1"/>
            <a:lstStyle/>
            <a:p>
              <a:pPr>
                <a:defRPr sz="8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1814817696"/>
        <c:crosses val="autoZero"/>
        <c:crossBetween val="between"/>
      </c:valAx>
      <c:spPr>
        <a:solidFill>
          <a:schemeClr val="tx1"/>
        </a:solidFill>
        <a:ln>
          <a:noFill/>
        </a:ln>
        <a:effectLst/>
      </c:spPr>
    </c:plotArea>
    <c:legend>
      <c:legendPos val="r"/>
      <c:layout>
        <c:manualLayout>
          <c:xMode val="edge"/>
          <c:yMode val="edge"/>
          <c:x val="0.21759685871570633"/>
          <c:y val="0.15036729967577581"/>
          <c:w val="0.23928484899664526"/>
          <c:h val="0.16100888760000182"/>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0.31718</cdr:x>
      <cdr:y>0.65393</cdr:y>
    </cdr:from>
    <cdr:to>
      <cdr:x>0.3796</cdr:x>
      <cdr:y>0.73066</cdr:y>
    </cdr:to>
    <cdr:sp macro="" textlink="">
      <cdr:nvSpPr>
        <cdr:cNvPr id="2" name="TextBox 1">
          <a:extLst xmlns:a="http://schemas.openxmlformats.org/drawingml/2006/main">
            <a:ext uri="{FF2B5EF4-FFF2-40B4-BE49-F238E27FC236}">
              <a16:creationId xmlns:a16="http://schemas.microsoft.com/office/drawing/2014/main" id="{B0258B30-A5BA-4B87-80FA-E0FBBF06C739}"/>
            </a:ext>
          </a:extLst>
        </cdr:cNvPr>
        <cdr:cNvSpPr txBox="1"/>
      </cdr:nvSpPr>
      <cdr:spPr>
        <a:xfrm xmlns:a="http://schemas.openxmlformats.org/drawingml/2006/main">
          <a:off x="4646301" y="77927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800" dirty="0"/>
            <a:t>*</a:t>
          </a:r>
        </a:p>
      </cdr:txBody>
    </cdr:sp>
  </cdr:relSizeAnchor>
  <cdr:relSizeAnchor xmlns:cdr="http://schemas.openxmlformats.org/drawingml/2006/chartDrawing">
    <cdr:from>
      <cdr:x>0.70436</cdr:x>
      <cdr:y>0.10553</cdr:y>
    </cdr:from>
    <cdr:to>
      <cdr:x>0.76678</cdr:x>
      <cdr:y>0.18226</cdr:y>
    </cdr:to>
    <cdr:sp macro="" textlink="">
      <cdr:nvSpPr>
        <cdr:cNvPr id="3" name="TextBox 1">
          <a:extLst xmlns:a="http://schemas.openxmlformats.org/drawingml/2006/main">
            <a:ext uri="{FF2B5EF4-FFF2-40B4-BE49-F238E27FC236}">
              <a16:creationId xmlns:a16="http://schemas.microsoft.com/office/drawing/2014/main" id="{13D02A1F-61E9-4ADE-8ABC-D67B3EC42495}"/>
            </a:ext>
          </a:extLst>
        </cdr:cNvPr>
        <cdr:cNvSpPr txBox="1"/>
      </cdr:nvSpPr>
      <cdr:spPr>
        <a:xfrm xmlns:a="http://schemas.openxmlformats.org/drawingml/2006/main">
          <a:off x="10317942" y="1257595"/>
          <a:ext cx="914371" cy="914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48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8FCAECB-F4BC-4D93-8727-69BE26535833}" type="datetimeFigureOut">
              <a:rPr lang="en-US" smtClean="0"/>
              <a:t>4/25/2022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71C80EF-88EA-46BA-A0F0-CB9A19DFC5A3}" type="slidenum">
              <a:rPr lang="en-US" smtClean="0"/>
              <a:t>‹#›</a:t>
            </a:fld>
            <a:endParaRPr lang="en-US"/>
          </a:p>
        </p:txBody>
      </p:sp>
    </p:spTree>
    <p:extLst>
      <p:ext uri="{BB962C8B-B14F-4D97-AF65-F5344CB8AC3E}">
        <p14:creationId xmlns:p14="http://schemas.microsoft.com/office/powerpoint/2010/main" val="119078203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83F64F-9776-4DF4-9507-A01EB7413253}"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136463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3F64F-9776-4DF4-9507-A01EB7413253}"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119814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3F64F-9776-4DF4-9507-A01EB7413253}"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362471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83F64F-9776-4DF4-9507-A01EB7413253}"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41458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83F64F-9776-4DF4-9507-A01EB7413253}"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219023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83F64F-9776-4DF4-9507-A01EB7413253}"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215385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83F64F-9776-4DF4-9507-A01EB7413253}"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102271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83F64F-9776-4DF4-9507-A01EB7413253}"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115874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3F64F-9776-4DF4-9507-A01EB7413253}"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154036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E83F64F-9776-4DF4-9507-A01EB7413253}"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124450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E83F64F-9776-4DF4-9507-A01EB7413253}"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A3D6-1D01-41CE-A1FA-A4F2E6540E95}" type="slidenum">
              <a:rPr lang="en-US" smtClean="0"/>
              <a:t>‹#›</a:t>
            </a:fld>
            <a:endParaRPr lang="en-US"/>
          </a:p>
        </p:txBody>
      </p:sp>
    </p:spTree>
    <p:extLst>
      <p:ext uri="{BB962C8B-B14F-4D97-AF65-F5344CB8AC3E}">
        <p14:creationId xmlns:p14="http://schemas.microsoft.com/office/powerpoint/2010/main" val="400548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E83F64F-9776-4DF4-9507-A01EB7413253}" type="datetimeFigureOut">
              <a:rPr lang="en-US" smtClean="0"/>
              <a:t>4/25/2022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DC89A3D6-1D01-41CE-A1FA-A4F2E6540E95}" type="slidenum">
              <a:rPr lang="en-US" smtClean="0"/>
              <a:t>‹#›</a:t>
            </a:fld>
            <a:endParaRPr lang="en-US"/>
          </a:p>
        </p:txBody>
      </p:sp>
    </p:spTree>
    <p:extLst>
      <p:ext uri="{BB962C8B-B14F-4D97-AF65-F5344CB8AC3E}">
        <p14:creationId xmlns:p14="http://schemas.microsoft.com/office/powerpoint/2010/main" val="276798297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F726AF-682C-4240-AB3B-6C3384327D7F}"/>
              </a:ext>
            </a:extLst>
          </p:cNvPr>
          <p:cNvSpPr txBox="1"/>
          <p:nvPr/>
        </p:nvSpPr>
        <p:spPr>
          <a:xfrm>
            <a:off x="-215152" y="24054435"/>
            <a:ext cx="13285694" cy="10895290"/>
          </a:xfrm>
          <a:prstGeom prst="rect">
            <a:avLst/>
          </a:prstGeom>
          <a:noFill/>
          <a:ln>
            <a:solidFill>
              <a:schemeClr val="tx1">
                <a:lumMod val="85000"/>
              </a:schemeClr>
            </a:solidFill>
          </a:ln>
        </p:spPr>
        <p:txBody>
          <a:bodyPr wrap="square" rtlCol="0">
            <a:spAutoFit/>
          </a:bodyPr>
          <a:lstStyle/>
          <a:p>
            <a:pPr lvl="2">
              <a:spcAft>
                <a:spcPts val="1800"/>
              </a:spcAft>
            </a:pPr>
            <a:endParaRPr lang="en-US" sz="4800" u="sng" dirty="0"/>
          </a:p>
          <a:p>
            <a:pPr lvl="2">
              <a:spcAft>
                <a:spcPts val="1800"/>
              </a:spcAft>
            </a:pPr>
            <a:r>
              <a:rPr lang="en-US" sz="4800" u="sng" dirty="0"/>
              <a:t>Results</a:t>
            </a:r>
            <a:r>
              <a:rPr lang="en-US" sz="4400" u="sng" dirty="0"/>
              <a:t> </a:t>
            </a:r>
            <a:endParaRPr lang="en-US" sz="4400" dirty="0"/>
          </a:p>
          <a:p>
            <a:pPr lvl="2"/>
            <a:r>
              <a:rPr lang="en-US" sz="4400" dirty="0"/>
              <a:t>Distance from lupine</a:t>
            </a:r>
            <a:r>
              <a:rPr lang="en-US" sz="4400" i="1" dirty="0"/>
              <a:t> </a:t>
            </a:r>
            <a:r>
              <a:rPr lang="en-US" sz="4400" dirty="0"/>
              <a:t>was significantly different between use and random plots (Figure 2, t = -2.83, df = 46, P &lt; 0.01). Height of lupine</a:t>
            </a:r>
            <a:r>
              <a:rPr lang="en-US" sz="4400" i="1" dirty="0"/>
              <a:t> </a:t>
            </a:r>
            <a:r>
              <a:rPr lang="en-US" sz="4400" dirty="0"/>
              <a:t>within plots also differed between use and random plots (Figure 2, t = 3.05, df = 46, P &lt; 0.01). Deer use was negatively correlated with</a:t>
            </a:r>
            <a:r>
              <a:rPr lang="en-US" sz="4400" i="1" dirty="0"/>
              <a:t>  </a:t>
            </a:r>
            <a:r>
              <a:rPr lang="en-US" sz="4400" dirty="0"/>
              <a:t>distance from lupine </a:t>
            </a:r>
            <a:r>
              <a:rPr lang="pt-BR" sz="4400" dirty="0"/>
              <a:t>(Figure 3, R</a:t>
            </a:r>
            <a:r>
              <a:rPr lang="pt-BR" sz="4400" baseline="30000" dirty="0"/>
              <a:t>2</a:t>
            </a:r>
            <a:r>
              <a:rPr lang="pt-BR" sz="4400" dirty="0"/>
              <a:t> = 0.61, n = 96, P &lt; 0.05). Percentage cover of lupine did not differ between use and random plots (</a:t>
            </a:r>
            <a:r>
              <a:rPr lang="en-US" sz="4400" dirty="0"/>
              <a:t>t = 0.20, df = 47, P = 0.42). </a:t>
            </a:r>
            <a:endParaRPr lang="pt-BR" sz="4400" dirty="0"/>
          </a:p>
          <a:p>
            <a:pPr lvl="2"/>
            <a:endParaRPr lang="pt-BR" sz="4400" dirty="0"/>
          </a:p>
          <a:p>
            <a:pPr lvl="2"/>
            <a:endParaRPr lang="pt-BR" sz="4400" dirty="0"/>
          </a:p>
          <a:p>
            <a:pPr lvl="2"/>
            <a:endParaRPr lang="pt-BR" sz="4400" dirty="0"/>
          </a:p>
          <a:p>
            <a:pPr lvl="2"/>
            <a:endParaRPr lang="en-US" sz="4800" i="1" dirty="0"/>
          </a:p>
        </p:txBody>
      </p:sp>
      <p:sp>
        <p:nvSpPr>
          <p:cNvPr id="12" name="TextBox 11">
            <a:extLst>
              <a:ext uri="{FF2B5EF4-FFF2-40B4-BE49-F238E27FC236}">
                <a16:creationId xmlns:a16="http://schemas.microsoft.com/office/drawing/2014/main" id="{CB715C2F-5F5D-48DA-9FE9-DE494809EB49}"/>
              </a:ext>
            </a:extLst>
          </p:cNvPr>
          <p:cNvSpPr txBox="1"/>
          <p:nvPr/>
        </p:nvSpPr>
        <p:spPr>
          <a:xfrm>
            <a:off x="13500847" y="23213007"/>
            <a:ext cx="23273862" cy="13311336"/>
          </a:xfrm>
          <a:prstGeom prst="rect">
            <a:avLst/>
          </a:prstGeom>
          <a:noFill/>
          <a:ln>
            <a:solidFill>
              <a:schemeClr val="tx1">
                <a:lumMod val="85000"/>
              </a:schemeClr>
            </a:solidFill>
          </a:ln>
        </p:spPr>
        <p:txBody>
          <a:bodyPr wrap="square" rtlCol="0">
            <a:spAutoFit/>
          </a:bodyPr>
          <a:lstStyle/>
          <a:p>
            <a:endParaRPr lang="en-US" sz="5400" u="sng" dirty="0"/>
          </a:p>
          <a:p>
            <a:pPr lvl="2">
              <a:spcAft>
                <a:spcPts val="1800"/>
              </a:spcAft>
            </a:pPr>
            <a:endParaRPr lang="en-US" sz="4800" u="sng" dirty="0"/>
          </a:p>
          <a:p>
            <a:pPr lvl="2">
              <a:spcAft>
                <a:spcPts val="1800"/>
              </a:spcAft>
            </a:pPr>
            <a:r>
              <a:rPr lang="en-US" sz="4800" u="sng" dirty="0"/>
              <a:t>Discussion</a:t>
            </a:r>
          </a:p>
          <a:p>
            <a:pPr lvl="2">
              <a:spcAft>
                <a:spcPts val="1800"/>
              </a:spcAft>
            </a:pPr>
            <a:r>
              <a:rPr lang="en-US" sz="4400" dirty="0"/>
              <a:t>The results of this study suggest that deer select for habitat in close proximity to tall lupine shrubs. Level of use (pellet count) increased with proximity to lupine</a:t>
            </a:r>
            <a:r>
              <a:rPr lang="en-US" sz="4400" i="1" dirty="0"/>
              <a:t>, </a:t>
            </a:r>
            <a:r>
              <a:rPr lang="en-US" sz="4400" dirty="0"/>
              <a:t>though its presence within the plot nor amount of fleshy foliage predicted use. This suggests deer are selecting for converted habitat over presence of lupine, and since browsing damage on lupine was observed, deer likely have a mixed diet in this system. A follow-up study on forage preference within the dune system would help determine whether deer select lupine over other available forage.</a:t>
            </a:r>
          </a:p>
          <a:p>
            <a:pPr lvl="2"/>
            <a:r>
              <a:rPr lang="en-US" sz="4400" dirty="0"/>
              <a:t>Because deer alter lupine growth, reproduction, and local nitrogen availability </a:t>
            </a:r>
            <a:r>
              <a:rPr lang="en-US" sz="4400" dirty="0">
                <a:effectLst/>
                <a:ea typeface="Calibri" panose="020F0502020204030204" pitchFamily="34" charset="0"/>
              </a:rPr>
              <a:t>(McNeil and Cushman 2005), and deer actively select for lupine</a:t>
            </a:r>
            <a:r>
              <a:rPr lang="en-US" sz="4400" dirty="0"/>
              <a:t>, deer may be compounding the effects of lupine to facilitate plant invasion and increase the rate of succession in the coastal dune system.</a:t>
            </a:r>
          </a:p>
          <a:p>
            <a:pPr lvl="2"/>
            <a:endParaRPr lang="en-US" sz="4400" dirty="0"/>
          </a:p>
          <a:p>
            <a:pPr lvl="2"/>
            <a:endParaRPr lang="en-US" sz="4400" i="1" dirty="0"/>
          </a:p>
          <a:p>
            <a:pPr lvl="2"/>
            <a:endParaRPr lang="en-US" sz="4400" i="1" dirty="0"/>
          </a:p>
          <a:p>
            <a:pPr lvl="2"/>
            <a:endParaRPr lang="en-US" sz="4400" i="1" dirty="0"/>
          </a:p>
          <a:p>
            <a:pPr lvl="2"/>
            <a:endParaRPr lang="en-US" sz="4400" i="1" dirty="0"/>
          </a:p>
          <a:p>
            <a:endParaRPr lang="en-US" sz="4800" i="1" dirty="0"/>
          </a:p>
        </p:txBody>
      </p:sp>
      <p:sp>
        <p:nvSpPr>
          <p:cNvPr id="9" name="TextBox 8">
            <a:extLst>
              <a:ext uri="{FF2B5EF4-FFF2-40B4-BE49-F238E27FC236}">
                <a16:creationId xmlns:a16="http://schemas.microsoft.com/office/drawing/2014/main" id="{E2AB52BF-BD02-423E-8FB3-7B9598A7C90F}"/>
              </a:ext>
            </a:extLst>
          </p:cNvPr>
          <p:cNvSpPr txBox="1"/>
          <p:nvPr/>
        </p:nvSpPr>
        <p:spPr>
          <a:xfrm>
            <a:off x="-223300" y="4959388"/>
            <a:ext cx="26490707" cy="10202793"/>
          </a:xfrm>
          <a:prstGeom prst="rect">
            <a:avLst/>
          </a:prstGeom>
          <a:noFill/>
          <a:ln>
            <a:solidFill>
              <a:schemeClr val="tx1">
                <a:lumMod val="85000"/>
              </a:schemeClr>
            </a:solidFill>
          </a:ln>
        </p:spPr>
        <p:txBody>
          <a:bodyPr wrap="square" rtlCol="0">
            <a:spAutoFit/>
          </a:bodyPr>
          <a:lstStyle/>
          <a:p>
            <a:pPr lvl="2">
              <a:spcBef>
                <a:spcPts val="1800"/>
              </a:spcBef>
              <a:spcAft>
                <a:spcPts val="1800"/>
              </a:spcAft>
            </a:pPr>
            <a:r>
              <a:rPr lang="en-US" sz="4800" u="sng" dirty="0"/>
              <a:t>Introduction</a:t>
            </a:r>
            <a:endParaRPr lang="en-US" sz="4400" dirty="0"/>
          </a:p>
          <a:p>
            <a:pPr lvl="2">
              <a:spcAft>
                <a:spcPts val="1800"/>
              </a:spcAft>
            </a:pPr>
            <a:r>
              <a:rPr lang="en-US" sz="4400" dirty="0">
                <a:ea typeface="Calibri" panose="020F0502020204030204" pitchFamily="34" charset="0"/>
              </a:rPr>
              <a:t>Invasive plants in dune systems (Figure 1) pose a threat to native fauna and flora (Pickart et al. 1998). </a:t>
            </a:r>
            <a:r>
              <a:rPr lang="en-US" sz="4400" dirty="0">
                <a:effectLst/>
                <a:ea typeface="Calibri" panose="020F0502020204030204" pitchFamily="34" charset="0"/>
              </a:rPr>
              <a:t>Ruminant habitat selection plays an important role in plant community composition and invasion (Averill et al. 2018). </a:t>
            </a:r>
          </a:p>
          <a:p>
            <a:pPr lvl="2">
              <a:spcAft>
                <a:spcPts val="1800"/>
              </a:spcAft>
            </a:pPr>
            <a:r>
              <a:rPr lang="en-US" sz="4400" dirty="0">
                <a:effectLst/>
                <a:ea typeface="Calibri" panose="020F0502020204030204" pitchFamily="34" charset="0"/>
              </a:rPr>
              <a:t>Plant invasion in California’s dunes is in part facilitated by the shade and nitrogen-fixing effects of coastal lupine (</a:t>
            </a:r>
            <a:r>
              <a:rPr lang="en-US" sz="4400" i="1" dirty="0">
                <a:effectLst/>
                <a:ea typeface="Calibri" panose="020F0502020204030204" pitchFamily="34" charset="0"/>
              </a:rPr>
              <a:t>Lupinus arboreus, </a:t>
            </a:r>
            <a:r>
              <a:rPr lang="en-US" sz="4400" dirty="0">
                <a:effectLst/>
                <a:ea typeface="Calibri" panose="020F0502020204030204" pitchFamily="34" charset="0"/>
              </a:rPr>
              <a:t>hereafter lupine)</a:t>
            </a:r>
            <a:r>
              <a:rPr lang="en-US" sz="4400" i="1" dirty="0">
                <a:effectLst/>
                <a:ea typeface="Calibri" panose="020F0502020204030204" pitchFamily="34" charset="0"/>
              </a:rPr>
              <a:t> </a:t>
            </a:r>
            <a:r>
              <a:rPr lang="en-US" sz="4400" dirty="0">
                <a:effectLst/>
                <a:ea typeface="Calibri" panose="020F0502020204030204" pitchFamily="34" charset="0"/>
              </a:rPr>
              <a:t>(Maron and Connors 1996). Indirect effects of ruminant herbivory on lupine have been shown to increase rate of nitrogenization in coastal dune soil (McNeil and Cushman 2005).</a:t>
            </a:r>
          </a:p>
          <a:p>
            <a:pPr lvl="2"/>
            <a:r>
              <a:rPr lang="en-US" sz="4400" dirty="0">
                <a:effectLst/>
                <a:ea typeface="Calibri" panose="020F0502020204030204" pitchFamily="34" charset="0"/>
              </a:rPr>
              <a:t>In this study, </a:t>
            </a:r>
            <a:r>
              <a:rPr lang="en-US" sz="4400" dirty="0">
                <a:ea typeface="Calibri" panose="020F0502020204030204" pitchFamily="34" charset="0"/>
              </a:rPr>
              <a:t>I hypothesized that deer would select for food plants and proximity to lupine</a:t>
            </a:r>
            <a:r>
              <a:rPr lang="en-US" sz="4400" i="1" dirty="0">
                <a:ea typeface="Calibri" panose="020F0502020204030204" pitchFamily="34" charset="0"/>
              </a:rPr>
              <a:t>. </a:t>
            </a:r>
            <a:r>
              <a:rPr lang="en-US" sz="4400" dirty="0">
                <a:ea typeface="Calibri" panose="020F0502020204030204" pitchFamily="34" charset="0"/>
              </a:rPr>
              <a:t>I expected to see deer use concentrated in areas with food plants near lupine shrubs.</a:t>
            </a:r>
            <a:endParaRPr lang="en-US" sz="4400" i="1" dirty="0">
              <a:effectLst/>
              <a:ea typeface="Calibri" panose="020F0502020204030204" pitchFamily="34" charset="0"/>
            </a:endParaRPr>
          </a:p>
          <a:p>
            <a:pPr lvl="2"/>
            <a:endParaRPr lang="en-US" sz="4400" dirty="0">
              <a:ea typeface="Calibri" panose="020F0502020204030204" pitchFamily="34" charset="0"/>
            </a:endParaRPr>
          </a:p>
          <a:p>
            <a:pPr lvl="2"/>
            <a:endParaRPr lang="en-US" sz="4400" dirty="0">
              <a:effectLst/>
              <a:ea typeface="Calibri" panose="020F0502020204030204" pitchFamily="34" charset="0"/>
            </a:endParaRPr>
          </a:p>
          <a:p>
            <a:pPr lvl="2"/>
            <a:endParaRPr lang="en-US" sz="4400" dirty="0">
              <a:effectLst/>
              <a:ea typeface="Calibri" panose="020F0502020204030204" pitchFamily="34" charset="0"/>
            </a:endParaRPr>
          </a:p>
          <a:p>
            <a:pPr lvl="2"/>
            <a:endParaRPr lang="en-US" sz="4400" dirty="0">
              <a:effectLst/>
              <a:ea typeface="Calibri" panose="020F0502020204030204" pitchFamily="34" charset="0"/>
            </a:endParaRPr>
          </a:p>
          <a:p>
            <a:endParaRPr lang="en-US" sz="8000" dirty="0"/>
          </a:p>
        </p:txBody>
      </p:sp>
      <p:sp>
        <p:nvSpPr>
          <p:cNvPr id="10" name="TextBox 9">
            <a:extLst>
              <a:ext uri="{FF2B5EF4-FFF2-40B4-BE49-F238E27FC236}">
                <a16:creationId xmlns:a16="http://schemas.microsoft.com/office/drawing/2014/main" id="{9D847A06-14EC-456C-8F3F-BF18D0B04867}"/>
              </a:ext>
            </a:extLst>
          </p:cNvPr>
          <p:cNvSpPr txBox="1"/>
          <p:nvPr/>
        </p:nvSpPr>
        <p:spPr>
          <a:xfrm>
            <a:off x="26840330" y="4959388"/>
            <a:ext cx="17050870" cy="11280011"/>
          </a:xfrm>
          <a:prstGeom prst="rect">
            <a:avLst/>
          </a:prstGeom>
          <a:noFill/>
          <a:ln>
            <a:solidFill>
              <a:schemeClr val="tx1">
                <a:lumMod val="85000"/>
              </a:schemeClr>
            </a:solidFill>
          </a:ln>
        </p:spPr>
        <p:txBody>
          <a:bodyPr wrap="square" rtlCol="0">
            <a:spAutoFit/>
          </a:bodyPr>
          <a:lstStyle/>
          <a:p>
            <a:pPr lvl="1">
              <a:spcAft>
                <a:spcPts val="1800"/>
              </a:spcAft>
            </a:pPr>
            <a:r>
              <a:rPr lang="en-US" sz="4800" u="sng" dirty="0"/>
              <a:t>Methods</a:t>
            </a:r>
            <a:endParaRPr lang="en-US" sz="4400" dirty="0"/>
          </a:p>
          <a:p>
            <a:pPr lvl="1">
              <a:spcAft>
                <a:spcPts val="2400"/>
              </a:spcAft>
            </a:pPr>
            <a:r>
              <a:rPr lang="en-US" sz="4400" dirty="0"/>
              <a:t>I followed a use vs. availability study design with deer pellets representing use. I located deer pellet piles and measured habitat characteristics in a 2x2m quadrat, as well as the characteristics of the nearest</a:t>
            </a:r>
            <a:r>
              <a:rPr lang="en-US" sz="4400" i="1" dirty="0"/>
              <a:t> </a:t>
            </a:r>
            <a:r>
              <a:rPr lang="en-US" sz="4400" dirty="0"/>
              <a:t>lupine</a:t>
            </a:r>
            <a:r>
              <a:rPr lang="en-US" sz="4400" i="1" dirty="0"/>
              <a:t> </a:t>
            </a:r>
            <a:r>
              <a:rPr lang="en-US" sz="4400" dirty="0"/>
              <a:t>shrub. These measurements were repeated in a random paired plot (random bearing and distance). Use plots were included upon a coin flip in order to randomize plots. Data were analyzed using paired t-tests and linear regressions. </a:t>
            </a:r>
          </a:p>
          <a:p>
            <a:pPr lvl="1">
              <a:spcAft>
                <a:spcPts val="2400"/>
              </a:spcAft>
            </a:pPr>
            <a:endParaRPr lang="en-US" sz="4400" dirty="0"/>
          </a:p>
          <a:p>
            <a:pPr lvl="1">
              <a:spcAft>
                <a:spcPts val="2400"/>
              </a:spcAft>
            </a:pPr>
            <a:endParaRPr lang="en-US" sz="4400" dirty="0"/>
          </a:p>
          <a:p>
            <a:pPr lvl="1">
              <a:spcAft>
                <a:spcPts val="2400"/>
              </a:spcAft>
            </a:pPr>
            <a:endParaRPr lang="en-US" sz="4400" dirty="0"/>
          </a:p>
          <a:p>
            <a:pPr lvl="1">
              <a:spcAft>
                <a:spcPts val="2400"/>
              </a:spcAft>
            </a:pPr>
            <a:endParaRPr lang="en-US" sz="4400" dirty="0"/>
          </a:p>
          <a:p>
            <a:pPr lvl="1">
              <a:spcAft>
                <a:spcPts val="2400"/>
              </a:spcAft>
            </a:pPr>
            <a:endParaRPr lang="en-US" sz="8000" dirty="0"/>
          </a:p>
        </p:txBody>
      </p:sp>
      <p:pic>
        <p:nvPicPr>
          <p:cNvPr id="3" name="Picture 2">
            <a:extLst>
              <a:ext uri="{FF2B5EF4-FFF2-40B4-BE49-F238E27FC236}">
                <a16:creationId xmlns:a16="http://schemas.microsoft.com/office/drawing/2014/main" id="{6B317251-5224-4122-AFE0-6D8B2E9617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199122" y="11754846"/>
            <a:ext cx="15866368" cy="11855976"/>
          </a:xfrm>
          <a:prstGeom prst="rect">
            <a:avLst/>
          </a:prstGeom>
          <a:ln w="34925">
            <a:noFill/>
          </a:ln>
        </p:spPr>
      </p:pic>
      <p:graphicFrame>
        <p:nvGraphicFramePr>
          <p:cNvPr id="4" name="Chart 3">
            <a:extLst>
              <a:ext uri="{FF2B5EF4-FFF2-40B4-BE49-F238E27FC236}">
                <a16:creationId xmlns:a16="http://schemas.microsoft.com/office/drawing/2014/main" id="{33877014-0D5B-4483-8F85-D99647B4F55B}"/>
              </a:ext>
            </a:extLst>
          </p:cNvPr>
          <p:cNvGraphicFramePr>
            <a:graphicFrameLocks/>
          </p:cNvGraphicFramePr>
          <p:nvPr>
            <p:extLst>
              <p:ext uri="{D42A27DB-BD31-4B8C-83A1-F6EECF244321}">
                <p14:modId xmlns:p14="http://schemas.microsoft.com/office/powerpoint/2010/main" val="3105725042"/>
              </p:ext>
            </p:extLst>
          </p:nvPr>
        </p:nvGraphicFramePr>
        <p:xfrm>
          <a:off x="29242512" y="11700562"/>
          <a:ext cx="14648688" cy="11932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4302F7F-C750-4955-8847-1BB6C268B956}"/>
              </a:ext>
            </a:extLst>
          </p:cNvPr>
          <p:cNvGraphicFramePr>
            <a:graphicFrameLocks/>
          </p:cNvGraphicFramePr>
          <p:nvPr>
            <p:extLst>
              <p:ext uri="{D42A27DB-BD31-4B8C-83A1-F6EECF244321}">
                <p14:modId xmlns:p14="http://schemas.microsoft.com/office/powerpoint/2010/main" val="649993848"/>
              </p:ext>
            </p:extLst>
          </p:nvPr>
        </p:nvGraphicFramePr>
        <p:xfrm>
          <a:off x="-1996" y="11700562"/>
          <a:ext cx="14648688" cy="119167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25922088-50A2-496E-8543-F517C1C3EE98}"/>
              </a:ext>
            </a:extLst>
          </p:cNvPr>
          <p:cNvSpPr txBox="1"/>
          <p:nvPr/>
        </p:nvSpPr>
        <p:spPr>
          <a:xfrm>
            <a:off x="-1996" y="-32837"/>
            <a:ext cx="43893196" cy="4555093"/>
          </a:xfrm>
          <a:prstGeom prst="rect">
            <a:avLst/>
          </a:prstGeom>
          <a:solidFill>
            <a:schemeClr val="bg2">
              <a:lumMod val="40000"/>
              <a:lumOff val="60000"/>
            </a:schemeClr>
          </a:solidFill>
          <a:ln>
            <a:solidFill>
              <a:schemeClr val="bg1"/>
            </a:solidFill>
          </a:ln>
        </p:spPr>
        <p:txBody>
          <a:bodyPr wrap="square" lIns="4114800" rIns="4114800" rtlCol="0">
            <a:spAutoFit/>
          </a:bodyPr>
          <a:lstStyle/>
          <a:p>
            <a:pPr algn="ctr"/>
            <a:endParaRPr lang="en-US" sz="4000" b="1" dirty="0">
              <a:solidFill>
                <a:schemeClr val="bg1"/>
              </a:solidFill>
            </a:endParaRPr>
          </a:p>
          <a:p>
            <a:pPr algn="ctr"/>
            <a:r>
              <a:rPr lang="en-US" sz="8000" b="1" dirty="0">
                <a:solidFill>
                  <a:schemeClr val="bg1"/>
                </a:solidFill>
              </a:rPr>
              <a:t>The influence of lupine (</a:t>
            </a:r>
            <a:r>
              <a:rPr lang="en-US" sz="8000" b="1" i="1" dirty="0">
                <a:solidFill>
                  <a:schemeClr val="bg1"/>
                </a:solidFill>
              </a:rPr>
              <a:t>Lupinus arboreus</a:t>
            </a:r>
            <a:r>
              <a:rPr lang="en-US" sz="8000" b="1" dirty="0">
                <a:solidFill>
                  <a:schemeClr val="bg1"/>
                </a:solidFill>
              </a:rPr>
              <a:t>)</a:t>
            </a:r>
            <a:r>
              <a:rPr lang="en-US" sz="8000" b="1" i="1" dirty="0">
                <a:solidFill>
                  <a:schemeClr val="bg1"/>
                </a:solidFill>
              </a:rPr>
              <a:t> </a:t>
            </a:r>
            <a:r>
              <a:rPr lang="en-US" sz="8000" b="1" dirty="0">
                <a:solidFill>
                  <a:schemeClr val="bg1"/>
                </a:solidFill>
              </a:rPr>
              <a:t>on habitat selection by black-tailed deer (</a:t>
            </a:r>
            <a:r>
              <a:rPr lang="en-US" sz="8000" b="1" i="1" dirty="0">
                <a:solidFill>
                  <a:schemeClr val="bg1"/>
                </a:solidFill>
              </a:rPr>
              <a:t>Odocoileus hemionus</a:t>
            </a:r>
            <a:r>
              <a:rPr lang="en-US" sz="8000" b="1" dirty="0">
                <a:solidFill>
                  <a:schemeClr val="bg1"/>
                </a:solidFill>
              </a:rPr>
              <a:t>)</a:t>
            </a:r>
            <a:r>
              <a:rPr lang="en-US" sz="8000" b="1" i="1" dirty="0">
                <a:solidFill>
                  <a:schemeClr val="bg1"/>
                </a:solidFill>
              </a:rPr>
              <a:t> </a:t>
            </a:r>
            <a:r>
              <a:rPr lang="en-US" sz="8000" b="1" dirty="0">
                <a:solidFill>
                  <a:schemeClr val="bg1"/>
                </a:solidFill>
              </a:rPr>
              <a:t>in coastal dunes</a:t>
            </a:r>
          </a:p>
          <a:p>
            <a:pPr algn="ctr"/>
            <a:r>
              <a:rPr lang="en-US" sz="5400" dirty="0">
                <a:solidFill>
                  <a:schemeClr val="bg1"/>
                </a:solidFill>
              </a:rPr>
              <a:t>Ray Turner - Cal Poly Humboldt, Dept. of Wildlife</a:t>
            </a:r>
            <a:endParaRPr lang="en-US" sz="5400" b="1" dirty="0">
              <a:solidFill>
                <a:schemeClr val="bg1"/>
              </a:solidFill>
            </a:endParaRPr>
          </a:p>
          <a:p>
            <a:pPr algn="ctr"/>
            <a:r>
              <a:rPr lang="en-US" sz="3600" dirty="0">
                <a:solidFill>
                  <a:schemeClr val="bg1"/>
                </a:solidFill>
              </a:rPr>
              <a:t>raykeaneturner@gmail.com</a:t>
            </a:r>
          </a:p>
        </p:txBody>
      </p:sp>
      <p:sp>
        <p:nvSpPr>
          <p:cNvPr id="19" name="TextBox 18">
            <a:extLst>
              <a:ext uri="{FF2B5EF4-FFF2-40B4-BE49-F238E27FC236}">
                <a16:creationId xmlns:a16="http://schemas.microsoft.com/office/drawing/2014/main" id="{6CC1F893-95B4-4E42-A2CF-D27DB7259208}"/>
              </a:ext>
            </a:extLst>
          </p:cNvPr>
          <p:cNvSpPr txBox="1"/>
          <p:nvPr/>
        </p:nvSpPr>
        <p:spPr>
          <a:xfrm>
            <a:off x="37209926" y="24257086"/>
            <a:ext cx="6681274" cy="9279463"/>
          </a:xfrm>
          <a:prstGeom prst="rect">
            <a:avLst/>
          </a:prstGeom>
          <a:noFill/>
          <a:ln>
            <a:solidFill>
              <a:schemeClr val="tx1">
                <a:lumMod val="85000"/>
              </a:schemeClr>
            </a:solidFill>
          </a:ln>
        </p:spPr>
        <p:txBody>
          <a:bodyPr wrap="square" rtlCol="0">
            <a:spAutoFit/>
          </a:bodyPr>
          <a:lstStyle/>
          <a:p>
            <a:pPr>
              <a:spcAft>
                <a:spcPts val="1200"/>
              </a:spcAft>
            </a:pPr>
            <a:endParaRPr lang="en-US" sz="3200" u="sng" dirty="0"/>
          </a:p>
          <a:p>
            <a:pPr lvl="2" indent="-457200">
              <a:spcAft>
                <a:spcPts val="1800"/>
              </a:spcAft>
            </a:pPr>
            <a:r>
              <a:rPr lang="en-US" sz="3600" u="sng" dirty="0"/>
              <a:t>Acknowledgments:</a:t>
            </a:r>
          </a:p>
          <a:p>
            <a:pPr lvl="2" indent="-457200">
              <a:spcAft>
                <a:spcPts val="1800"/>
              </a:spcAft>
            </a:pPr>
            <a:r>
              <a:rPr lang="en-US" sz="2800" dirty="0"/>
              <a:t>Sean Mahoney- Project Advisor and Lecturer, Cal Poly Humboldt</a:t>
            </a:r>
            <a:endParaRPr lang="en-US" sz="2800" u="sng" dirty="0"/>
          </a:p>
          <a:p>
            <a:pPr lvl="1">
              <a:spcAft>
                <a:spcPts val="1200"/>
              </a:spcAft>
            </a:pPr>
            <a:r>
              <a:rPr lang="en-US" sz="3200" u="sng" dirty="0"/>
              <a:t>Literature Cited:</a:t>
            </a:r>
          </a:p>
          <a:p>
            <a:pPr lvl="2" indent="-457200"/>
            <a:r>
              <a:rPr lang="en-US" sz="2000" dirty="0"/>
              <a:t>Averill, K. M., D. A. Mortensen, E. A. Smithwick, S. Kalisz, W. J. </a:t>
            </a:r>
            <a:r>
              <a:rPr lang="en-US" sz="2000" dirty="0" err="1"/>
              <a:t>McShea</a:t>
            </a:r>
            <a:r>
              <a:rPr lang="en-US" sz="2000" dirty="0"/>
              <a:t>, N. A. Bourg, and V.  A. Nuzzo. 2018. A regional assessment of white-tailed deer effects on plant invasion. </a:t>
            </a:r>
            <a:r>
              <a:rPr lang="en-US" sz="2000" dirty="0" err="1"/>
              <a:t>AoB</a:t>
            </a:r>
            <a:r>
              <a:rPr lang="en-US" sz="2000" dirty="0"/>
              <a:t> Plants 10:plx047.</a:t>
            </a:r>
          </a:p>
          <a:p>
            <a:pPr lvl="2"/>
            <a:endParaRPr lang="en-US" sz="2000" dirty="0"/>
          </a:p>
          <a:p>
            <a:pPr lvl="2" indent="-457200"/>
            <a:r>
              <a:rPr lang="en-US" sz="2000" dirty="0"/>
              <a:t>Maron, J. L., and P. G. Connors. 1996. A native nitrogen-fixing shrub facilitates weed invasion. </a:t>
            </a:r>
            <a:r>
              <a:rPr lang="en-US" sz="2000" dirty="0" err="1"/>
              <a:t>Oecologia</a:t>
            </a:r>
            <a:r>
              <a:rPr lang="en-US" sz="2000" dirty="0"/>
              <a:t> 105:302-312.</a:t>
            </a:r>
          </a:p>
          <a:p>
            <a:pPr lvl="2"/>
            <a:endParaRPr lang="en-US" sz="2000" dirty="0"/>
          </a:p>
          <a:p>
            <a:pPr lvl="2" indent="-457200"/>
            <a:r>
              <a:rPr lang="en-US" sz="2000" dirty="0"/>
              <a:t>McNeil, S. G. and J. H. Cushman. 2005. Indirect effects of deer herbivory on local nitrogen availability in a coastal dune ecosystem. Oikos 110:124–132.</a:t>
            </a:r>
          </a:p>
          <a:p>
            <a:pPr lvl="2" indent="-457200"/>
            <a:endParaRPr lang="en-US" sz="2000" dirty="0"/>
          </a:p>
          <a:p>
            <a:pPr lvl="2" indent="-457200">
              <a:spcAft>
                <a:spcPts val="1800"/>
              </a:spcAft>
            </a:pPr>
            <a:r>
              <a:rPr lang="en-US" sz="2000" dirty="0"/>
              <a:t>Pickart, A. J., L. M. Miller, and T. E. </a:t>
            </a:r>
            <a:r>
              <a:rPr lang="en-US" sz="2000" dirty="0" err="1"/>
              <a:t>Duebendorfer</a:t>
            </a:r>
            <a:r>
              <a:rPr lang="en-US" sz="2000" dirty="0"/>
              <a:t>. 1998. Yellow bush lupine invasion in northern California coastal dunes I. Ecological impacts and manual restoration techniques. Restoration Ecology 6:59-68.</a:t>
            </a:r>
            <a:endParaRPr lang="en-US" sz="2800" dirty="0"/>
          </a:p>
          <a:p>
            <a:pPr indent="-457200"/>
            <a:endParaRPr lang="en-US" sz="2800" dirty="0"/>
          </a:p>
        </p:txBody>
      </p:sp>
      <p:sp>
        <p:nvSpPr>
          <p:cNvPr id="2" name="TextBox 1">
            <a:extLst>
              <a:ext uri="{FF2B5EF4-FFF2-40B4-BE49-F238E27FC236}">
                <a16:creationId xmlns:a16="http://schemas.microsoft.com/office/drawing/2014/main" id="{4865758E-4605-497B-9DA4-AA9EAE464593}"/>
              </a:ext>
            </a:extLst>
          </p:cNvPr>
          <p:cNvSpPr txBox="1"/>
          <p:nvPr/>
        </p:nvSpPr>
        <p:spPr>
          <a:xfrm>
            <a:off x="-1996" y="23617302"/>
            <a:ext cx="14648688" cy="1200329"/>
          </a:xfrm>
          <a:prstGeom prst="rect">
            <a:avLst/>
          </a:prstGeom>
          <a:solidFill>
            <a:schemeClr val="bg2"/>
          </a:solidFill>
        </p:spPr>
        <p:txBody>
          <a:bodyPr wrap="square" lIns="1554480" rIns="457200" rtlCol="0">
            <a:spAutoFit/>
          </a:bodyPr>
          <a:lstStyle/>
          <a:p>
            <a:pPr lvl="1"/>
            <a:r>
              <a:rPr lang="en-US" sz="3600" dirty="0"/>
              <a:t>Figure 2. Deer (</a:t>
            </a:r>
            <a:r>
              <a:rPr lang="en-US" sz="3600" i="1" dirty="0"/>
              <a:t>O. hemionus</a:t>
            </a:r>
            <a:r>
              <a:rPr lang="en-US" sz="3600" dirty="0"/>
              <a:t>) selected for habitat closer to tall lupine</a:t>
            </a:r>
            <a:r>
              <a:rPr lang="en-US" sz="3600" i="1" dirty="0"/>
              <a:t> </a:t>
            </a:r>
            <a:r>
              <a:rPr lang="en-US" sz="3600" dirty="0"/>
              <a:t>shrubs. * significant difference</a:t>
            </a:r>
          </a:p>
        </p:txBody>
      </p:sp>
      <p:sp>
        <p:nvSpPr>
          <p:cNvPr id="13" name="TextBox 12">
            <a:extLst>
              <a:ext uri="{FF2B5EF4-FFF2-40B4-BE49-F238E27FC236}">
                <a16:creationId xmlns:a16="http://schemas.microsoft.com/office/drawing/2014/main" id="{4F64FA5B-E8EA-4B99-AE7A-64864557E033}"/>
              </a:ext>
            </a:extLst>
          </p:cNvPr>
          <p:cNvSpPr txBox="1"/>
          <p:nvPr/>
        </p:nvSpPr>
        <p:spPr>
          <a:xfrm>
            <a:off x="29242512" y="23633482"/>
            <a:ext cx="14648688" cy="1200329"/>
          </a:xfrm>
          <a:prstGeom prst="rect">
            <a:avLst/>
          </a:prstGeom>
          <a:solidFill>
            <a:schemeClr val="bg2"/>
          </a:solidFill>
        </p:spPr>
        <p:txBody>
          <a:bodyPr wrap="square" lIns="1097280" rIns="365760" rtlCol="0">
            <a:spAutoFit/>
          </a:bodyPr>
          <a:lstStyle/>
          <a:p>
            <a:pPr lvl="2"/>
            <a:r>
              <a:rPr lang="en-US" sz="3600" dirty="0"/>
              <a:t>Figure 3. Level of deer use was higher near lupine</a:t>
            </a:r>
            <a:r>
              <a:rPr lang="en-US" sz="3600" i="1" dirty="0"/>
              <a:t> </a:t>
            </a:r>
            <a:r>
              <a:rPr lang="en-US" sz="3600" dirty="0"/>
              <a:t>shrubs.</a:t>
            </a:r>
          </a:p>
          <a:p>
            <a:pPr lvl="2"/>
            <a:endParaRPr lang="en-US" sz="3600" dirty="0"/>
          </a:p>
        </p:txBody>
      </p:sp>
      <p:sp>
        <p:nvSpPr>
          <p:cNvPr id="14" name="TextBox 13">
            <a:extLst>
              <a:ext uri="{FF2B5EF4-FFF2-40B4-BE49-F238E27FC236}">
                <a16:creationId xmlns:a16="http://schemas.microsoft.com/office/drawing/2014/main" id="{4D40C0D4-1C0D-4EDC-912C-AC8C506F9388}"/>
              </a:ext>
            </a:extLst>
          </p:cNvPr>
          <p:cNvSpPr txBox="1"/>
          <p:nvPr/>
        </p:nvSpPr>
        <p:spPr>
          <a:xfrm>
            <a:off x="37363400" y="15370789"/>
            <a:ext cx="3048000" cy="1569660"/>
          </a:xfrm>
          <a:prstGeom prst="rect">
            <a:avLst/>
          </a:prstGeom>
          <a:noFill/>
        </p:spPr>
        <p:txBody>
          <a:bodyPr wrap="square" rtlCol="0">
            <a:spAutoFit/>
          </a:bodyPr>
          <a:lstStyle/>
          <a:p>
            <a:r>
              <a:rPr lang="en-US" sz="4800" dirty="0">
                <a:solidFill>
                  <a:schemeClr val="bg1"/>
                </a:solidFill>
              </a:rPr>
              <a:t>P = 0.028</a:t>
            </a:r>
          </a:p>
          <a:p>
            <a:endParaRPr lang="en-US" sz="4800" dirty="0">
              <a:solidFill>
                <a:schemeClr val="bg1"/>
              </a:solidFill>
            </a:endParaRPr>
          </a:p>
        </p:txBody>
      </p:sp>
      <p:sp>
        <p:nvSpPr>
          <p:cNvPr id="18" name="TextBox 17">
            <a:extLst>
              <a:ext uri="{FF2B5EF4-FFF2-40B4-BE49-F238E27FC236}">
                <a16:creationId xmlns:a16="http://schemas.microsoft.com/office/drawing/2014/main" id="{E36B8272-4C77-4B4C-8FAF-75C856A2429E}"/>
              </a:ext>
            </a:extLst>
          </p:cNvPr>
          <p:cNvSpPr txBox="1"/>
          <p:nvPr/>
        </p:nvSpPr>
        <p:spPr>
          <a:xfrm>
            <a:off x="14593824" y="23612982"/>
            <a:ext cx="14648688" cy="1200329"/>
          </a:xfrm>
          <a:prstGeom prst="rect">
            <a:avLst/>
          </a:prstGeom>
          <a:solidFill>
            <a:schemeClr val="bg2"/>
          </a:solidFill>
        </p:spPr>
        <p:txBody>
          <a:bodyPr wrap="square" rtlCol="0">
            <a:spAutoFit/>
          </a:bodyPr>
          <a:lstStyle/>
          <a:p>
            <a:pPr marL="274320" lvl="2"/>
            <a:r>
              <a:rPr lang="en-US" sz="3600" dirty="0"/>
              <a:t>Figure 1. Invasive plants (</a:t>
            </a:r>
            <a:r>
              <a:rPr lang="en-US" sz="3600" i="1" dirty="0"/>
              <a:t>L. arboreus, Ammophila arenaria</a:t>
            </a:r>
            <a:r>
              <a:rPr lang="en-US" sz="3600" dirty="0"/>
              <a:t>) inhabit much of California’s coastal dunes. A pile of deer pellets can be seen in the center.</a:t>
            </a:r>
          </a:p>
        </p:txBody>
      </p:sp>
      <p:pic>
        <p:nvPicPr>
          <p:cNvPr id="17" name="Picture 2" descr="California State Polytechnic University, Humboldt - Wikipedia">
            <a:extLst>
              <a:ext uri="{FF2B5EF4-FFF2-40B4-BE49-F238E27FC236}">
                <a16:creationId xmlns:a16="http://schemas.microsoft.com/office/drawing/2014/main" id="{191E194C-A563-432A-A0A6-938611C29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9129" y="793372"/>
            <a:ext cx="3030940" cy="28868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A8E0E2-175A-4182-B32F-335D89AEF9BB}"/>
              </a:ext>
            </a:extLst>
          </p:cNvPr>
          <p:cNvSpPr txBox="1"/>
          <p:nvPr/>
        </p:nvSpPr>
        <p:spPr>
          <a:xfrm>
            <a:off x="-430306" y="11721063"/>
            <a:ext cx="44966965" cy="13111282"/>
          </a:xfrm>
          <a:prstGeom prst="rect">
            <a:avLst/>
          </a:prstGeom>
          <a:noFill/>
          <a:ln>
            <a:solidFill>
              <a:schemeClr val="bg1">
                <a:lumMod val="85000"/>
                <a:lumOff val="1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5" name="TextBox 14">
            <a:extLst>
              <a:ext uri="{FF2B5EF4-FFF2-40B4-BE49-F238E27FC236}">
                <a16:creationId xmlns:a16="http://schemas.microsoft.com/office/drawing/2014/main" id="{04039257-7E5F-4A25-ABA1-CEE2DF9983B1}"/>
              </a:ext>
            </a:extLst>
          </p:cNvPr>
          <p:cNvSpPr txBox="1"/>
          <p:nvPr/>
        </p:nvSpPr>
        <p:spPr>
          <a:xfrm>
            <a:off x="14620258" y="11700562"/>
            <a:ext cx="14595819" cy="13111282"/>
          </a:xfrm>
          <a:prstGeom prst="rect">
            <a:avLst/>
          </a:prstGeom>
          <a:noFill/>
          <a:ln>
            <a:solidFill>
              <a:schemeClr val="bg1">
                <a:lumMod val="85000"/>
                <a:lumOff val="1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8" name="Picture 4" descr="Blacktail Deer - Black Tailed Deer Transparent (500x923), Png Download">
            <a:extLst>
              <a:ext uri="{FF2B5EF4-FFF2-40B4-BE49-F238E27FC236}">
                <a16:creationId xmlns:a16="http://schemas.microsoft.com/office/drawing/2014/main" id="{2C8F565C-EFDD-45E2-B3E2-49452D207A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414" y="107031"/>
            <a:ext cx="2586632" cy="43410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B0C6AE-D945-4500-9D01-BEBD0434B763}"/>
              </a:ext>
            </a:extLst>
          </p:cNvPr>
          <p:cNvSpPr txBox="1"/>
          <p:nvPr/>
        </p:nvSpPr>
        <p:spPr>
          <a:xfrm>
            <a:off x="24774527" y="13743339"/>
            <a:ext cx="3880899" cy="646331"/>
          </a:xfrm>
          <a:prstGeom prst="rect">
            <a:avLst/>
          </a:prstGeom>
          <a:noFill/>
        </p:spPr>
        <p:txBody>
          <a:bodyPr wrap="square" rtlCol="0">
            <a:spAutoFit/>
          </a:bodyPr>
          <a:lstStyle/>
          <a:p>
            <a:r>
              <a:rPr lang="en-US" sz="3600" i="1" dirty="0">
                <a:solidFill>
                  <a:schemeClr val="accent4">
                    <a:lumMod val="20000"/>
                    <a:lumOff val="80000"/>
                  </a:schemeClr>
                </a:solidFill>
              </a:rPr>
              <a:t>Lupinus arboreus</a:t>
            </a:r>
          </a:p>
        </p:txBody>
      </p:sp>
      <p:sp>
        <p:nvSpPr>
          <p:cNvPr id="20" name="TextBox 19">
            <a:extLst>
              <a:ext uri="{FF2B5EF4-FFF2-40B4-BE49-F238E27FC236}">
                <a16:creationId xmlns:a16="http://schemas.microsoft.com/office/drawing/2014/main" id="{E7F9719C-81A3-4119-91D7-6CB9D48B4152}"/>
              </a:ext>
            </a:extLst>
          </p:cNvPr>
          <p:cNvSpPr txBox="1"/>
          <p:nvPr/>
        </p:nvSpPr>
        <p:spPr>
          <a:xfrm>
            <a:off x="24627116" y="19854160"/>
            <a:ext cx="4426427" cy="646331"/>
          </a:xfrm>
          <a:prstGeom prst="rect">
            <a:avLst/>
          </a:prstGeom>
          <a:noFill/>
        </p:spPr>
        <p:txBody>
          <a:bodyPr wrap="square" rtlCol="0">
            <a:spAutoFit/>
          </a:bodyPr>
          <a:lstStyle/>
          <a:p>
            <a:r>
              <a:rPr lang="en-US" sz="3600" i="1" dirty="0">
                <a:solidFill>
                  <a:schemeClr val="accent4">
                    <a:lumMod val="40000"/>
                    <a:lumOff val="60000"/>
                  </a:schemeClr>
                </a:solidFill>
              </a:rPr>
              <a:t>Ammophila arenaria</a:t>
            </a:r>
          </a:p>
        </p:txBody>
      </p:sp>
    </p:spTree>
    <p:extLst>
      <p:ext uri="{BB962C8B-B14F-4D97-AF65-F5344CB8AC3E}">
        <p14:creationId xmlns:p14="http://schemas.microsoft.com/office/powerpoint/2010/main" val="541541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3435</TotalTime>
  <Words>770</Words>
  <Application>Microsoft Office PowerPoint</Application>
  <PresentationFormat>Custom</PresentationFormat>
  <Paragraphs>142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Turner</dc:creator>
  <cp:lastModifiedBy>Raymond Turner</cp:lastModifiedBy>
  <cp:revision>63</cp:revision>
  <dcterms:created xsi:type="dcterms:W3CDTF">2022-04-15T15:41:28Z</dcterms:created>
  <dcterms:modified xsi:type="dcterms:W3CDTF">2022-04-25T17:18:39Z</dcterms:modified>
</cp:coreProperties>
</file>