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73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23" d="100"/>
          <a:sy n="23" d="100"/>
        </p:scale>
        <p:origin x="1608" y="2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EE962-1884-4F2A-8001-5419500FA93F}" type="datetimeFigureOut">
              <a:rPr lang="en-US" smtClean="0"/>
              <a:t>4/25/2022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3F7EA0-A63E-4051-92C2-3563C5D986F5}" type="slidenum">
              <a:rPr lang="en-US" smtClean="0"/>
              <a:t>‹#›</a:t>
            </a:fld>
            <a:endParaRPr lang="en-US"/>
          </a:p>
        </p:txBody>
      </p:sp>
    </p:spTree>
    <p:extLst>
      <p:ext uri="{BB962C8B-B14F-4D97-AF65-F5344CB8AC3E}">
        <p14:creationId xmlns:p14="http://schemas.microsoft.com/office/powerpoint/2010/main" val="1107806971"/>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254666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2055938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372252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CF4-FEC5-4AB2-AB5C-522A584D5A28}"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14842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361CF4-FEC5-4AB2-AB5C-522A584D5A28}" type="datetimeFigureOut">
              <a:rPr lang="en-US" smtClean="0"/>
              <a:t>4/25/2022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2102061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CF4-FEC5-4AB2-AB5C-522A584D5A28}"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194688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CF4-FEC5-4AB2-AB5C-522A584D5A28}" type="datetimeFigureOut">
              <a:rPr lang="en-US" smtClean="0"/>
              <a:t>4/25/2022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400244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CF4-FEC5-4AB2-AB5C-522A584D5A28}" type="datetimeFigureOut">
              <a:rPr lang="en-US" smtClean="0"/>
              <a:t>4/25/2022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1723981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61CF4-FEC5-4AB2-AB5C-522A584D5A28}" type="datetimeFigureOut">
              <a:rPr lang="en-US" smtClean="0"/>
              <a:t>4/25/2022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682292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576272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42361CF4-FEC5-4AB2-AB5C-522A584D5A28}" type="datetimeFigureOut">
              <a:rPr lang="en-US" smtClean="0"/>
              <a:t>4/25/2022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923F48-C5CB-4123-A1EC-7CB43AE842F9}" type="slidenum">
              <a:rPr lang="en-US" smtClean="0"/>
              <a:t>‹#›</a:t>
            </a:fld>
            <a:endParaRPr lang="en-US"/>
          </a:p>
        </p:txBody>
      </p:sp>
    </p:spTree>
    <p:extLst>
      <p:ext uri="{BB962C8B-B14F-4D97-AF65-F5344CB8AC3E}">
        <p14:creationId xmlns:p14="http://schemas.microsoft.com/office/powerpoint/2010/main" val="41836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42361CF4-FEC5-4AB2-AB5C-522A584D5A28}" type="datetimeFigureOut">
              <a:rPr lang="en-US" smtClean="0"/>
              <a:t>4/25/2022</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EE923F48-C5CB-4123-A1EC-7CB43AE842F9}" type="slidenum">
              <a:rPr lang="en-US" smtClean="0"/>
              <a:t>‹#›</a:t>
            </a:fld>
            <a:endParaRPr lang="en-US"/>
          </a:p>
        </p:txBody>
      </p:sp>
    </p:spTree>
    <p:extLst>
      <p:ext uri="{BB962C8B-B14F-4D97-AF65-F5344CB8AC3E}">
        <p14:creationId xmlns:p14="http://schemas.microsoft.com/office/powerpoint/2010/main" val="32543797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75000"/>
              </a:schemeClr>
            </a:gs>
            <a:gs pos="100000">
              <a:schemeClr val="tx1">
                <a:lumMod val="75000"/>
                <a:lumOff val="25000"/>
              </a:schemeClr>
            </a:gs>
          </a:gsLst>
          <a:lin ang="5400000" scaled="1"/>
        </a:gradFill>
        <a:effectLst/>
      </p:bgPr>
    </p:bg>
    <p:spTree>
      <p:nvGrpSpPr>
        <p:cNvPr id="1" name=""/>
        <p:cNvGrpSpPr/>
        <p:nvPr/>
      </p:nvGrpSpPr>
      <p:grpSpPr>
        <a:xfrm>
          <a:off x="0" y="0"/>
          <a:ext cx="0" cy="0"/>
          <a:chOff x="0" y="0"/>
          <a:chExt cx="0" cy="0"/>
        </a:xfrm>
      </p:grpSpPr>
      <p:sp>
        <p:nvSpPr>
          <p:cNvPr id="5" name="Google Shape;86;p13">
            <a:extLst>
              <a:ext uri="{FF2B5EF4-FFF2-40B4-BE49-F238E27FC236}">
                <a16:creationId xmlns:a16="http://schemas.microsoft.com/office/drawing/2014/main" id="{03B43160-680E-4D27-AF72-C0F35AB8841B}"/>
              </a:ext>
            </a:extLst>
          </p:cNvPr>
          <p:cNvSpPr txBox="1"/>
          <p:nvPr/>
        </p:nvSpPr>
        <p:spPr>
          <a:xfrm>
            <a:off x="34115908" y="3931030"/>
            <a:ext cx="9711639" cy="5232171"/>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spAutoFit/>
          </a:bodyPr>
          <a:lstStyle/>
          <a:p>
            <a:pPr marL="171450" marR="228600" algn="just"/>
            <a:r>
              <a:rPr lang="en" sz="4000" b="1" dirty="0">
                <a:solidFill>
                  <a:srgbClr val="FFFFFF"/>
                </a:solidFill>
              </a:rPr>
              <a:t>RESULTS</a:t>
            </a:r>
            <a:endParaRPr sz="4000" dirty="0">
              <a:solidFill>
                <a:srgbClr val="FFFFFF"/>
              </a:solidFill>
            </a:endParaRPr>
          </a:p>
          <a:p>
            <a:pPr marL="171450" marR="228600" algn="just"/>
            <a:r>
              <a:rPr lang="en-US" sz="3000" dirty="0">
                <a:solidFill>
                  <a:srgbClr val="FFFFFF"/>
                </a:solidFill>
              </a:rPr>
              <a:t>Before date of lockdown, Humboldt County had a very significant slight increase in observation numbers, while Los Angeles County’s trend, although seems to be slightly increasing, was not significant (Fig. 1B, </a:t>
            </a:r>
            <a:r>
              <a:rPr lang="en-US" sz="3000" i="1" dirty="0">
                <a:solidFill>
                  <a:srgbClr val="FFFFFF"/>
                </a:solidFill>
              </a:rPr>
              <a:t>r</a:t>
            </a:r>
            <a:r>
              <a:rPr lang="en-US" sz="3000" i="1" baseline="30000" dirty="0">
                <a:solidFill>
                  <a:srgbClr val="FFFFFF"/>
                </a:solidFill>
              </a:rPr>
              <a:t>2</a:t>
            </a:r>
            <a:r>
              <a:rPr lang="en-US" sz="3000" baseline="30000" dirty="0">
                <a:solidFill>
                  <a:srgbClr val="FFFFFF"/>
                </a:solidFill>
              </a:rPr>
              <a:t>  </a:t>
            </a:r>
            <a:r>
              <a:rPr lang="en-US" sz="3000" dirty="0">
                <a:solidFill>
                  <a:srgbClr val="FFFFFF"/>
                </a:solidFill>
              </a:rPr>
              <a:t>= 0.023, </a:t>
            </a:r>
            <a:r>
              <a:rPr lang="en-US" sz="3000" i="1" dirty="0">
                <a:solidFill>
                  <a:srgbClr val="FFFFFF"/>
                </a:solidFill>
              </a:rPr>
              <a:t>P </a:t>
            </a:r>
            <a:r>
              <a:rPr lang="en-US" sz="3000" dirty="0">
                <a:solidFill>
                  <a:srgbClr val="FFFFFF"/>
                </a:solidFill>
              </a:rPr>
              <a:t>&lt; 0.0001; Fig. 1A </a:t>
            </a:r>
            <a:r>
              <a:rPr lang="en-US" sz="3000" i="1" dirty="0">
                <a:solidFill>
                  <a:srgbClr val="FFFFFF"/>
                </a:solidFill>
              </a:rPr>
              <a:t>r</a:t>
            </a:r>
            <a:r>
              <a:rPr lang="en-US" sz="3000" i="1" baseline="30000" dirty="0">
                <a:solidFill>
                  <a:srgbClr val="FFFFFF"/>
                </a:solidFill>
              </a:rPr>
              <a:t>2</a:t>
            </a:r>
            <a:r>
              <a:rPr lang="en-US" sz="3000" i="1" dirty="0">
                <a:solidFill>
                  <a:srgbClr val="FFFFFF"/>
                </a:solidFill>
              </a:rPr>
              <a:t> </a:t>
            </a:r>
            <a:r>
              <a:rPr lang="en-US" sz="3000" dirty="0">
                <a:solidFill>
                  <a:srgbClr val="FFFFFF"/>
                </a:solidFill>
              </a:rPr>
              <a:t>= 0.0001, </a:t>
            </a:r>
            <a:r>
              <a:rPr lang="en-US" sz="3000" i="1" dirty="0">
                <a:solidFill>
                  <a:srgbClr val="FFFFFF"/>
                </a:solidFill>
              </a:rPr>
              <a:t>P</a:t>
            </a:r>
            <a:r>
              <a:rPr lang="en-US" sz="3000" dirty="0">
                <a:solidFill>
                  <a:srgbClr val="FFFFFF"/>
                </a:solidFill>
              </a:rPr>
              <a:t> = 0.296).</a:t>
            </a:r>
          </a:p>
          <a:p>
            <a:pPr marL="171450" marR="228600" algn="just"/>
            <a:r>
              <a:rPr lang="en-US" sz="3000" dirty="0">
                <a:solidFill>
                  <a:srgbClr val="FFFFFF"/>
                </a:solidFill>
              </a:rPr>
              <a:t>After date of lockdown, both counties showed significant results, with observations decreasing in Los Angeles County and increasing in Humboldt County (Fig. 1C, </a:t>
            </a:r>
            <a:r>
              <a:rPr lang="en-US" sz="3000" i="1" dirty="0">
                <a:solidFill>
                  <a:srgbClr val="FFFFFF"/>
                </a:solidFill>
              </a:rPr>
              <a:t>r</a:t>
            </a:r>
            <a:r>
              <a:rPr lang="en-US" sz="3000" i="1" baseline="30000" dirty="0">
                <a:solidFill>
                  <a:srgbClr val="FFFFFF"/>
                </a:solidFill>
              </a:rPr>
              <a:t>2</a:t>
            </a:r>
            <a:r>
              <a:rPr lang="en-US" sz="3000" baseline="30000" dirty="0">
                <a:solidFill>
                  <a:srgbClr val="FFFFFF"/>
                </a:solidFill>
              </a:rPr>
              <a:t>  </a:t>
            </a:r>
            <a:r>
              <a:rPr lang="en-US" sz="3000" dirty="0">
                <a:solidFill>
                  <a:srgbClr val="FFFFFF"/>
                </a:solidFill>
              </a:rPr>
              <a:t>= 0.018, </a:t>
            </a:r>
            <a:r>
              <a:rPr lang="en-US" sz="3000" i="1" dirty="0">
                <a:solidFill>
                  <a:srgbClr val="FFFFFF"/>
                </a:solidFill>
              </a:rPr>
              <a:t>P</a:t>
            </a:r>
            <a:r>
              <a:rPr lang="en-US" sz="3000" dirty="0">
                <a:solidFill>
                  <a:srgbClr val="FFFFFF"/>
                </a:solidFill>
              </a:rPr>
              <a:t> = 0.0003; Fig. 1D, </a:t>
            </a:r>
            <a:r>
              <a:rPr lang="en-US" sz="3000" i="1" dirty="0">
                <a:solidFill>
                  <a:srgbClr val="FFFFFF"/>
                </a:solidFill>
              </a:rPr>
              <a:t>r</a:t>
            </a:r>
            <a:r>
              <a:rPr lang="en-US" sz="3000" i="1" baseline="30000" dirty="0">
                <a:solidFill>
                  <a:srgbClr val="FFFFFF"/>
                </a:solidFill>
              </a:rPr>
              <a:t>2</a:t>
            </a:r>
            <a:r>
              <a:rPr lang="en-US" sz="3000" baseline="30000" dirty="0">
                <a:solidFill>
                  <a:srgbClr val="FFFFFF"/>
                </a:solidFill>
              </a:rPr>
              <a:t>  </a:t>
            </a:r>
            <a:r>
              <a:rPr lang="en-US" sz="3000" dirty="0">
                <a:solidFill>
                  <a:srgbClr val="FFFFFF"/>
                </a:solidFill>
              </a:rPr>
              <a:t>= 0.061, </a:t>
            </a:r>
            <a:r>
              <a:rPr lang="en-US" sz="3000" i="1" dirty="0">
                <a:solidFill>
                  <a:srgbClr val="FFFFFF"/>
                </a:solidFill>
              </a:rPr>
              <a:t>P</a:t>
            </a:r>
            <a:r>
              <a:rPr lang="en-US" sz="3000" dirty="0">
                <a:solidFill>
                  <a:srgbClr val="FFFFFF"/>
                </a:solidFill>
              </a:rPr>
              <a:t> &lt; 0.0001).</a:t>
            </a:r>
            <a:endParaRPr sz="3000" dirty="0">
              <a:solidFill>
                <a:srgbClr val="FFFFFF"/>
              </a:solidFill>
            </a:endParaRPr>
          </a:p>
          <a:p>
            <a:pPr marL="457200" algn="just"/>
            <a:endParaRPr dirty="0">
              <a:solidFill>
                <a:srgbClr val="FFFFFF"/>
              </a:solidFill>
            </a:endParaRPr>
          </a:p>
        </p:txBody>
      </p:sp>
      <p:sp>
        <p:nvSpPr>
          <p:cNvPr id="6" name="Google Shape;87;p13">
            <a:extLst>
              <a:ext uri="{FF2B5EF4-FFF2-40B4-BE49-F238E27FC236}">
                <a16:creationId xmlns:a16="http://schemas.microsoft.com/office/drawing/2014/main" id="{F8377FE7-4E62-4433-8F52-AE13173B7825}"/>
              </a:ext>
            </a:extLst>
          </p:cNvPr>
          <p:cNvSpPr txBox="1"/>
          <p:nvPr/>
        </p:nvSpPr>
        <p:spPr>
          <a:xfrm>
            <a:off x="-39036" y="3931031"/>
            <a:ext cx="7768022" cy="28692660"/>
          </a:xfrm>
          <a:prstGeom prst="rect">
            <a:avLst/>
          </a:prstGeom>
          <a:noFill/>
          <a:ln w="2857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228600" marR="182880" algn="just"/>
            <a:r>
              <a:rPr lang="en" sz="4400" b="1" dirty="0">
                <a:solidFill>
                  <a:srgbClr val="FFFFFF"/>
                </a:solidFill>
              </a:rPr>
              <a:t>INTRODUCTION</a:t>
            </a:r>
            <a:endParaRPr lang="en-US" sz="3400" dirty="0">
              <a:solidFill>
                <a:srgbClr val="FFFFFF"/>
              </a:solidFill>
            </a:endParaRPr>
          </a:p>
          <a:p>
            <a:pPr marL="228600" marR="182880" algn="just"/>
            <a:r>
              <a:rPr lang="en-US" sz="3400" dirty="0">
                <a:solidFill>
                  <a:srgbClr val="FFFFFF"/>
                </a:solidFill>
              </a:rPr>
              <a:t>Anthropause: The era of lockdown; human activity came to a standstill as global lock downs took effect (Kadykalo et al 2020).</a:t>
            </a:r>
          </a:p>
          <a:p>
            <a:pPr marL="228600" marR="182880" algn="just"/>
            <a:endParaRPr lang="en-US" sz="3400" dirty="0">
              <a:solidFill>
                <a:srgbClr val="FFFFFF"/>
              </a:solidFill>
            </a:endParaRPr>
          </a:p>
          <a:p>
            <a:pPr marL="228600" marR="182880" algn="just"/>
            <a:r>
              <a:rPr lang="en-US" sz="3400" dirty="0">
                <a:solidFill>
                  <a:srgbClr val="FFFFFF"/>
                </a:solidFill>
              </a:rPr>
              <a:t>Time frame of California Anthropause: Statewide Lockdown/stay at home order March 19, 2020. Limited movement outside with only essential businesses open. State parks and beaches parking lots closed. Cycle of slow reopening and closing back down happened consistently until the state fully reopened June 15, 2021, with the requirement of masks (Cal Matters 2021).</a:t>
            </a:r>
          </a:p>
          <a:p>
            <a:pPr marL="228600" marR="182880" algn="just"/>
            <a:endParaRPr lang="en-US" sz="3400" dirty="0">
              <a:solidFill>
                <a:srgbClr val="FFFFFF"/>
              </a:solidFill>
            </a:endParaRPr>
          </a:p>
          <a:p>
            <a:pPr marL="228600" marR="182880" algn="just"/>
            <a:r>
              <a:rPr lang="en-US" sz="3400" dirty="0">
                <a:solidFill>
                  <a:srgbClr val="FFFFFF"/>
                </a:solidFill>
              </a:rPr>
              <a:t>Community science or citizen science programs are an important form of scientific research that are conducted by at least in part by amateur or volunteer scientists (Crimmins et al. 2021 and Hochachka 2021). Community science programs have become increasingly popular amongst the public, with one of program, iNaturalist, reporting that participation has doubled each year with strong bias in North America (iNaturalist 2020). Despite the global pandemic, community science programs were able to adapt when formal research and monitoring activities could not be performed during the lockdown (Crimmins et al. 2021 and Nugent 2018). However, in a study by Crimmins et al (2021) found that iNaturalist was one of four programs that exhibited the greatest decreases in observations and participants in the western parts of the United States. But even with those decreases, iNaturalist still exhibited the greatest number of participants and observations across all four programs, even with the decreases (Crimmins et al 2021). There was noticeable shift towards increased observations made in urban areas for iNaturalist in western states. Crimmins et al (2021) proposed accessibility to parks/green spaces may have helped observation numbers in urban areas. Yet, rural areas may have better access to green spaces (Gilbert et al 2016). </a:t>
            </a:r>
          </a:p>
        </p:txBody>
      </p:sp>
      <p:sp>
        <p:nvSpPr>
          <p:cNvPr id="7" name="Google Shape;88;p13">
            <a:extLst>
              <a:ext uri="{FF2B5EF4-FFF2-40B4-BE49-F238E27FC236}">
                <a16:creationId xmlns:a16="http://schemas.microsoft.com/office/drawing/2014/main" id="{4420E424-38D6-433D-ACFA-7924D1CEEE5F}"/>
              </a:ext>
            </a:extLst>
          </p:cNvPr>
          <p:cNvSpPr txBox="1"/>
          <p:nvPr/>
        </p:nvSpPr>
        <p:spPr>
          <a:xfrm>
            <a:off x="34115908" y="9163201"/>
            <a:ext cx="9711639" cy="23577769"/>
          </a:xfrm>
          <a:prstGeom prst="rect">
            <a:avLst/>
          </a:prstGeom>
          <a:noFill/>
          <a:ln w="2857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228600" marR="228600" algn="just"/>
            <a:r>
              <a:rPr lang="en" sz="4000" b="1" dirty="0">
                <a:solidFill>
                  <a:schemeClr val="lt1"/>
                </a:solidFill>
              </a:rPr>
              <a:t>DISCUSSION</a:t>
            </a:r>
          </a:p>
          <a:p>
            <a:pPr marL="228600" marR="228600" algn="just"/>
            <a:r>
              <a:rPr lang="en-US" sz="3200" dirty="0">
                <a:solidFill>
                  <a:schemeClr val="lt1"/>
                </a:solidFill>
              </a:rPr>
              <a:t>My results supported that pre-lockdown would demonstrate either no significant or an increasing relationship between the days relative to lockdown to the number of observations in both counties, and that the urban county (Los Angeles Co.) had a significant decrease in observations in comparison to the rural county (Humboldt County Co.) after lockdown. </a:t>
            </a:r>
          </a:p>
          <a:p>
            <a:pPr marL="228600" marR="228600" algn="just"/>
            <a:endParaRPr lang="en-US" sz="3200" dirty="0">
              <a:solidFill>
                <a:schemeClr val="lt1"/>
              </a:solidFill>
            </a:endParaRPr>
          </a:p>
          <a:p>
            <a:pPr marL="228600" marR="228600" algn="just"/>
            <a:r>
              <a:rPr lang="en-US" sz="3200" dirty="0">
                <a:solidFill>
                  <a:schemeClr val="lt1"/>
                </a:solidFill>
              </a:rPr>
              <a:t>Overall, my results differ from the similar study done in Crimmins et al (2021). A possible reason for why this might be, may have to do more with accessibility to green spaces, rather than being fully a discussion on urban versus rural. Because the regulations put into place during lockdown, people tended to not stray far from their homes. If there was not an open public park or green space nearby, people may not have gone and possibly not participated in community science programs such as iNaturalist. One study using eBird data found that the highest number of observations were often made in the shortest distance traveled (Hochachka 2021). Although there are not many studies done on the accessibility  of green spaces in Humboldt County, it could be assumed that </a:t>
            </a:r>
            <a:r>
              <a:rPr lang="en-US" sz="3200" b="1" dirty="0">
                <a:solidFill>
                  <a:schemeClr val="lt1"/>
                </a:solidFill>
              </a:rPr>
              <a:t>accessibility is high because there is 6.2 acres of green space for every 1,000 residents, or roughly 20% of the county is green space </a:t>
            </a:r>
            <a:r>
              <a:rPr lang="en-US" sz="3200" dirty="0">
                <a:solidFill>
                  <a:schemeClr val="lt1"/>
                </a:solidFill>
              </a:rPr>
              <a:t>(Humboldt County 2014). In comparison, </a:t>
            </a:r>
            <a:r>
              <a:rPr lang="en-US" sz="3200" b="1" dirty="0">
                <a:solidFill>
                  <a:schemeClr val="lt1"/>
                </a:solidFill>
              </a:rPr>
              <a:t>Los Angeles County’s number of green space per 1,000 residents is significantly lower being around 3.3 acres, with some areas of the county having less than 1 acre</a:t>
            </a:r>
            <a:r>
              <a:rPr lang="en-US" sz="3200" dirty="0">
                <a:solidFill>
                  <a:schemeClr val="lt1"/>
                </a:solidFill>
              </a:rPr>
              <a:t> (NDSC 2017). Furthermore, studies have shown that Los Angeles County has disproportionate access to green spaces, mostly in areas of predominately BIPOC and lower income (Princetl 2005 and Wolch, et al 2005).</a:t>
            </a:r>
          </a:p>
          <a:p>
            <a:pPr marL="228600" marR="228600" algn="just"/>
            <a:endParaRPr lang="en" sz="3200" dirty="0">
              <a:solidFill>
                <a:schemeClr val="lt1"/>
              </a:solidFill>
            </a:endParaRPr>
          </a:p>
          <a:p>
            <a:pPr marL="228600" marR="228600" algn="just"/>
            <a:r>
              <a:rPr lang="en-US" sz="3200" dirty="0">
                <a:solidFill>
                  <a:schemeClr val="lt1"/>
                </a:solidFill>
              </a:rPr>
              <a:t>Additionally, there could be “biodiversity naivety” influencing what participants are recording. Biodiversity naivety is the absence of knowledge and awareness of wildlife species. Biodiversity naivety not only leads participants to not being able to recognized certain species but can ‘manifest’ mixed or negative attitudes towards these species (Niemiller et al 2021). </a:t>
            </a:r>
            <a:endParaRPr lang="en" sz="3200" dirty="0">
              <a:solidFill>
                <a:schemeClr val="lt1"/>
              </a:solidFill>
            </a:endParaRPr>
          </a:p>
        </p:txBody>
      </p:sp>
      <p:sp>
        <p:nvSpPr>
          <p:cNvPr id="10" name="Google Shape;91;p13">
            <a:extLst>
              <a:ext uri="{FF2B5EF4-FFF2-40B4-BE49-F238E27FC236}">
                <a16:creationId xmlns:a16="http://schemas.microsoft.com/office/drawing/2014/main" id="{64368BD3-675E-4051-979D-13DEB166E5D5}"/>
              </a:ext>
            </a:extLst>
          </p:cNvPr>
          <p:cNvSpPr/>
          <p:nvPr/>
        </p:nvSpPr>
        <p:spPr>
          <a:xfrm>
            <a:off x="-1" y="-665209"/>
            <a:ext cx="43891201" cy="4512000"/>
          </a:xfrm>
          <a:prstGeom prst="rect">
            <a:avLst/>
          </a:prstGeom>
          <a:solidFill>
            <a:schemeClr val="bg1"/>
          </a:solidFill>
          <a:ln w="3175" cap="flat" cmpd="sng">
            <a:no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 name="Google Shape;92;p13">
            <a:extLst>
              <a:ext uri="{FF2B5EF4-FFF2-40B4-BE49-F238E27FC236}">
                <a16:creationId xmlns:a16="http://schemas.microsoft.com/office/drawing/2014/main" id="{8C36B779-3C39-4FAD-A7E7-028FC6898DC8}"/>
              </a:ext>
            </a:extLst>
          </p:cNvPr>
          <p:cNvSpPr txBox="1"/>
          <p:nvPr/>
        </p:nvSpPr>
        <p:spPr>
          <a:xfrm>
            <a:off x="7728986" y="1115178"/>
            <a:ext cx="27227359" cy="2585293"/>
          </a:xfrm>
          <a:prstGeom prst="rect">
            <a:avLst/>
          </a:prstGeom>
          <a:noFill/>
          <a:ln>
            <a:noFill/>
          </a:ln>
        </p:spPr>
        <p:txBody>
          <a:bodyPr spcFirstLastPara="1" wrap="square" lIns="91425" tIns="91425" rIns="91425" bIns="91425" anchor="t" anchorCtr="0">
            <a:spAutoFit/>
          </a:bodyPr>
          <a:lstStyle/>
          <a:p>
            <a:pPr algn="ctr"/>
            <a:r>
              <a:rPr lang="en" sz="7200" dirty="0">
                <a:solidFill>
                  <a:schemeClr val="accent6"/>
                </a:solidFill>
              </a:rPr>
              <a:t>Jane Olshefsky </a:t>
            </a:r>
          </a:p>
          <a:p>
            <a:pPr algn="ctr"/>
            <a:r>
              <a:rPr lang="en" sz="4000" dirty="0">
                <a:solidFill>
                  <a:schemeClr val="accent6"/>
                </a:solidFill>
              </a:rPr>
              <a:t>(olshefskyjane@gmial.com</a:t>
            </a:r>
            <a:r>
              <a:rPr lang="en" sz="4800" dirty="0">
                <a:solidFill>
                  <a:schemeClr val="accent6"/>
                </a:solidFill>
              </a:rPr>
              <a:t>)</a:t>
            </a:r>
            <a:endParaRPr sz="4800" baseline="30000" dirty="0">
              <a:solidFill>
                <a:schemeClr val="accent6"/>
              </a:solidFill>
            </a:endParaRPr>
          </a:p>
          <a:p>
            <a:pPr algn="ctr"/>
            <a:r>
              <a:rPr lang="en" sz="3600" dirty="0">
                <a:solidFill>
                  <a:schemeClr val="accent6"/>
                </a:solidFill>
              </a:rPr>
              <a:t>Department of Wildlife, Cal Poly Humboldt</a:t>
            </a:r>
            <a:endParaRPr sz="3600" dirty="0">
              <a:solidFill>
                <a:schemeClr val="accent6"/>
              </a:solidFill>
            </a:endParaRPr>
          </a:p>
        </p:txBody>
      </p:sp>
      <p:pic>
        <p:nvPicPr>
          <p:cNvPr id="2" name="Picture 1">
            <a:extLst>
              <a:ext uri="{FF2B5EF4-FFF2-40B4-BE49-F238E27FC236}">
                <a16:creationId xmlns:a16="http://schemas.microsoft.com/office/drawing/2014/main" id="{B227974C-0126-46F2-9050-62E35B6B5396}"/>
              </a:ext>
            </a:extLst>
          </p:cNvPr>
          <p:cNvPicPr>
            <a:picLocks noChangeAspect="1"/>
          </p:cNvPicPr>
          <p:nvPr/>
        </p:nvPicPr>
        <p:blipFill>
          <a:blip r:embed="rId2">
            <a:alphaModFix amt="54000"/>
          </a:blip>
          <a:stretch>
            <a:fillRect/>
          </a:stretch>
        </p:blipFill>
        <p:spPr>
          <a:xfrm>
            <a:off x="83721" y="301457"/>
            <a:ext cx="3800418" cy="3355181"/>
          </a:xfrm>
          <a:prstGeom prst="rect">
            <a:avLst/>
          </a:prstGeom>
        </p:spPr>
      </p:pic>
      <p:sp>
        <p:nvSpPr>
          <p:cNvPr id="45" name="TextBox 44">
            <a:extLst>
              <a:ext uri="{FF2B5EF4-FFF2-40B4-BE49-F238E27FC236}">
                <a16:creationId xmlns:a16="http://schemas.microsoft.com/office/drawing/2014/main" id="{FD7E2F81-9AD6-49B5-83DD-0F071EA26979}"/>
              </a:ext>
            </a:extLst>
          </p:cNvPr>
          <p:cNvSpPr txBox="1"/>
          <p:nvPr/>
        </p:nvSpPr>
        <p:spPr>
          <a:xfrm>
            <a:off x="7829780" y="30975870"/>
            <a:ext cx="26152480" cy="1754326"/>
          </a:xfrm>
          <a:prstGeom prst="rect">
            <a:avLst/>
          </a:prstGeom>
          <a:noFill/>
        </p:spPr>
        <p:txBody>
          <a:bodyPr wrap="square" rtlCol="0">
            <a:spAutoFit/>
          </a:bodyPr>
          <a:lstStyle/>
          <a:p>
            <a:r>
              <a:rPr lang="en-US" sz="3600" dirty="0">
                <a:solidFill>
                  <a:schemeClr val="bg1"/>
                </a:solidFill>
              </a:rPr>
              <a:t>Figure 1. Relationship between frequency of observations and days relative to COVID-19 lockdown in Los Angeles (A, C) and Humboldt County (B, D), California, 2018-2021.  The colors of the lines represent the relationships, blue for increasing, red for decreasing, and black for neither an increase in data. Outliers on the graphs were left off to better illustrate the relationships in each figure.</a:t>
            </a:r>
          </a:p>
        </p:txBody>
      </p:sp>
      <p:pic>
        <p:nvPicPr>
          <p:cNvPr id="3" name="Picture 2">
            <a:extLst>
              <a:ext uri="{FF2B5EF4-FFF2-40B4-BE49-F238E27FC236}">
                <a16:creationId xmlns:a16="http://schemas.microsoft.com/office/drawing/2014/main" id="{DCD081D6-A8FE-480A-8308-985EFE928EC4}"/>
              </a:ext>
            </a:extLst>
          </p:cNvPr>
          <p:cNvPicPr>
            <a:picLocks noChangeAspect="1"/>
          </p:cNvPicPr>
          <p:nvPr/>
        </p:nvPicPr>
        <p:blipFill>
          <a:blip r:embed="rId3"/>
          <a:stretch>
            <a:fillRect/>
          </a:stretch>
        </p:blipFill>
        <p:spPr>
          <a:xfrm>
            <a:off x="7887393" y="16031324"/>
            <a:ext cx="26152480" cy="14870182"/>
          </a:xfrm>
          <a:prstGeom prst="rect">
            <a:avLst/>
          </a:prstGeom>
        </p:spPr>
      </p:pic>
      <p:sp>
        <p:nvSpPr>
          <p:cNvPr id="9" name="TextBox 8">
            <a:extLst>
              <a:ext uri="{FF2B5EF4-FFF2-40B4-BE49-F238E27FC236}">
                <a16:creationId xmlns:a16="http://schemas.microsoft.com/office/drawing/2014/main" id="{0BCBDBD9-FD23-4853-B4E1-0001A078F90B}"/>
              </a:ext>
            </a:extLst>
          </p:cNvPr>
          <p:cNvSpPr txBox="1"/>
          <p:nvPr/>
        </p:nvSpPr>
        <p:spPr>
          <a:xfrm>
            <a:off x="9793714" y="16131356"/>
            <a:ext cx="3865418" cy="1077218"/>
          </a:xfrm>
          <a:prstGeom prst="rect">
            <a:avLst/>
          </a:prstGeom>
          <a:noFill/>
        </p:spPr>
        <p:txBody>
          <a:bodyPr wrap="square" rtlCol="0">
            <a:spAutoFit/>
          </a:bodyPr>
          <a:lstStyle/>
          <a:p>
            <a:r>
              <a:rPr lang="en-US" sz="3200" dirty="0"/>
              <a:t>R</a:t>
            </a:r>
            <a:r>
              <a:rPr lang="en-US" sz="3200" baseline="30000" dirty="0"/>
              <a:t>2</a:t>
            </a:r>
            <a:r>
              <a:rPr lang="en-US" sz="3200" dirty="0"/>
              <a:t> = 0.0001</a:t>
            </a:r>
          </a:p>
          <a:p>
            <a:r>
              <a:rPr lang="en-US" sz="3200" dirty="0"/>
              <a:t>P = 0.296</a:t>
            </a:r>
          </a:p>
        </p:txBody>
      </p:sp>
      <p:sp>
        <p:nvSpPr>
          <p:cNvPr id="12" name="TextBox 11">
            <a:extLst>
              <a:ext uri="{FF2B5EF4-FFF2-40B4-BE49-F238E27FC236}">
                <a16:creationId xmlns:a16="http://schemas.microsoft.com/office/drawing/2014/main" id="{63A7367C-6688-40A1-8B49-0F85EC32E9E4}"/>
              </a:ext>
            </a:extLst>
          </p:cNvPr>
          <p:cNvSpPr txBox="1"/>
          <p:nvPr/>
        </p:nvSpPr>
        <p:spPr>
          <a:xfrm>
            <a:off x="22876405" y="16080689"/>
            <a:ext cx="3464182" cy="1077218"/>
          </a:xfrm>
          <a:prstGeom prst="rect">
            <a:avLst/>
          </a:prstGeom>
          <a:noFill/>
        </p:spPr>
        <p:txBody>
          <a:bodyPr wrap="square" rtlCol="0">
            <a:spAutoFit/>
          </a:bodyPr>
          <a:lstStyle/>
          <a:p>
            <a:r>
              <a:rPr lang="en-US" sz="3200" dirty="0"/>
              <a:t>R</a:t>
            </a:r>
            <a:r>
              <a:rPr lang="en-US" sz="3200" baseline="30000" dirty="0"/>
              <a:t>2 </a:t>
            </a:r>
            <a:r>
              <a:rPr lang="en-US" sz="3200" dirty="0"/>
              <a:t>= 0.023</a:t>
            </a:r>
          </a:p>
          <a:p>
            <a:r>
              <a:rPr lang="en-US" sz="3200" dirty="0"/>
              <a:t>P &lt; 0.0001</a:t>
            </a:r>
          </a:p>
        </p:txBody>
      </p:sp>
      <p:sp>
        <p:nvSpPr>
          <p:cNvPr id="13" name="TextBox 12">
            <a:extLst>
              <a:ext uri="{FF2B5EF4-FFF2-40B4-BE49-F238E27FC236}">
                <a16:creationId xmlns:a16="http://schemas.microsoft.com/office/drawing/2014/main" id="{48E9EC42-9BAC-410D-8BC4-D92E138FB432}"/>
              </a:ext>
            </a:extLst>
          </p:cNvPr>
          <p:cNvSpPr txBox="1"/>
          <p:nvPr/>
        </p:nvSpPr>
        <p:spPr>
          <a:xfrm>
            <a:off x="9851327" y="23516431"/>
            <a:ext cx="3865418" cy="1077218"/>
          </a:xfrm>
          <a:prstGeom prst="rect">
            <a:avLst/>
          </a:prstGeom>
          <a:noFill/>
        </p:spPr>
        <p:txBody>
          <a:bodyPr wrap="square" rtlCol="0">
            <a:spAutoFit/>
          </a:bodyPr>
          <a:lstStyle/>
          <a:p>
            <a:r>
              <a:rPr lang="en-US" sz="3200" dirty="0"/>
              <a:t>R</a:t>
            </a:r>
            <a:r>
              <a:rPr lang="en-US" sz="3200" baseline="30000" dirty="0"/>
              <a:t>2</a:t>
            </a:r>
            <a:r>
              <a:rPr lang="en-US" sz="3200" dirty="0"/>
              <a:t> = 0.018</a:t>
            </a:r>
          </a:p>
          <a:p>
            <a:r>
              <a:rPr lang="en-US" sz="3200" dirty="0"/>
              <a:t>P = 0.0003</a:t>
            </a:r>
          </a:p>
        </p:txBody>
      </p:sp>
      <p:sp>
        <p:nvSpPr>
          <p:cNvPr id="16" name="TextBox 15">
            <a:extLst>
              <a:ext uri="{FF2B5EF4-FFF2-40B4-BE49-F238E27FC236}">
                <a16:creationId xmlns:a16="http://schemas.microsoft.com/office/drawing/2014/main" id="{D845A9E2-9B7C-41E8-831C-1370605DA1D3}"/>
              </a:ext>
            </a:extLst>
          </p:cNvPr>
          <p:cNvSpPr txBox="1"/>
          <p:nvPr/>
        </p:nvSpPr>
        <p:spPr>
          <a:xfrm>
            <a:off x="22876404" y="23447843"/>
            <a:ext cx="3755127" cy="1077218"/>
          </a:xfrm>
          <a:prstGeom prst="rect">
            <a:avLst/>
          </a:prstGeom>
          <a:noFill/>
        </p:spPr>
        <p:txBody>
          <a:bodyPr wrap="square" rtlCol="0">
            <a:spAutoFit/>
          </a:bodyPr>
          <a:lstStyle/>
          <a:p>
            <a:r>
              <a:rPr lang="en-US" sz="3200" dirty="0"/>
              <a:t>R</a:t>
            </a:r>
            <a:r>
              <a:rPr lang="en-US" sz="3200" baseline="30000" dirty="0"/>
              <a:t>2</a:t>
            </a:r>
            <a:r>
              <a:rPr lang="en-US" sz="3200" dirty="0"/>
              <a:t> = 0.061</a:t>
            </a:r>
          </a:p>
          <a:p>
            <a:r>
              <a:rPr lang="en-US" sz="3200" dirty="0"/>
              <a:t>P &lt; 0.0001</a:t>
            </a:r>
          </a:p>
        </p:txBody>
      </p:sp>
      <p:sp>
        <p:nvSpPr>
          <p:cNvPr id="17" name="TextBox 16">
            <a:extLst>
              <a:ext uri="{FF2B5EF4-FFF2-40B4-BE49-F238E27FC236}">
                <a16:creationId xmlns:a16="http://schemas.microsoft.com/office/drawing/2014/main" id="{D1281E12-FB2B-4A8F-9436-5139EFF4C3A5}"/>
              </a:ext>
            </a:extLst>
          </p:cNvPr>
          <p:cNvSpPr txBox="1"/>
          <p:nvPr/>
        </p:nvSpPr>
        <p:spPr>
          <a:xfrm>
            <a:off x="18339244" y="23466415"/>
            <a:ext cx="2265065" cy="523220"/>
          </a:xfrm>
          <a:prstGeom prst="rect">
            <a:avLst/>
          </a:prstGeom>
          <a:noFill/>
        </p:spPr>
        <p:txBody>
          <a:bodyPr wrap="square" rtlCol="0">
            <a:spAutoFit/>
          </a:bodyPr>
          <a:lstStyle/>
          <a:p>
            <a:r>
              <a:rPr lang="en-US" sz="2800" dirty="0"/>
              <a:t>n = 896,138</a:t>
            </a:r>
          </a:p>
        </p:txBody>
      </p:sp>
      <p:sp>
        <p:nvSpPr>
          <p:cNvPr id="18" name="TextBox 17">
            <a:extLst>
              <a:ext uri="{FF2B5EF4-FFF2-40B4-BE49-F238E27FC236}">
                <a16:creationId xmlns:a16="http://schemas.microsoft.com/office/drawing/2014/main" id="{5AD3E373-5A2E-4FDE-9D31-6CE97015C996}"/>
              </a:ext>
            </a:extLst>
          </p:cNvPr>
          <p:cNvSpPr txBox="1"/>
          <p:nvPr/>
        </p:nvSpPr>
        <p:spPr>
          <a:xfrm>
            <a:off x="18472785" y="16154291"/>
            <a:ext cx="2131524" cy="523220"/>
          </a:xfrm>
          <a:prstGeom prst="rect">
            <a:avLst/>
          </a:prstGeom>
          <a:noFill/>
        </p:spPr>
        <p:txBody>
          <a:bodyPr wrap="square" rtlCol="0">
            <a:spAutoFit/>
          </a:bodyPr>
          <a:lstStyle/>
          <a:p>
            <a:r>
              <a:rPr lang="en-US" sz="2800" dirty="0"/>
              <a:t>n = 896,138</a:t>
            </a:r>
          </a:p>
        </p:txBody>
      </p:sp>
      <p:sp>
        <p:nvSpPr>
          <p:cNvPr id="20" name="TextBox 19">
            <a:extLst>
              <a:ext uri="{FF2B5EF4-FFF2-40B4-BE49-F238E27FC236}">
                <a16:creationId xmlns:a16="http://schemas.microsoft.com/office/drawing/2014/main" id="{87BB1A8E-EA40-41F4-8B37-A09B7196241E}"/>
              </a:ext>
            </a:extLst>
          </p:cNvPr>
          <p:cNvSpPr txBox="1"/>
          <p:nvPr/>
        </p:nvSpPr>
        <p:spPr>
          <a:xfrm>
            <a:off x="31141899" y="16142510"/>
            <a:ext cx="2576946" cy="523220"/>
          </a:xfrm>
          <a:prstGeom prst="rect">
            <a:avLst/>
          </a:prstGeom>
          <a:noFill/>
        </p:spPr>
        <p:txBody>
          <a:bodyPr wrap="square" rtlCol="0">
            <a:spAutoFit/>
          </a:bodyPr>
          <a:lstStyle/>
          <a:p>
            <a:r>
              <a:rPr lang="en-US" sz="2800" dirty="0"/>
              <a:t>n = 206,904</a:t>
            </a:r>
          </a:p>
        </p:txBody>
      </p:sp>
      <p:pic>
        <p:nvPicPr>
          <p:cNvPr id="19" name="Picture 18">
            <a:extLst>
              <a:ext uri="{FF2B5EF4-FFF2-40B4-BE49-F238E27FC236}">
                <a16:creationId xmlns:a16="http://schemas.microsoft.com/office/drawing/2014/main" id="{02505B77-AEEC-4C23-897E-1771A27A348D}"/>
              </a:ext>
            </a:extLst>
          </p:cNvPr>
          <p:cNvPicPr>
            <a:picLocks noChangeAspect="1"/>
          </p:cNvPicPr>
          <p:nvPr/>
        </p:nvPicPr>
        <p:blipFill>
          <a:blip r:embed="rId4">
            <a:alphaModFix amt="61000"/>
          </a:blip>
          <a:stretch>
            <a:fillRect/>
          </a:stretch>
        </p:blipFill>
        <p:spPr>
          <a:xfrm>
            <a:off x="39706069" y="-22490"/>
            <a:ext cx="3810000" cy="3810000"/>
          </a:xfrm>
          <a:prstGeom prst="rect">
            <a:avLst/>
          </a:prstGeom>
        </p:spPr>
      </p:pic>
      <p:sp>
        <p:nvSpPr>
          <p:cNvPr id="21" name="TextBox 20">
            <a:extLst>
              <a:ext uri="{FF2B5EF4-FFF2-40B4-BE49-F238E27FC236}">
                <a16:creationId xmlns:a16="http://schemas.microsoft.com/office/drawing/2014/main" id="{D59BAC95-4D82-47E8-A078-C84F70029635}"/>
              </a:ext>
            </a:extLst>
          </p:cNvPr>
          <p:cNvSpPr txBox="1"/>
          <p:nvPr/>
        </p:nvSpPr>
        <p:spPr>
          <a:xfrm>
            <a:off x="31123127" y="23447843"/>
            <a:ext cx="2576946" cy="523220"/>
          </a:xfrm>
          <a:prstGeom prst="rect">
            <a:avLst/>
          </a:prstGeom>
          <a:noFill/>
        </p:spPr>
        <p:txBody>
          <a:bodyPr wrap="square" rtlCol="0">
            <a:spAutoFit/>
          </a:bodyPr>
          <a:lstStyle/>
          <a:p>
            <a:r>
              <a:rPr lang="en-US" sz="2800" dirty="0"/>
              <a:t>n  = 206,904</a:t>
            </a:r>
          </a:p>
        </p:txBody>
      </p:sp>
      <p:sp>
        <p:nvSpPr>
          <p:cNvPr id="14" name="Google Shape;95;p13">
            <a:extLst>
              <a:ext uri="{FF2B5EF4-FFF2-40B4-BE49-F238E27FC236}">
                <a16:creationId xmlns:a16="http://schemas.microsoft.com/office/drawing/2014/main" id="{83628F1E-0A66-4E27-A7E4-26A7E4384869}"/>
              </a:ext>
            </a:extLst>
          </p:cNvPr>
          <p:cNvSpPr txBox="1"/>
          <p:nvPr/>
        </p:nvSpPr>
        <p:spPr>
          <a:xfrm>
            <a:off x="3542270" y="-323653"/>
            <a:ext cx="36505669" cy="1538853"/>
          </a:xfrm>
          <a:prstGeom prst="rect">
            <a:avLst/>
          </a:prstGeom>
          <a:noFill/>
          <a:ln>
            <a:noFill/>
          </a:ln>
        </p:spPr>
        <p:txBody>
          <a:bodyPr spcFirstLastPara="1" wrap="square" lIns="91425" tIns="91425" rIns="91425" bIns="91425" anchor="t" anchorCtr="0">
            <a:spAutoFit/>
          </a:bodyPr>
          <a:lstStyle/>
          <a:p>
            <a:pPr algn="ctr"/>
            <a:r>
              <a:rPr lang="en" sz="8800" dirty="0">
                <a:solidFill>
                  <a:schemeClr val="accent6">
                    <a:lumMod val="75000"/>
                  </a:schemeClr>
                </a:solidFill>
              </a:rPr>
              <a:t>COVID-19 anthropause significantly altered community science participation</a:t>
            </a:r>
            <a:endParaRPr sz="8800" dirty="0">
              <a:solidFill>
                <a:schemeClr val="accent6">
                  <a:lumMod val="75000"/>
                </a:schemeClr>
              </a:solidFill>
            </a:endParaRPr>
          </a:p>
        </p:txBody>
      </p:sp>
      <p:sp>
        <p:nvSpPr>
          <p:cNvPr id="15" name="Rectangle 14">
            <a:extLst>
              <a:ext uri="{FF2B5EF4-FFF2-40B4-BE49-F238E27FC236}">
                <a16:creationId xmlns:a16="http://schemas.microsoft.com/office/drawing/2014/main" id="{6EF652B2-5B76-4CA8-88FC-454B81128B6D}"/>
              </a:ext>
            </a:extLst>
          </p:cNvPr>
          <p:cNvSpPr/>
          <p:nvPr/>
        </p:nvSpPr>
        <p:spPr>
          <a:xfrm>
            <a:off x="8194390" y="13900625"/>
            <a:ext cx="6531265" cy="1722185"/>
          </a:xfrm>
          <a:prstGeom prst="rect">
            <a:avLst/>
          </a:prstGeom>
          <a:solidFill>
            <a:schemeClr val="lt1">
              <a:alpha val="90000"/>
            </a:schemeClr>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t>Methods</a:t>
            </a:r>
            <a:r>
              <a:rPr lang="en-US" sz="3200" dirty="0"/>
              <a:t>: all records for Los Angeles and Humboldt County (2018-2021) off iNaturalist database </a:t>
            </a:r>
          </a:p>
        </p:txBody>
      </p:sp>
      <p:sp>
        <p:nvSpPr>
          <p:cNvPr id="23" name="Rectangle 22">
            <a:extLst>
              <a:ext uri="{FF2B5EF4-FFF2-40B4-BE49-F238E27FC236}">
                <a16:creationId xmlns:a16="http://schemas.microsoft.com/office/drawing/2014/main" id="{CDE1D8EF-CDCE-4F54-835D-67BE3F0CC573}"/>
              </a:ext>
            </a:extLst>
          </p:cNvPr>
          <p:cNvSpPr/>
          <p:nvPr/>
        </p:nvSpPr>
        <p:spPr>
          <a:xfrm>
            <a:off x="22882832" y="13996560"/>
            <a:ext cx="5675570" cy="1558196"/>
          </a:xfrm>
          <a:prstGeom prst="rect">
            <a:avLst/>
          </a:prstGeom>
          <a:solidFill>
            <a:schemeClr val="bg1">
              <a:alpha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Four linear regressions, two before lockdown and two after lockdown</a:t>
            </a:r>
            <a:endParaRPr lang="en-US" sz="3200" dirty="0"/>
          </a:p>
        </p:txBody>
      </p:sp>
      <p:sp>
        <p:nvSpPr>
          <p:cNvPr id="24" name="Rectangle 23">
            <a:extLst>
              <a:ext uri="{FF2B5EF4-FFF2-40B4-BE49-F238E27FC236}">
                <a16:creationId xmlns:a16="http://schemas.microsoft.com/office/drawing/2014/main" id="{ABE0A1FF-CCE3-4A64-A896-398A6EF68A31}"/>
              </a:ext>
            </a:extLst>
          </p:cNvPr>
          <p:cNvSpPr/>
          <p:nvPr/>
        </p:nvSpPr>
        <p:spPr>
          <a:xfrm>
            <a:off x="29697628" y="14117224"/>
            <a:ext cx="4035660" cy="1286352"/>
          </a:xfrm>
          <a:prstGeom prst="rect">
            <a:avLst/>
          </a:prstGeom>
          <a:solidFill>
            <a:schemeClr val="bg1">
              <a:alpha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Results</a:t>
            </a:r>
          </a:p>
        </p:txBody>
      </p:sp>
      <p:sp>
        <p:nvSpPr>
          <p:cNvPr id="25" name="Rectangle 24">
            <a:extLst>
              <a:ext uri="{FF2B5EF4-FFF2-40B4-BE49-F238E27FC236}">
                <a16:creationId xmlns:a16="http://schemas.microsoft.com/office/drawing/2014/main" id="{5173B9D1-55D6-4C8D-AB09-D2BA1582E89D}"/>
              </a:ext>
            </a:extLst>
          </p:cNvPr>
          <p:cNvSpPr/>
          <p:nvPr/>
        </p:nvSpPr>
        <p:spPr>
          <a:xfrm>
            <a:off x="15839739" y="13900624"/>
            <a:ext cx="5801047" cy="1722185"/>
          </a:xfrm>
          <a:prstGeom prst="rect">
            <a:avLst/>
          </a:prstGeom>
          <a:solidFill>
            <a:schemeClr val="bg1">
              <a:alpha val="9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Frequency of observation vs Days relative to COVID-19 lockdown</a:t>
            </a:r>
          </a:p>
        </p:txBody>
      </p:sp>
      <p:sp>
        <p:nvSpPr>
          <p:cNvPr id="27" name="Flowchart: Off-page Connector 26">
            <a:extLst>
              <a:ext uri="{FF2B5EF4-FFF2-40B4-BE49-F238E27FC236}">
                <a16:creationId xmlns:a16="http://schemas.microsoft.com/office/drawing/2014/main" id="{5EBA4FE7-1140-4542-B5A8-F49C610653C2}"/>
              </a:ext>
            </a:extLst>
          </p:cNvPr>
          <p:cNvSpPr/>
          <p:nvPr/>
        </p:nvSpPr>
        <p:spPr>
          <a:xfrm rot="16200000">
            <a:off x="21561156" y="14298677"/>
            <a:ext cx="1422092" cy="953963"/>
          </a:xfrm>
          <a:prstGeom prst="flowChartOffpageConnector">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C86A9EC-B9BF-418C-99AF-4D7EE66D229B}"/>
              </a:ext>
            </a:extLst>
          </p:cNvPr>
          <p:cNvPicPr>
            <a:picLocks noChangeAspect="1"/>
          </p:cNvPicPr>
          <p:nvPr/>
        </p:nvPicPr>
        <p:blipFill>
          <a:blip r:embed="rId5">
            <a:biLevel thresh="25000"/>
            <a:alphaModFix amt="89000"/>
          </a:blip>
          <a:stretch>
            <a:fillRect/>
          </a:stretch>
        </p:blipFill>
        <p:spPr>
          <a:xfrm>
            <a:off x="28692050" y="14117224"/>
            <a:ext cx="871930" cy="1286352"/>
          </a:xfrm>
          <a:prstGeom prst="rect">
            <a:avLst/>
          </a:prstGeom>
        </p:spPr>
      </p:pic>
      <p:pic>
        <p:nvPicPr>
          <p:cNvPr id="29" name="Picture 28">
            <a:extLst>
              <a:ext uri="{FF2B5EF4-FFF2-40B4-BE49-F238E27FC236}">
                <a16:creationId xmlns:a16="http://schemas.microsoft.com/office/drawing/2014/main" id="{914B1875-C9D5-4B13-9D82-2EAB4DCE1634}"/>
              </a:ext>
            </a:extLst>
          </p:cNvPr>
          <p:cNvPicPr>
            <a:picLocks noChangeAspect="1"/>
          </p:cNvPicPr>
          <p:nvPr/>
        </p:nvPicPr>
        <p:blipFill>
          <a:blip r:embed="rId6">
            <a:biLevel thresh="25000"/>
            <a:alphaModFix amt="89000"/>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14841429" y="14064613"/>
            <a:ext cx="876790" cy="1422091"/>
          </a:xfrm>
          <a:prstGeom prst="rect">
            <a:avLst/>
          </a:prstGeom>
          <a:noFill/>
          <a:ln>
            <a:noFill/>
          </a:ln>
        </p:spPr>
      </p:pic>
      <p:pic>
        <p:nvPicPr>
          <p:cNvPr id="70" name="Picture 69" descr="Qr code&#10;&#10;Description automatically generated">
            <a:extLst>
              <a:ext uri="{FF2B5EF4-FFF2-40B4-BE49-F238E27FC236}">
                <a16:creationId xmlns:a16="http://schemas.microsoft.com/office/drawing/2014/main" id="{878F6BE2-E6CD-4806-8A28-BB50C0F2AE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661098" y="30549273"/>
            <a:ext cx="2074417" cy="2074417"/>
          </a:xfrm>
          <a:prstGeom prst="rect">
            <a:avLst/>
          </a:prstGeom>
        </p:spPr>
      </p:pic>
      <p:sp>
        <p:nvSpPr>
          <p:cNvPr id="71" name="TextBox 70">
            <a:extLst>
              <a:ext uri="{FF2B5EF4-FFF2-40B4-BE49-F238E27FC236}">
                <a16:creationId xmlns:a16="http://schemas.microsoft.com/office/drawing/2014/main" id="{E734B90E-43F2-45B7-A4FC-C782DF138D25}"/>
              </a:ext>
            </a:extLst>
          </p:cNvPr>
          <p:cNvSpPr txBox="1"/>
          <p:nvPr/>
        </p:nvSpPr>
        <p:spPr>
          <a:xfrm>
            <a:off x="39014305" y="31281120"/>
            <a:ext cx="2617979" cy="461665"/>
          </a:xfrm>
          <a:prstGeom prst="rect">
            <a:avLst/>
          </a:prstGeom>
          <a:noFill/>
        </p:spPr>
        <p:txBody>
          <a:bodyPr wrap="square" rtlCol="0">
            <a:spAutoFit/>
          </a:bodyPr>
          <a:lstStyle/>
          <a:p>
            <a:r>
              <a:rPr lang="en-US" sz="2400" dirty="0">
                <a:solidFill>
                  <a:schemeClr val="bg1"/>
                </a:solidFill>
              </a:rPr>
              <a:t>Literature Cited -&gt;</a:t>
            </a:r>
          </a:p>
        </p:txBody>
      </p:sp>
      <p:grpSp>
        <p:nvGrpSpPr>
          <p:cNvPr id="33" name="Group 32">
            <a:extLst>
              <a:ext uri="{FF2B5EF4-FFF2-40B4-BE49-F238E27FC236}">
                <a16:creationId xmlns:a16="http://schemas.microsoft.com/office/drawing/2014/main" id="{09A38E3D-CC4B-4139-9068-57A99460E7B8}"/>
              </a:ext>
            </a:extLst>
          </p:cNvPr>
          <p:cNvGrpSpPr/>
          <p:nvPr/>
        </p:nvGrpSpPr>
        <p:grpSpPr>
          <a:xfrm>
            <a:off x="8360990" y="4323359"/>
            <a:ext cx="12535892" cy="8840342"/>
            <a:chOff x="10146118" y="5118883"/>
            <a:chExt cx="9946358" cy="8001000"/>
          </a:xfrm>
        </p:grpSpPr>
        <p:sp>
          <p:nvSpPr>
            <p:cNvPr id="30" name="Rectangle 29">
              <a:extLst>
                <a:ext uri="{FF2B5EF4-FFF2-40B4-BE49-F238E27FC236}">
                  <a16:creationId xmlns:a16="http://schemas.microsoft.com/office/drawing/2014/main" id="{167C48D0-F3AC-4C5D-8825-DEB5050E801B}"/>
                </a:ext>
              </a:extLst>
            </p:cNvPr>
            <p:cNvSpPr/>
            <p:nvPr/>
          </p:nvSpPr>
          <p:spPr>
            <a:xfrm>
              <a:off x="10146118" y="5118883"/>
              <a:ext cx="9946358" cy="8001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64FA5B84-1CDF-4B46-AF9E-2B31C0D9AEA1}"/>
                </a:ext>
              </a:extLst>
            </p:cNvPr>
            <p:cNvCxnSpPr>
              <a:cxnSpLocks/>
            </p:cNvCxnSpPr>
            <p:nvPr/>
          </p:nvCxnSpPr>
          <p:spPr>
            <a:xfrm>
              <a:off x="11050961" y="5832736"/>
              <a:ext cx="13978" cy="628270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54ABD1C0-806D-43CD-B553-8D5AEC018C2E}"/>
                </a:ext>
              </a:extLst>
            </p:cNvPr>
            <p:cNvCxnSpPr>
              <a:cxnSpLocks/>
            </p:cNvCxnSpPr>
            <p:nvPr/>
          </p:nvCxnSpPr>
          <p:spPr>
            <a:xfrm>
              <a:off x="11060939" y="12114209"/>
              <a:ext cx="8391801"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FC73F59-80F0-4039-B755-0AB9F078BA96}"/>
                </a:ext>
              </a:extLst>
            </p:cNvPr>
            <p:cNvCxnSpPr>
              <a:cxnSpLocks/>
            </p:cNvCxnSpPr>
            <p:nvPr/>
          </p:nvCxnSpPr>
          <p:spPr>
            <a:xfrm flipV="1">
              <a:off x="11093622" y="7546584"/>
              <a:ext cx="8064423" cy="3251974"/>
            </a:xfrm>
            <a:prstGeom prst="line">
              <a:avLst/>
            </a:prstGeom>
            <a:ln w="508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Straight Connector 42">
              <a:extLst>
                <a:ext uri="{FF2B5EF4-FFF2-40B4-BE49-F238E27FC236}">
                  <a16:creationId xmlns:a16="http://schemas.microsoft.com/office/drawing/2014/main" id="{60154C25-CC94-47B4-BE62-0F86E70124F0}"/>
                </a:ext>
              </a:extLst>
            </p:cNvPr>
            <p:cNvCxnSpPr/>
            <p:nvPr/>
          </p:nvCxnSpPr>
          <p:spPr>
            <a:xfrm flipV="1">
              <a:off x="11091731" y="10561587"/>
              <a:ext cx="8066314" cy="301707"/>
            </a:xfrm>
            <a:prstGeom prst="line">
              <a:avLst/>
            </a:prstGeom>
            <a:ln w="508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1" name="TextBox 80">
              <a:extLst>
                <a:ext uri="{FF2B5EF4-FFF2-40B4-BE49-F238E27FC236}">
                  <a16:creationId xmlns:a16="http://schemas.microsoft.com/office/drawing/2014/main" id="{B18CA341-AEEE-49E8-A9FD-357C7A62C8E9}"/>
                </a:ext>
              </a:extLst>
            </p:cNvPr>
            <p:cNvSpPr txBox="1"/>
            <p:nvPr/>
          </p:nvSpPr>
          <p:spPr>
            <a:xfrm rot="16200000">
              <a:off x="8590985" y="8789269"/>
              <a:ext cx="4015109" cy="660225"/>
            </a:xfrm>
            <a:prstGeom prst="rect">
              <a:avLst/>
            </a:prstGeom>
            <a:noFill/>
          </p:spPr>
          <p:txBody>
            <a:bodyPr wrap="square" rtlCol="0">
              <a:spAutoFit/>
            </a:bodyPr>
            <a:lstStyle/>
            <a:p>
              <a:pPr algn="ctr"/>
              <a:r>
                <a:rPr lang="en-US" sz="4400" dirty="0"/>
                <a:t>Frequency</a:t>
              </a:r>
            </a:p>
          </p:txBody>
        </p:sp>
        <p:sp>
          <p:nvSpPr>
            <p:cNvPr id="83" name="TextBox 82">
              <a:extLst>
                <a:ext uri="{FF2B5EF4-FFF2-40B4-BE49-F238E27FC236}">
                  <a16:creationId xmlns:a16="http://schemas.microsoft.com/office/drawing/2014/main" id="{49728BEE-D298-42B9-9488-F17FA613966E}"/>
                </a:ext>
              </a:extLst>
            </p:cNvPr>
            <p:cNvSpPr txBox="1"/>
            <p:nvPr/>
          </p:nvSpPr>
          <p:spPr>
            <a:xfrm>
              <a:off x="11563565" y="12316990"/>
              <a:ext cx="7237676" cy="696387"/>
            </a:xfrm>
            <a:prstGeom prst="rect">
              <a:avLst/>
            </a:prstGeom>
            <a:noFill/>
          </p:spPr>
          <p:txBody>
            <a:bodyPr wrap="square" rtlCol="0">
              <a:spAutoFit/>
            </a:bodyPr>
            <a:lstStyle/>
            <a:p>
              <a:pPr algn="ctr"/>
              <a:r>
                <a:rPr lang="en-US" sz="4400" dirty="0"/>
                <a:t>Days</a:t>
              </a:r>
              <a:r>
                <a:rPr lang="en-US" sz="3200" dirty="0"/>
                <a:t> </a:t>
              </a:r>
              <a:r>
                <a:rPr lang="en-US" sz="4400" dirty="0"/>
                <a:t>relative to COVID-19 lockdown</a:t>
              </a:r>
            </a:p>
          </p:txBody>
        </p:sp>
        <p:sp>
          <p:nvSpPr>
            <p:cNvPr id="86" name="TextBox 85">
              <a:extLst>
                <a:ext uri="{FF2B5EF4-FFF2-40B4-BE49-F238E27FC236}">
                  <a16:creationId xmlns:a16="http://schemas.microsoft.com/office/drawing/2014/main" id="{40C7C175-ADBF-46B8-88AD-FEE3772031A8}"/>
                </a:ext>
              </a:extLst>
            </p:cNvPr>
            <p:cNvSpPr txBox="1"/>
            <p:nvPr/>
          </p:nvSpPr>
          <p:spPr>
            <a:xfrm>
              <a:off x="11343072" y="5616201"/>
              <a:ext cx="6143292" cy="1671329"/>
            </a:xfrm>
            <a:prstGeom prst="rect">
              <a:avLst/>
            </a:prstGeom>
            <a:solidFill>
              <a:schemeClr val="bg1">
                <a:lumMod val="50000"/>
              </a:schemeClr>
            </a:solidFill>
            <a:ln>
              <a:solidFill>
                <a:schemeClr val="tx1"/>
              </a:solidFill>
            </a:ln>
          </p:spPr>
          <p:txBody>
            <a:bodyPr wrap="square" rtlCol="0">
              <a:spAutoFit/>
            </a:bodyPr>
            <a:lstStyle/>
            <a:p>
              <a:r>
                <a:rPr lang="en-US" sz="3800" b="1" dirty="0">
                  <a:solidFill>
                    <a:schemeClr val="bg1"/>
                  </a:solidFill>
                </a:rPr>
                <a:t>Pre-lockdown:</a:t>
              </a:r>
            </a:p>
            <a:p>
              <a:r>
                <a:rPr lang="en-US" sz="3800" b="1" dirty="0" err="1">
                  <a:solidFill>
                    <a:schemeClr val="bg1"/>
                  </a:solidFill>
                </a:rPr>
                <a:t>iNat</a:t>
              </a:r>
              <a:r>
                <a:rPr lang="en-US" sz="3800" b="1" dirty="0">
                  <a:solidFill>
                    <a:schemeClr val="bg1"/>
                  </a:solidFill>
                </a:rPr>
                <a:t> contributions will </a:t>
              </a:r>
            </a:p>
            <a:p>
              <a:r>
                <a:rPr lang="en-US" sz="3800" b="1" dirty="0">
                  <a:solidFill>
                    <a:srgbClr val="0000FF"/>
                  </a:solidFill>
                </a:rPr>
                <a:t>increase</a:t>
              </a:r>
              <a:r>
                <a:rPr lang="en-US" sz="3800" b="1" dirty="0"/>
                <a:t> </a:t>
              </a:r>
              <a:r>
                <a:rPr lang="en-US" sz="3800" b="1" dirty="0">
                  <a:solidFill>
                    <a:schemeClr val="bg1"/>
                  </a:solidFill>
                </a:rPr>
                <a:t>or</a:t>
              </a:r>
              <a:r>
                <a:rPr lang="en-US" sz="3800" b="1" dirty="0"/>
                <a:t> remain consistent</a:t>
              </a:r>
            </a:p>
          </p:txBody>
        </p:sp>
      </p:grpSp>
      <p:sp>
        <p:nvSpPr>
          <p:cNvPr id="90" name="TextBox 89">
            <a:extLst>
              <a:ext uri="{FF2B5EF4-FFF2-40B4-BE49-F238E27FC236}">
                <a16:creationId xmlns:a16="http://schemas.microsoft.com/office/drawing/2014/main" id="{AFC90F4D-9B21-4B9E-B6BD-0A90FE772572}"/>
              </a:ext>
            </a:extLst>
          </p:cNvPr>
          <p:cNvSpPr txBox="1"/>
          <p:nvPr/>
        </p:nvSpPr>
        <p:spPr>
          <a:xfrm>
            <a:off x="34309251" y="31938765"/>
            <a:ext cx="4630588" cy="671915"/>
          </a:xfrm>
          <a:prstGeom prst="rect">
            <a:avLst/>
          </a:prstGeom>
          <a:noFill/>
        </p:spPr>
        <p:txBody>
          <a:bodyPr wrap="square" rtlCol="0">
            <a:spAutoFit/>
          </a:bodyPr>
          <a:lstStyle/>
          <a:p>
            <a:pPr marL="0" marR="0">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ACKNOWLEDGMENTS I would acknowledge Dr. Sean M. Mahoney for his help on this study.</a:t>
            </a:r>
          </a:p>
        </p:txBody>
      </p:sp>
      <p:grpSp>
        <p:nvGrpSpPr>
          <p:cNvPr id="35" name="Group 34">
            <a:extLst>
              <a:ext uri="{FF2B5EF4-FFF2-40B4-BE49-F238E27FC236}">
                <a16:creationId xmlns:a16="http://schemas.microsoft.com/office/drawing/2014/main" id="{5790D4AA-2C0D-4F6D-81FA-56087668AD18}"/>
              </a:ext>
            </a:extLst>
          </p:cNvPr>
          <p:cNvGrpSpPr/>
          <p:nvPr/>
        </p:nvGrpSpPr>
        <p:grpSpPr>
          <a:xfrm>
            <a:off x="21716793" y="4323358"/>
            <a:ext cx="12418459" cy="8840341"/>
            <a:chOff x="22294513" y="5121458"/>
            <a:chExt cx="10225390" cy="8000999"/>
          </a:xfrm>
        </p:grpSpPr>
        <p:sp>
          <p:nvSpPr>
            <p:cNvPr id="53" name="Rectangle 52">
              <a:extLst>
                <a:ext uri="{FF2B5EF4-FFF2-40B4-BE49-F238E27FC236}">
                  <a16:creationId xmlns:a16="http://schemas.microsoft.com/office/drawing/2014/main" id="{D3EBBDCE-7455-428B-B6A7-C527C8429C7E}"/>
                </a:ext>
              </a:extLst>
            </p:cNvPr>
            <p:cNvSpPr/>
            <p:nvPr/>
          </p:nvSpPr>
          <p:spPr>
            <a:xfrm>
              <a:off x="22294513" y="5121458"/>
              <a:ext cx="9518295" cy="80009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Connector 54">
              <a:extLst>
                <a:ext uri="{FF2B5EF4-FFF2-40B4-BE49-F238E27FC236}">
                  <a16:creationId xmlns:a16="http://schemas.microsoft.com/office/drawing/2014/main" id="{8A6D5CD5-20B5-465D-AA28-D3D1E35ABF3A}"/>
                </a:ext>
              </a:extLst>
            </p:cNvPr>
            <p:cNvCxnSpPr>
              <a:cxnSpLocks/>
            </p:cNvCxnSpPr>
            <p:nvPr/>
          </p:nvCxnSpPr>
          <p:spPr>
            <a:xfrm>
              <a:off x="23267320" y="5832736"/>
              <a:ext cx="1607" cy="6284048"/>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1C945521-816D-418F-8232-A494CCB93017}"/>
                </a:ext>
              </a:extLst>
            </p:cNvPr>
            <p:cNvCxnSpPr>
              <a:cxnSpLocks/>
            </p:cNvCxnSpPr>
            <p:nvPr/>
          </p:nvCxnSpPr>
          <p:spPr>
            <a:xfrm>
              <a:off x="23268927" y="12116784"/>
              <a:ext cx="8098971"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7D6CE5F7-5382-4985-BA78-0FD3AD148C8A}"/>
                </a:ext>
              </a:extLst>
            </p:cNvPr>
            <p:cNvCxnSpPr>
              <a:cxnSpLocks/>
            </p:cNvCxnSpPr>
            <p:nvPr/>
          </p:nvCxnSpPr>
          <p:spPr>
            <a:xfrm flipV="1">
              <a:off x="23278890" y="7265610"/>
              <a:ext cx="7821754" cy="3310875"/>
            </a:xfrm>
            <a:prstGeom prst="line">
              <a:avLst/>
            </a:prstGeom>
            <a:ln w="508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Connector 67">
              <a:extLst>
                <a:ext uri="{FF2B5EF4-FFF2-40B4-BE49-F238E27FC236}">
                  <a16:creationId xmlns:a16="http://schemas.microsoft.com/office/drawing/2014/main" id="{9C110FBE-EF29-4C2D-8263-544D3EA4C4C1}"/>
                </a:ext>
              </a:extLst>
            </p:cNvPr>
            <p:cNvCxnSpPr>
              <a:cxnSpLocks/>
            </p:cNvCxnSpPr>
            <p:nvPr/>
          </p:nvCxnSpPr>
          <p:spPr>
            <a:xfrm>
              <a:off x="23278890" y="10591391"/>
              <a:ext cx="7858801" cy="826157"/>
            </a:xfrm>
            <a:prstGeom prst="line">
              <a:avLst/>
            </a:prstGeom>
            <a:ln w="50800">
              <a:headEnd type="none" w="med" len="med"/>
              <a:tailEnd type="arrow" w="med" len="med"/>
            </a:ln>
          </p:spPr>
          <p:style>
            <a:lnRef idx="3">
              <a:schemeClr val="accent2"/>
            </a:lnRef>
            <a:fillRef idx="0">
              <a:schemeClr val="accent2"/>
            </a:fillRef>
            <a:effectRef idx="2">
              <a:schemeClr val="accent2"/>
            </a:effectRef>
            <a:fontRef idx="minor">
              <a:schemeClr val="tx1"/>
            </a:fontRef>
          </p:style>
        </p:cxnSp>
        <p:sp>
          <p:nvSpPr>
            <p:cNvPr id="85" name="TextBox 84">
              <a:extLst>
                <a:ext uri="{FF2B5EF4-FFF2-40B4-BE49-F238E27FC236}">
                  <a16:creationId xmlns:a16="http://schemas.microsoft.com/office/drawing/2014/main" id="{701E727A-3C6A-4F44-AEC7-F6DE2F91860E}"/>
                </a:ext>
              </a:extLst>
            </p:cNvPr>
            <p:cNvSpPr txBox="1"/>
            <p:nvPr/>
          </p:nvSpPr>
          <p:spPr>
            <a:xfrm>
              <a:off x="23971710" y="12289161"/>
              <a:ext cx="7061386" cy="702839"/>
            </a:xfrm>
            <a:prstGeom prst="rect">
              <a:avLst/>
            </a:prstGeom>
            <a:noFill/>
          </p:spPr>
          <p:txBody>
            <a:bodyPr wrap="square" rtlCol="0">
              <a:spAutoFit/>
            </a:bodyPr>
            <a:lstStyle/>
            <a:p>
              <a:pPr algn="ctr"/>
              <a:r>
                <a:rPr lang="en-US" sz="4400" dirty="0"/>
                <a:t>Days relative to COVID-19 lockdown</a:t>
              </a:r>
            </a:p>
          </p:txBody>
        </p:sp>
        <p:sp>
          <p:nvSpPr>
            <p:cNvPr id="88" name="TextBox 87">
              <a:extLst>
                <a:ext uri="{FF2B5EF4-FFF2-40B4-BE49-F238E27FC236}">
                  <a16:creationId xmlns:a16="http://schemas.microsoft.com/office/drawing/2014/main" id="{426F71EE-37D5-4FE2-9819-9CC0D7D52942}"/>
                </a:ext>
              </a:extLst>
            </p:cNvPr>
            <p:cNvSpPr txBox="1"/>
            <p:nvPr/>
          </p:nvSpPr>
          <p:spPr>
            <a:xfrm>
              <a:off x="29602322" y="7825651"/>
              <a:ext cx="1685062" cy="702839"/>
            </a:xfrm>
            <a:prstGeom prst="rect">
              <a:avLst/>
            </a:prstGeom>
            <a:noFill/>
          </p:spPr>
          <p:txBody>
            <a:bodyPr wrap="square" rtlCol="0">
              <a:spAutoFit/>
            </a:bodyPr>
            <a:lstStyle/>
            <a:p>
              <a:pPr algn="ctr"/>
              <a:r>
                <a:rPr lang="en-US" sz="4400" dirty="0">
                  <a:solidFill>
                    <a:srgbClr val="0070C0"/>
                  </a:solidFill>
                </a:rPr>
                <a:t>Rural</a:t>
              </a:r>
            </a:p>
          </p:txBody>
        </p:sp>
        <p:sp>
          <p:nvSpPr>
            <p:cNvPr id="89" name="TextBox 88">
              <a:extLst>
                <a:ext uri="{FF2B5EF4-FFF2-40B4-BE49-F238E27FC236}">
                  <a16:creationId xmlns:a16="http://schemas.microsoft.com/office/drawing/2014/main" id="{1CE7DFD7-F2FE-40D9-B5B9-4F7B30211A65}"/>
                </a:ext>
              </a:extLst>
            </p:cNvPr>
            <p:cNvSpPr txBox="1"/>
            <p:nvPr/>
          </p:nvSpPr>
          <p:spPr>
            <a:xfrm>
              <a:off x="30133825" y="10432211"/>
              <a:ext cx="2386078" cy="702839"/>
            </a:xfrm>
            <a:prstGeom prst="rect">
              <a:avLst/>
            </a:prstGeom>
            <a:noFill/>
          </p:spPr>
          <p:txBody>
            <a:bodyPr wrap="square" rtlCol="0">
              <a:spAutoFit/>
            </a:bodyPr>
            <a:lstStyle/>
            <a:p>
              <a:r>
                <a:rPr lang="en-US" sz="4400" dirty="0">
                  <a:solidFill>
                    <a:srgbClr val="FF0000"/>
                  </a:solidFill>
                </a:rPr>
                <a:t>Urban</a:t>
              </a:r>
            </a:p>
          </p:txBody>
        </p:sp>
        <p:sp>
          <p:nvSpPr>
            <p:cNvPr id="51" name="TextBox 50">
              <a:extLst>
                <a:ext uri="{FF2B5EF4-FFF2-40B4-BE49-F238E27FC236}">
                  <a16:creationId xmlns:a16="http://schemas.microsoft.com/office/drawing/2014/main" id="{F3B7EB1A-4589-4BBC-8890-804746902849}"/>
                </a:ext>
              </a:extLst>
            </p:cNvPr>
            <p:cNvSpPr txBox="1"/>
            <p:nvPr/>
          </p:nvSpPr>
          <p:spPr>
            <a:xfrm>
              <a:off x="23459031" y="5475548"/>
              <a:ext cx="5855566" cy="2200584"/>
            </a:xfrm>
            <a:prstGeom prst="rect">
              <a:avLst/>
            </a:prstGeom>
            <a:solidFill>
              <a:schemeClr val="bg1">
                <a:lumMod val="50000"/>
              </a:schemeClr>
            </a:solidFill>
            <a:ln>
              <a:solidFill>
                <a:schemeClr val="tx1"/>
              </a:solidFill>
            </a:ln>
          </p:spPr>
          <p:txBody>
            <a:bodyPr wrap="square" rtlCol="0">
              <a:spAutoFit/>
            </a:bodyPr>
            <a:lstStyle/>
            <a:p>
              <a:r>
                <a:rPr lang="en-US" sz="3800" b="1" dirty="0">
                  <a:solidFill>
                    <a:schemeClr val="bg1"/>
                  </a:solidFill>
                </a:rPr>
                <a:t>Post-lockdown:</a:t>
              </a:r>
            </a:p>
            <a:p>
              <a:r>
                <a:rPr lang="en-US" sz="3800" b="1" dirty="0" err="1">
                  <a:solidFill>
                    <a:schemeClr val="bg1"/>
                  </a:solidFill>
                </a:rPr>
                <a:t>iNat</a:t>
              </a:r>
              <a:r>
                <a:rPr lang="en-US" sz="3800" b="1" dirty="0">
                  <a:solidFill>
                    <a:schemeClr val="bg1"/>
                  </a:solidFill>
                </a:rPr>
                <a:t> contributions will </a:t>
              </a:r>
            </a:p>
            <a:p>
              <a:r>
                <a:rPr lang="en-US" sz="3800" b="1" dirty="0">
                  <a:solidFill>
                    <a:srgbClr val="0000FF"/>
                  </a:solidFill>
                </a:rPr>
                <a:t>Increase in rural areas</a:t>
              </a:r>
              <a:r>
                <a:rPr lang="en-US" sz="3800" b="1" dirty="0"/>
                <a:t> </a:t>
              </a:r>
              <a:r>
                <a:rPr lang="en-US" sz="3800" b="1" dirty="0">
                  <a:solidFill>
                    <a:schemeClr val="bg1"/>
                  </a:solidFill>
                </a:rPr>
                <a:t>and</a:t>
              </a:r>
              <a:r>
                <a:rPr lang="en-US" sz="3800" b="1" dirty="0"/>
                <a:t> </a:t>
              </a:r>
              <a:r>
                <a:rPr lang="en-US" sz="3800" b="1" dirty="0">
                  <a:solidFill>
                    <a:srgbClr val="FF0000"/>
                  </a:solidFill>
                </a:rPr>
                <a:t>decrease in urban areas</a:t>
              </a:r>
            </a:p>
          </p:txBody>
        </p:sp>
      </p:grpSp>
      <p:sp>
        <p:nvSpPr>
          <p:cNvPr id="57" name="TextBox 56">
            <a:extLst>
              <a:ext uri="{FF2B5EF4-FFF2-40B4-BE49-F238E27FC236}">
                <a16:creationId xmlns:a16="http://schemas.microsoft.com/office/drawing/2014/main" id="{45A08611-C5A2-49DD-BE7F-1A289C3BF167}"/>
              </a:ext>
            </a:extLst>
          </p:cNvPr>
          <p:cNvSpPr txBox="1"/>
          <p:nvPr/>
        </p:nvSpPr>
        <p:spPr>
          <a:xfrm>
            <a:off x="12693541" y="16374336"/>
            <a:ext cx="5562576" cy="784830"/>
          </a:xfrm>
          <a:prstGeom prst="rect">
            <a:avLst/>
          </a:prstGeom>
          <a:solidFill>
            <a:schemeClr val="bg1"/>
          </a:solidFill>
          <a:ln>
            <a:noFill/>
          </a:ln>
        </p:spPr>
        <p:txBody>
          <a:bodyPr wrap="square" rtlCol="0">
            <a:spAutoFit/>
          </a:bodyPr>
          <a:lstStyle/>
          <a:p>
            <a:pPr algn="ctr"/>
            <a:r>
              <a:rPr lang="en-US" sz="4500" b="1" dirty="0"/>
              <a:t>LA Co. pre-lockdown</a:t>
            </a:r>
          </a:p>
        </p:txBody>
      </p:sp>
      <p:sp>
        <p:nvSpPr>
          <p:cNvPr id="58" name="TextBox 57">
            <a:extLst>
              <a:ext uri="{FF2B5EF4-FFF2-40B4-BE49-F238E27FC236}">
                <a16:creationId xmlns:a16="http://schemas.microsoft.com/office/drawing/2014/main" id="{5BAE8FF2-B788-4CB1-9D4A-CD1E04B93C31}"/>
              </a:ext>
            </a:extLst>
          </p:cNvPr>
          <p:cNvSpPr txBox="1"/>
          <p:nvPr/>
        </p:nvSpPr>
        <p:spPr>
          <a:xfrm>
            <a:off x="25353831" y="16332774"/>
            <a:ext cx="5558054" cy="1477328"/>
          </a:xfrm>
          <a:prstGeom prst="rect">
            <a:avLst/>
          </a:prstGeom>
          <a:solidFill>
            <a:schemeClr val="bg1"/>
          </a:solidFill>
          <a:ln>
            <a:noFill/>
          </a:ln>
        </p:spPr>
        <p:txBody>
          <a:bodyPr wrap="square" rtlCol="0">
            <a:spAutoFit/>
          </a:bodyPr>
          <a:lstStyle/>
          <a:p>
            <a:pPr algn="ctr"/>
            <a:r>
              <a:rPr lang="en-US" sz="4500" b="1" dirty="0"/>
              <a:t>Humboldt Co. pre-lockdown</a:t>
            </a:r>
          </a:p>
        </p:txBody>
      </p:sp>
      <p:sp>
        <p:nvSpPr>
          <p:cNvPr id="60" name="TextBox 59">
            <a:extLst>
              <a:ext uri="{FF2B5EF4-FFF2-40B4-BE49-F238E27FC236}">
                <a16:creationId xmlns:a16="http://schemas.microsoft.com/office/drawing/2014/main" id="{C6F24176-E9B8-48E8-9F18-01FB1D2EBCBB}"/>
              </a:ext>
            </a:extLst>
          </p:cNvPr>
          <p:cNvSpPr txBox="1"/>
          <p:nvPr/>
        </p:nvSpPr>
        <p:spPr>
          <a:xfrm>
            <a:off x="12686774" y="23716407"/>
            <a:ext cx="5562576" cy="784830"/>
          </a:xfrm>
          <a:prstGeom prst="rect">
            <a:avLst/>
          </a:prstGeom>
          <a:solidFill>
            <a:schemeClr val="bg1"/>
          </a:solidFill>
          <a:ln>
            <a:noFill/>
          </a:ln>
        </p:spPr>
        <p:txBody>
          <a:bodyPr wrap="square" rtlCol="0">
            <a:spAutoFit/>
          </a:bodyPr>
          <a:lstStyle/>
          <a:p>
            <a:pPr algn="ctr"/>
            <a:r>
              <a:rPr lang="en-US" sz="4500" b="1" dirty="0"/>
              <a:t>LA Co. post-lockdown</a:t>
            </a:r>
          </a:p>
        </p:txBody>
      </p:sp>
      <p:sp>
        <p:nvSpPr>
          <p:cNvPr id="61" name="TextBox 60">
            <a:extLst>
              <a:ext uri="{FF2B5EF4-FFF2-40B4-BE49-F238E27FC236}">
                <a16:creationId xmlns:a16="http://schemas.microsoft.com/office/drawing/2014/main" id="{CA526FA1-E1F3-427D-BB19-867340EA5005}"/>
              </a:ext>
            </a:extLst>
          </p:cNvPr>
          <p:cNvSpPr txBox="1"/>
          <p:nvPr/>
        </p:nvSpPr>
        <p:spPr>
          <a:xfrm>
            <a:off x="25560551" y="23820311"/>
            <a:ext cx="5562576" cy="1477328"/>
          </a:xfrm>
          <a:prstGeom prst="rect">
            <a:avLst/>
          </a:prstGeom>
          <a:solidFill>
            <a:schemeClr val="bg1"/>
          </a:solidFill>
          <a:ln>
            <a:noFill/>
          </a:ln>
        </p:spPr>
        <p:txBody>
          <a:bodyPr wrap="square" rtlCol="0">
            <a:spAutoFit/>
          </a:bodyPr>
          <a:lstStyle/>
          <a:p>
            <a:pPr algn="ctr"/>
            <a:r>
              <a:rPr lang="en-US" sz="4500" b="1" dirty="0"/>
              <a:t>Humboldt Co. post-lockdown</a:t>
            </a:r>
          </a:p>
        </p:txBody>
      </p:sp>
      <p:sp>
        <p:nvSpPr>
          <p:cNvPr id="62" name="TextBox 61">
            <a:extLst>
              <a:ext uri="{FF2B5EF4-FFF2-40B4-BE49-F238E27FC236}">
                <a16:creationId xmlns:a16="http://schemas.microsoft.com/office/drawing/2014/main" id="{DB30F463-29F9-4AFD-8681-16263D5F88E0}"/>
              </a:ext>
            </a:extLst>
          </p:cNvPr>
          <p:cNvSpPr txBox="1"/>
          <p:nvPr/>
        </p:nvSpPr>
        <p:spPr>
          <a:xfrm rot="16200000">
            <a:off x="19998799" y="8325029"/>
            <a:ext cx="4436313" cy="832986"/>
          </a:xfrm>
          <a:prstGeom prst="rect">
            <a:avLst/>
          </a:prstGeom>
          <a:noFill/>
        </p:spPr>
        <p:txBody>
          <a:bodyPr wrap="square" rtlCol="0">
            <a:spAutoFit/>
          </a:bodyPr>
          <a:lstStyle/>
          <a:p>
            <a:pPr algn="ctr"/>
            <a:r>
              <a:rPr lang="en-US" sz="4400" dirty="0"/>
              <a:t>Frequency</a:t>
            </a:r>
          </a:p>
        </p:txBody>
      </p:sp>
      <p:pic>
        <p:nvPicPr>
          <p:cNvPr id="64" name="Picture 63">
            <a:extLst>
              <a:ext uri="{FF2B5EF4-FFF2-40B4-BE49-F238E27FC236}">
                <a16:creationId xmlns:a16="http://schemas.microsoft.com/office/drawing/2014/main" id="{A5629D49-B245-4DE1-B15F-03FC01884ED1}"/>
              </a:ext>
            </a:extLst>
          </p:cNvPr>
          <p:cNvPicPr>
            <a:picLocks noChangeAspect="1"/>
          </p:cNvPicPr>
          <p:nvPr/>
        </p:nvPicPr>
        <p:blipFill rotWithShape="1">
          <a:blip r:embed="rId9">
            <a:alphaModFix amt="91000"/>
          </a:blip>
          <a:srcRect l="24311" t="34504" r="24311" b="47782"/>
          <a:stretch/>
        </p:blipFill>
        <p:spPr>
          <a:xfrm>
            <a:off x="14213964" y="1253742"/>
            <a:ext cx="3008509" cy="2446728"/>
          </a:xfrm>
          <a:prstGeom prst="rect">
            <a:avLst/>
          </a:prstGeom>
          <a:ln>
            <a:solidFill>
              <a:schemeClr val="tx1"/>
            </a:solidFill>
          </a:ln>
        </p:spPr>
      </p:pic>
      <p:pic>
        <p:nvPicPr>
          <p:cNvPr id="67" name="Picture 66">
            <a:extLst>
              <a:ext uri="{FF2B5EF4-FFF2-40B4-BE49-F238E27FC236}">
                <a16:creationId xmlns:a16="http://schemas.microsoft.com/office/drawing/2014/main" id="{D4CFD006-18C3-4314-B27B-0550D9504C5A}"/>
              </a:ext>
            </a:extLst>
          </p:cNvPr>
          <p:cNvPicPr>
            <a:picLocks noChangeAspect="1"/>
          </p:cNvPicPr>
          <p:nvPr/>
        </p:nvPicPr>
        <p:blipFill>
          <a:blip r:embed="rId10"/>
          <a:stretch>
            <a:fillRect/>
          </a:stretch>
        </p:blipFill>
        <p:spPr>
          <a:xfrm>
            <a:off x="6814764" y="1315232"/>
            <a:ext cx="3800418" cy="2341406"/>
          </a:xfrm>
          <a:prstGeom prst="rect">
            <a:avLst/>
          </a:prstGeom>
          <a:ln>
            <a:solidFill>
              <a:schemeClr val="tx1"/>
            </a:solidFill>
          </a:ln>
          <a:scene3d>
            <a:camera prst="orthographicFront">
              <a:rot lat="0" lon="11099976" rev="0"/>
            </a:camera>
            <a:lightRig rig="threePt" dir="t"/>
          </a:scene3d>
        </p:spPr>
      </p:pic>
      <p:pic>
        <p:nvPicPr>
          <p:cNvPr id="69" name="Picture 68">
            <a:extLst>
              <a:ext uri="{FF2B5EF4-FFF2-40B4-BE49-F238E27FC236}">
                <a16:creationId xmlns:a16="http://schemas.microsoft.com/office/drawing/2014/main" id="{54220C4B-8D0C-4E2D-A31F-EC6CC7E9ADCB}"/>
              </a:ext>
            </a:extLst>
          </p:cNvPr>
          <p:cNvPicPr>
            <a:picLocks noChangeAspect="1"/>
          </p:cNvPicPr>
          <p:nvPr/>
        </p:nvPicPr>
        <p:blipFill>
          <a:blip r:embed="rId11">
            <a:alphaModFix amt="92000"/>
          </a:blip>
          <a:stretch>
            <a:fillRect/>
          </a:stretch>
        </p:blipFill>
        <p:spPr>
          <a:xfrm>
            <a:off x="32456594" y="1325183"/>
            <a:ext cx="4052108" cy="2269180"/>
          </a:xfrm>
          <a:prstGeom prst="rect">
            <a:avLst/>
          </a:prstGeom>
          <a:ln>
            <a:solidFill>
              <a:schemeClr val="tx1"/>
            </a:solidFill>
          </a:ln>
        </p:spPr>
      </p:pic>
      <p:pic>
        <p:nvPicPr>
          <p:cNvPr id="72" name="Picture 71">
            <a:extLst>
              <a:ext uri="{FF2B5EF4-FFF2-40B4-BE49-F238E27FC236}">
                <a16:creationId xmlns:a16="http://schemas.microsoft.com/office/drawing/2014/main" id="{7C14497B-EBD4-4395-A1D2-5671F34F2703}"/>
              </a:ext>
            </a:extLst>
          </p:cNvPr>
          <p:cNvPicPr>
            <a:picLocks noChangeAspect="1"/>
          </p:cNvPicPr>
          <p:nvPr/>
        </p:nvPicPr>
        <p:blipFill rotWithShape="1">
          <a:blip r:embed="rId12"/>
          <a:srcRect l="11052" t="29377" r="13158" b="8124"/>
          <a:stretch/>
        </p:blipFill>
        <p:spPr>
          <a:xfrm>
            <a:off x="25458809" y="1043514"/>
            <a:ext cx="3800418" cy="2639180"/>
          </a:xfrm>
          <a:prstGeom prst="rect">
            <a:avLst/>
          </a:prstGeom>
          <a:ln>
            <a:solidFill>
              <a:schemeClr val="tx1"/>
            </a:solidFill>
            <a:extLst>
              <a:ext uri="{C807C97D-BFC1-408E-A445-0C87EB9F89A2}">
                <ask:lineSketchStyleProps xmlns:ask="http://schemas.microsoft.com/office/drawing/2018/sketchyshapes">
                  <ask:type>
                    <ask:lineSketchNone/>
                  </ask:type>
                </ask:lineSketchStyleProps>
              </a:ext>
            </a:extLst>
          </a:ln>
        </p:spPr>
      </p:pic>
    </p:spTree>
    <p:extLst>
      <p:ext uri="{BB962C8B-B14F-4D97-AF65-F5344CB8AC3E}">
        <p14:creationId xmlns:p14="http://schemas.microsoft.com/office/powerpoint/2010/main" val="25106956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7226</TotalTime>
  <Words>1038</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Mahoney</dc:creator>
  <cp:lastModifiedBy>Jane L Olshefsky</cp:lastModifiedBy>
  <cp:revision>36</cp:revision>
  <dcterms:created xsi:type="dcterms:W3CDTF">2022-04-08T18:46:38Z</dcterms:created>
  <dcterms:modified xsi:type="dcterms:W3CDTF">2022-04-25T23:05:40Z</dcterms:modified>
</cp:coreProperties>
</file>