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selle Rangel" initials="GR" lastIdx="0" clrIdx="0"/>
  <p:cmAuthor id="2" name="Giselle Rangel" initials="GR [2]" lastIdx="0" clrIdx="1"/>
  <p:cmAuthor id="3" name="Giselle Rangel" initials="GR [3]"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3" autoAdjust="0"/>
    <p:restoredTop sz="94660"/>
  </p:normalViewPr>
  <p:slideViewPr>
    <p:cSldViewPr snapToGrid="0">
      <p:cViewPr>
        <p:scale>
          <a:sx n="25" d="100"/>
          <a:sy n="25" d="100"/>
        </p:scale>
        <p:origin x="1120" y="-2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EE962-1884-4F2A-8001-5419500FA93F}" type="datetimeFigureOut">
              <a:rPr lang="en-US" smtClean="0"/>
              <a:t>4/25/22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7EA0-A63E-4051-92C2-3563C5D986F5}" type="slidenum">
              <a:rPr lang="en-US" smtClean="0"/>
              <a:t>‹#›</a:t>
            </a:fld>
            <a:endParaRPr lang="en-US" dirty="0"/>
          </a:p>
        </p:txBody>
      </p:sp>
    </p:spTree>
    <p:extLst>
      <p:ext uri="{BB962C8B-B14F-4D97-AF65-F5344CB8AC3E}">
        <p14:creationId xmlns:p14="http://schemas.microsoft.com/office/powerpoint/2010/main" val="1107806971"/>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254666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205593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37225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14842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1CF4-FEC5-4AB2-AB5C-522A584D5A28}" type="datetimeFigureOut">
              <a:rPr lang="en-US" smtClean="0"/>
              <a:t>4/25/22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210206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CF4-FEC5-4AB2-AB5C-522A584D5A28}" type="datetimeFigureOut">
              <a:rPr lang="en-US" smtClean="0"/>
              <a:t>4/25/22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194688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CF4-FEC5-4AB2-AB5C-522A584D5A28}" type="datetimeFigureOut">
              <a:rPr lang="en-US" smtClean="0"/>
              <a:t>4/25/22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40024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CF4-FEC5-4AB2-AB5C-522A584D5A28}" type="datetimeFigureOut">
              <a:rPr lang="en-US" smtClean="0"/>
              <a:t>4/25/22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172398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1CF4-FEC5-4AB2-AB5C-522A584D5A28}" type="datetimeFigureOut">
              <a:rPr lang="en-US" smtClean="0"/>
              <a:t>4/25/22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6822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5762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418361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2361CF4-FEC5-4AB2-AB5C-522A584D5A28}" type="datetimeFigureOut">
              <a:rPr lang="en-US" smtClean="0"/>
              <a:t>4/25/22</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E923F48-C5CB-4123-A1EC-7CB43AE842F9}" type="slidenum">
              <a:rPr lang="en-US" smtClean="0"/>
              <a:t>‹#›</a:t>
            </a:fld>
            <a:endParaRPr lang="en-US" dirty="0"/>
          </a:p>
        </p:txBody>
      </p:sp>
    </p:spTree>
    <p:extLst>
      <p:ext uri="{BB962C8B-B14F-4D97-AF65-F5344CB8AC3E}">
        <p14:creationId xmlns:p14="http://schemas.microsoft.com/office/powerpoint/2010/main" val="325437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Google Shape;85;p13">
            <a:extLst>
              <a:ext uri="{FF2B5EF4-FFF2-40B4-BE49-F238E27FC236}">
                <a16:creationId xmlns:a16="http://schemas.microsoft.com/office/drawing/2014/main" xmlns="" id="{40DE3810-81B6-46A6-BF9E-B834B25D2A25}"/>
              </a:ext>
            </a:extLst>
          </p:cNvPr>
          <p:cNvSpPr txBox="1"/>
          <p:nvPr/>
        </p:nvSpPr>
        <p:spPr>
          <a:xfrm>
            <a:off x="260238" y="19643597"/>
            <a:ext cx="12581531" cy="12950716"/>
          </a:xfrm>
          <a:prstGeom prst="rect">
            <a:avLst/>
          </a:prstGeom>
          <a:noFill/>
          <a:ln w="28575" cap="flat" cmpd="sng">
            <a:solidFill>
              <a:schemeClr val="tx1"/>
            </a:solidFill>
            <a:prstDash val="solid"/>
            <a:round/>
            <a:headEnd type="none" w="sm" len="sm"/>
            <a:tailEnd type="none" w="sm" len="sm"/>
          </a:ln>
        </p:spPr>
        <p:txBody>
          <a:bodyPr spcFirstLastPara="1" wrap="square" lIns="279325" tIns="47725" rIns="95325" bIns="47725" anchor="t" anchorCtr="0">
            <a:noAutofit/>
          </a:bodyPr>
          <a:lstStyle/>
          <a:p>
            <a:pPr marR="148590" algn="just"/>
            <a:r>
              <a:rPr lang="en" sz="5200" b="1" dirty="0">
                <a:latin typeface="Times New Roman" charset="0"/>
                <a:ea typeface="Times New Roman" charset="0"/>
                <a:cs typeface="Times New Roman" charset="0"/>
              </a:rPr>
              <a:t>METHODS</a:t>
            </a:r>
            <a:endParaRPr lang="en-US" sz="5200" dirty="0">
              <a:latin typeface="Times New Roman" charset="0"/>
              <a:ea typeface="Times New Roman" charset="0"/>
              <a:cs typeface="Times New Roman" charset="0"/>
            </a:endParaRPr>
          </a:p>
          <a:p>
            <a:pPr marR="148590" algn="just"/>
            <a:r>
              <a:rPr lang="en-US" sz="5200" dirty="0">
                <a:latin typeface="Times New Roman" charset="0"/>
                <a:ea typeface="Times New Roman" charset="0"/>
                <a:cs typeface="Times New Roman" charset="0"/>
              </a:rPr>
              <a:t>I  conducted four observational point count surveys per week in each of the two habitat types at the Arcata Marsh and Wildlife Sanctuary, CA. During each survey effort, I visited 6 survey points, determined using convenience sampling (Fig. 1). </a:t>
            </a:r>
          </a:p>
          <a:p>
            <a:pPr marR="148590" algn="just"/>
            <a:r>
              <a:rPr lang="en-US" sz="5200" dirty="0">
                <a:latin typeface="Times New Roman" charset="0"/>
                <a:ea typeface="Times New Roman" charset="0"/>
                <a:cs typeface="Times New Roman" charset="0"/>
              </a:rPr>
              <a:t>I conducted two-point count surveys on the same day between the two habitat sites during February-April 2022. I observed for 30 minutes 1 to 2 hours </a:t>
            </a:r>
            <a:r>
              <a:rPr lang="ur-PK" sz="5200" dirty="0">
                <a:latin typeface="Times New Roman" charset="0"/>
                <a:ea typeface="Times New Roman" charset="0"/>
                <a:cs typeface="Times New Roman" charset="0"/>
              </a:rPr>
              <a:t>±</a:t>
            </a:r>
            <a:r>
              <a:rPr lang="en-US" sz="5200" dirty="0">
                <a:latin typeface="Times New Roman" charset="0"/>
                <a:ea typeface="Times New Roman" charset="0"/>
                <a:cs typeface="Times New Roman" charset="0"/>
              </a:rPr>
              <a:t> high tide and low tide. To control for variation in study site area, I calculated egret abundance/ha. I utilized a two-way ANOVA test to compare variation in Great egret abundance between habitats and tidal fluctuations. </a:t>
            </a:r>
            <a:endParaRPr sz="5200" dirty="0">
              <a:latin typeface="Times New Roman" charset="0"/>
              <a:ea typeface="Times New Roman" charset="0"/>
              <a:cs typeface="Times New Roman" charset="0"/>
            </a:endParaRPr>
          </a:p>
        </p:txBody>
      </p:sp>
      <p:sp>
        <p:nvSpPr>
          <p:cNvPr id="5" name="Google Shape;86;p13">
            <a:extLst>
              <a:ext uri="{FF2B5EF4-FFF2-40B4-BE49-F238E27FC236}">
                <a16:creationId xmlns:a16="http://schemas.microsoft.com/office/drawing/2014/main" xmlns="" id="{03B43160-680E-4D27-AF72-C0F35AB8841B}"/>
              </a:ext>
            </a:extLst>
          </p:cNvPr>
          <p:cNvSpPr txBox="1"/>
          <p:nvPr/>
        </p:nvSpPr>
        <p:spPr>
          <a:xfrm>
            <a:off x="31350600" y="4757975"/>
            <a:ext cx="12182100" cy="10310485"/>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171450" marR="228600" algn="just"/>
            <a:r>
              <a:rPr lang="en" sz="5200" b="1" dirty="0">
                <a:latin typeface="Times New Roman" charset="0"/>
                <a:ea typeface="Times New Roman" charset="0"/>
                <a:cs typeface="Times New Roman" charset="0"/>
              </a:rPr>
              <a:t>RESULTS</a:t>
            </a:r>
            <a:endParaRPr sz="5200" dirty="0">
              <a:latin typeface="Times New Roman" charset="0"/>
              <a:ea typeface="Times New Roman" charset="0"/>
              <a:cs typeface="Times New Roman" charset="0"/>
            </a:endParaRPr>
          </a:p>
          <a:p>
            <a:pPr marL="171450" marR="228600" algn="just"/>
            <a:r>
              <a:rPr lang="en" sz="5200" dirty="0">
                <a:latin typeface="Times New Roman" charset="0"/>
                <a:ea typeface="Times New Roman" charset="0"/>
                <a:cs typeface="Times New Roman" charset="0"/>
              </a:rPr>
              <a:t>Based on </a:t>
            </a:r>
            <a:r>
              <a:rPr lang="en-US" sz="5200" dirty="0">
                <a:latin typeface="Times New Roman" charset="0"/>
                <a:ea typeface="Times New Roman" charset="0"/>
                <a:cs typeface="Times New Roman" charset="0"/>
              </a:rPr>
              <a:t>the</a:t>
            </a:r>
            <a:r>
              <a:rPr lang="en" sz="5200" dirty="0">
                <a:latin typeface="Times New Roman" charset="0"/>
                <a:ea typeface="Times New Roman" charset="0"/>
                <a:cs typeface="Times New Roman" charset="0"/>
              </a:rPr>
              <a:t> </a:t>
            </a:r>
            <a:r>
              <a:rPr lang="en-US" sz="5200" dirty="0">
                <a:latin typeface="Times New Roman" charset="0"/>
                <a:ea typeface="Times New Roman" charset="0"/>
                <a:cs typeface="Times New Roman" charset="0"/>
              </a:rPr>
              <a:t>ANOVA test</a:t>
            </a:r>
            <a:r>
              <a:rPr lang="en" sz="5200" dirty="0">
                <a:latin typeface="Times New Roman" charset="0"/>
                <a:ea typeface="Times New Roman" charset="0"/>
                <a:cs typeface="Times New Roman" charset="0"/>
              </a:rPr>
              <a:t>,</a:t>
            </a:r>
            <a:r>
              <a:rPr lang="en-US" sz="5200" dirty="0">
                <a:latin typeface="Times New Roman" charset="0"/>
                <a:ea typeface="Times New Roman" charset="0"/>
                <a:cs typeface="Times New Roman" charset="0"/>
              </a:rPr>
              <a:t> there was a significant difference in Great egret abundance during tidal fluctuations </a:t>
            </a:r>
            <a:r>
              <a:rPr lang="en" sz="5200" dirty="0">
                <a:latin typeface="Times New Roman" charset="0"/>
                <a:ea typeface="Times New Roman" charset="0"/>
                <a:cs typeface="Times New Roman" charset="0"/>
              </a:rPr>
              <a:t>(</a:t>
            </a:r>
            <a:r>
              <a:rPr lang="en-US" sz="5400" dirty="0" smtClean="0">
                <a:latin typeface="Times New Roman" charset="0"/>
                <a:ea typeface="Times New Roman" charset="0"/>
                <a:cs typeface="Times New Roman" charset="0"/>
              </a:rPr>
              <a:t>F</a:t>
            </a:r>
            <a:r>
              <a:rPr lang="nb-NO" sz="5400" b="1" baseline="-25000" dirty="0">
                <a:latin typeface="Times New Roman" charset="0"/>
                <a:ea typeface="Times New Roman" charset="0"/>
                <a:cs typeface="Times New Roman" charset="0"/>
              </a:rPr>
              <a:t> 1,104 </a:t>
            </a:r>
            <a:r>
              <a:rPr lang="en-US" sz="5400" dirty="0" smtClean="0">
                <a:latin typeface="Times New Roman" charset="0"/>
                <a:ea typeface="Times New Roman" charset="0"/>
                <a:cs typeface="Times New Roman" charset="0"/>
              </a:rPr>
              <a:t>= 8.209, P= 0.005, </a:t>
            </a:r>
            <a:r>
              <a:rPr lang="en" sz="5400" dirty="0">
                <a:latin typeface="Times New Roman" charset="0"/>
                <a:ea typeface="Times New Roman" charset="0"/>
                <a:cs typeface="Times New Roman" charset="0"/>
              </a:rPr>
              <a:t>Fig</a:t>
            </a:r>
            <a:r>
              <a:rPr lang="en-US" sz="5400" dirty="0">
                <a:latin typeface="Times New Roman" charset="0"/>
                <a:ea typeface="Times New Roman" charset="0"/>
                <a:cs typeface="Times New Roman" charset="0"/>
              </a:rPr>
              <a:t>. 2). There was no </a:t>
            </a:r>
            <a:r>
              <a:rPr lang="en-US" sz="5400" dirty="0" smtClean="0">
                <a:latin typeface="Times New Roman" charset="0"/>
                <a:ea typeface="Times New Roman" charset="0"/>
                <a:cs typeface="Times New Roman" charset="0"/>
              </a:rPr>
              <a:t>significant difference </a:t>
            </a:r>
            <a:r>
              <a:rPr lang="en-US" sz="5400" dirty="0">
                <a:latin typeface="Times New Roman" charset="0"/>
                <a:ea typeface="Times New Roman" charset="0"/>
                <a:cs typeface="Times New Roman" charset="0"/>
              </a:rPr>
              <a:t>in Great egret abundance between sites (</a:t>
            </a:r>
            <a:r>
              <a:rPr lang="en-US" sz="5400" dirty="0" smtClean="0">
                <a:latin typeface="Times New Roman" charset="0"/>
                <a:ea typeface="Times New Roman" charset="0"/>
                <a:cs typeface="Times New Roman" charset="0"/>
              </a:rPr>
              <a:t>F</a:t>
            </a:r>
            <a:r>
              <a:rPr lang="nb-NO" sz="5400" b="1" baseline="-25000" dirty="0" smtClean="0">
                <a:latin typeface="Times New Roman" charset="0"/>
                <a:ea typeface="Times New Roman" charset="0"/>
                <a:cs typeface="Times New Roman" charset="0"/>
              </a:rPr>
              <a:t> </a:t>
            </a:r>
            <a:r>
              <a:rPr lang="nb-NO" sz="5400" b="1" baseline="-25000" dirty="0" smtClean="0">
                <a:latin typeface="Times New Roman" charset="0"/>
                <a:ea typeface="Times New Roman" charset="0"/>
                <a:cs typeface="Times New Roman" charset="0"/>
              </a:rPr>
              <a:t>1,104 </a:t>
            </a:r>
            <a:r>
              <a:rPr lang="en-US" sz="5400" dirty="0" smtClean="0">
                <a:latin typeface="Times New Roman" charset="0"/>
                <a:ea typeface="Times New Roman" charset="0"/>
                <a:cs typeface="Times New Roman" charset="0"/>
              </a:rPr>
              <a:t>= 0.954, P= 0.330, Fig. 2). No </a:t>
            </a:r>
            <a:r>
              <a:rPr lang="en-US" sz="5400" dirty="0">
                <a:latin typeface="Times New Roman" charset="0"/>
                <a:ea typeface="Times New Roman" charset="0"/>
                <a:cs typeface="Times New Roman" charset="0"/>
              </a:rPr>
              <a:t>significant interaction between tide and sites, indicating that Great egret abundance was similar between the sites and tide (</a:t>
            </a:r>
            <a:r>
              <a:rPr lang="en-US" sz="5400" dirty="0" smtClean="0">
                <a:latin typeface="Times New Roman" charset="0"/>
                <a:ea typeface="Times New Roman" charset="0"/>
                <a:cs typeface="Times New Roman" charset="0"/>
              </a:rPr>
              <a:t>F</a:t>
            </a:r>
            <a:r>
              <a:rPr lang="nb-NO" sz="5400" b="1" baseline="-25000" dirty="0">
                <a:latin typeface="Times New Roman" charset="0"/>
                <a:ea typeface="Times New Roman" charset="0"/>
                <a:cs typeface="Times New Roman" charset="0"/>
              </a:rPr>
              <a:t> 1,104 </a:t>
            </a:r>
            <a:r>
              <a:rPr lang="en-US" sz="5400" dirty="0" smtClean="0">
                <a:latin typeface="Times New Roman" charset="0"/>
                <a:ea typeface="Times New Roman" charset="0"/>
                <a:cs typeface="Times New Roman" charset="0"/>
              </a:rPr>
              <a:t>= 1.601, </a:t>
            </a:r>
            <a:r>
              <a:rPr lang="en-US" sz="5400" dirty="0">
                <a:latin typeface="Times New Roman" charset="0"/>
                <a:ea typeface="Times New Roman" charset="0"/>
                <a:cs typeface="Times New Roman" charset="0"/>
              </a:rPr>
              <a:t>P</a:t>
            </a:r>
            <a:r>
              <a:rPr lang="en-US" sz="5400" dirty="0" smtClean="0">
                <a:latin typeface="Times New Roman" charset="0"/>
                <a:ea typeface="Times New Roman" charset="0"/>
                <a:cs typeface="Times New Roman" charset="0"/>
              </a:rPr>
              <a:t>= 0.208</a:t>
            </a:r>
            <a:r>
              <a:rPr lang="en-US" sz="5400" dirty="0">
                <a:latin typeface="Times New Roman" charset="0"/>
                <a:ea typeface="Times New Roman" charset="0"/>
                <a:cs typeface="Times New Roman" charset="0"/>
              </a:rPr>
              <a:t>, Fig. 2).</a:t>
            </a:r>
            <a:endParaRPr sz="5200" dirty="0">
              <a:latin typeface="Times New Roman" charset="0"/>
              <a:ea typeface="Times New Roman" charset="0"/>
              <a:cs typeface="Times New Roman" charset="0"/>
            </a:endParaRPr>
          </a:p>
        </p:txBody>
      </p:sp>
      <p:sp>
        <p:nvSpPr>
          <p:cNvPr id="6" name="Google Shape;87;p13">
            <a:extLst>
              <a:ext uri="{FF2B5EF4-FFF2-40B4-BE49-F238E27FC236}">
                <a16:creationId xmlns:a16="http://schemas.microsoft.com/office/drawing/2014/main" xmlns="" id="{F8377FE7-4E62-4433-8F52-AE13173B7825}"/>
              </a:ext>
            </a:extLst>
          </p:cNvPr>
          <p:cNvSpPr txBox="1"/>
          <p:nvPr/>
        </p:nvSpPr>
        <p:spPr>
          <a:xfrm>
            <a:off x="260238" y="4714063"/>
            <a:ext cx="12581531" cy="14588579"/>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228600" marR="182880" algn="just"/>
            <a:r>
              <a:rPr lang="en" sz="5200" b="1" dirty="0">
                <a:latin typeface="Times New Roman" charset="0"/>
                <a:ea typeface="Times New Roman" charset="0"/>
                <a:cs typeface="Times New Roman" charset="0"/>
              </a:rPr>
              <a:t>INTRODUCTION</a:t>
            </a:r>
            <a:r>
              <a:rPr lang="en-US" sz="5200" b="1" dirty="0">
                <a:latin typeface="Times New Roman" charset="0"/>
                <a:ea typeface="Times New Roman" charset="0"/>
                <a:cs typeface="Times New Roman" charset="0"/>
              </a:rPr>
              <a:t> </a:t>
            </a:r>
          </a:p>
          <a:p>
            <a:pPr marL="228600" marR="182880" algn="just"/>
            <a:r>
              <a:rPr lang="en-US" sz="5200" dirty="0">
                <a:latin typeface="Times New Roman" charset="0"/>
                <a:ea typeface="Times New Roman" charset="0"/>
                <a:cs typeface="Times New Roman" charset="0"/>
              </a:rPr>
              <a:t>Brackish and tidal habitats are one of many habitat types that support an extensive amount of bird populations in wetland ecosystems (Stolen et al. 2007). However, tidal fluctuations can be of an influence in abundance for Great egrets between many habitat types. The objective of this study is to understand if Great egret abundance is influenced between the brackish pond and the restored tidal habitat as well as certain tide periods of the day. I hypothesized (1): Restored tidal habitat had higher egret abundance compared to brackish pond (</a:t>
            </a:r>
            <a:r>
              <a:rPr lang="en-US" sz="5200" dirty="0" err="1">
                <a:latin typeface="Times New Roman" charset="0"/>
                <a:ea typeface="Times New Roman" charset="0"/>
                <a:cs typeface="Times New Roman" charset="0"/>
              </a:rPr>
              <a:t>Trocki</a:t>
            </a:r>
            <a:r>
              <a:rPr lang="en-US" sz="5200" dirty="0">
                <a:latin typeface="Times New Roman" charset="0"/>
                <a:ea typeface="Times New Roman" charset="0"/>
                <a:cs typeface="Times New Roman" charset="0"/>
              </a:rPr>
              <a:t> and Paton 2006). (2): Great egret abundance was higher at high tide relative to low tide in restored tidal habitat than brackish pond (</a:t>
            </a:r>
            <a:r>
              <a:rPr lang="en-US" sz="5200" dirty="0" err="1">
                <a:latin typeface="Times New Roman" charset="0"/>
                <a:ea typeface="Times New Roman" charset="0"/>
                <a:cs typeface="Times New Roman" charset="0"/>
              </a:rPr>
              <a:t>Buchsbaum</a:t>
            </a:r>
            <a:r>
              <a:rPr lang="en-US" sz="5200" dirty="0">
                <a:latin typeface="Times New Roman" charset="0"/>
                <a:ea typeface="Times New Roman" charset="0"/>
                <a:cs typeface="Times New Roman" charset="0"/>
              </a:rPr>
              <a:t> and Clark 2020).</a:t>
            </a:r>
          </a:p>
        </p:txBody>
      </p:sp>
      <p:sp>
        <p:nvSpPr>
          <p:cNvPr id="7" name="Google Shape;88;p13">
            <a:extLst>
              <a:ext uri="{FF2B5EF4-FFF2-40B4-BE49-F238E27FC236}">
                <a16:creationId xmlns:a16="http://schemas.microsoft.com/office/drawing/2014/main" xmlns="" id="{4420E424-38D6-433D-ACFA-7924D1CEEE5F}"/>
              </a:ext>
            </a:extLst>
          </p:cNvPr>
          <p:cNvSpPr txBox="1"/>
          <p:nvPr/>
        </p:nvSpPr>
        <p:spPr>
          <a:xfrm>
            <a:off x="31350600" y="15320026"/>
            <a:ext cx="12182100" cy="14576479"/>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228600" marR="228600" algn="just"/>
            <a:r>
              <a:rPr lang="en" sz="5200" b="1" dirty="0">
                <a:latin typeface="Times New Roman" charset="0"/>
                <a:ea typeface="Times New Roman" charset="0"/>
                <a:cs typeface="Times New Roman" charset="0"/>
              </a:rPr>
              <a:t>DISCUSSION</a:t>
            </a:r>
            <a:endParaRPr lang="en-US" sz="5200" b="1" dirty="0">
              <a:latin typeface="Times New Roman" charset="0"/>
              <a:ea typeface="Times New Roman" charset="0"/>
              <a:cs typeface="Times New Roman" charset="0"/>
            </a:endParaRPr>
          </a:p>
          <a:p>
            <a:pPr marL="228600" marR="182880" algn="just"/>
            <a:r>
              <a:rPr lang="en-US" sz="5200" dirty="0">
                <a:latin typeface="Times New Roman" charset="0"/>
                <a:ea typeface="Times New Roman" charset="0"/>
                <a:cs typeface="Times New Roman" charset="0"/>
              </a:rPr>
              <a:t>Taken together, my results show RTH did not have higher egret abundance than BP and instead showed that tides predicted abundances. This is possibly because egrets are opportunistic feeders which may contribute to them not having a specific preference in habitat type </a:t>
            </a:r>
            <a:r>
              <a:rPr lang="en-US" sz="5200" dirty="0">
                <a:solidFill>
                  <a:prstClr val="black"/>
                </a:solidFill>
                <a:latin typeface="Times New Roman" charset="0"/>
                <a:ea typeface="Times New Roman" charset="0"/>
                <a:cs typeface="Times New Roman" charset="0"/>
              </a:rPr>
              <a:t>(</a:t>
            </a:r>
            <a:r>
              <a:rPr lang="en-US" sz="5200" dirty="0" err="1">
                <a:solidFill>
                  <a:prstClr val="black"/>
                </a:solidFill>
                <a:latin typeface="Times New Roman" charset="0"/>
                <a:ea typeface="Times New Roman" charset="0"/>
                <a:cs typeface="Times New Roman" charset="0"/>
              </a:rPr>
              <a:t>Buchsbaum</a:t>
            </a:r>
            <a:r>
              <a:rPr lang="en-US" sz="5200" dirty="0">
                <a:solidFill>
                  <a:prstClr val="black"/>
                </a:solidFill>
                <a:latin typeface="Times New Roman" charset="0"/>
                <a:ea typeface="Times New Roman" charset="0"/>
                <a:cs typeface="Times New Roman" charset="0"/>
              </a:rPr>
              <a:t> and Clark 2020). Great egrets also use more open water during low tide, than high tide which may explain the reason of higher abundance during low tide at the RTH than BP </a:t>
            </a:r>
            <a:r>
              <a:rPr lang="en-US" sz="5200" dirty="0">
                <a:latin typeface="Times New Roman" charset="0"/>
                <a:ea typeface="Times New Roman" charset="0"/>
                <a:cs typeface="Times New Roman" charset="0"/>
              </a:rPr>
              <a:t>(</a:t>
            </a:r>
            <a:r>
              <a:rPr lang="en-US" sz="5200" dirty="0" err="1">
                <a:latin typeface="Times New Roman" charset="0"/>
                <a:ea typeface="Times New Roman" charset="0"/>
                <a:cs typeface="Times New Roman" charset="0"/>
              </a:rPr>
              <a:t>Trocki</a:t>
            </a:r>
            <a:r>
              <a:rPr lang="en-US" sz="5200" dirty="0">
                <a:latin typeface="Times New Roman" charset="0"/>
                <a:ea typeface="Times New Roman" charset="0"/>
                <a:cs typeface="Times New Roman" charset="0"/>
              </a:rPr>
              <a:t> and Paton 2006). Observing 1 to 2 hours </a:t>
            </a:r>
            <a:r>
              <a:rPr lang="ur-PK" sz="5200" dirty="0">
                <a:latin typeface="Times New Roman" charset="0"/>
                <a:ea typeface="Times New Roman" charset="0"/>
                <a:cs typeface="Times New Roman" charset="0"/>
              </a:rPr>
              <a:t>±</a:t>
            </a:r>
            <a:r>
              <a:rPr lang="en-US" sz="5200" dirty="0">
                <a:latin typeface="Times New Roman" charset="0"/>
                <a:ea typeface="Times New Roman" charset="0"/>
                <a:cs typeface="Times New Roman" charset="0"/>
              </a:rPr>
              <a:t> high and low tide may have also contributed to poor Great egret occurrence at sites. Similarities in egret abundance may also be due to similar food availability at both habitat types.</a:t>
            </a:r>
            <a:endParaRPr dirty="0">
              <a:latin typeface="Times New Roman"/>
              <a:ea typeface="Times New Roman"/>
              <a:cs typeface="Times New Roman"/>
              <a:sym typeface="Times New Roman"/>
            </a:endParaRPr>
          </a:p>
        </p:txBody>
      </p:sp>
      <p:sp>
        <p:nvSpPr>
          <p:cNvPr id="8" name="Google Shape;89;p13">
            <a:extLst>
              <a:ext uri="{FF2B5EF4-FFF2-40B4-BE49-F238E27FC236}">
                <a16:creationId xmlns:a16="http://schemas.microsoft.com/office/drawing/2014/main" xmlns="" id="{5152904F-A314-4AFB-AF51-CEF3F151F7EF}"/>
              </a:ext>
            </a:extLst>
          </p:cNvPr>
          <p:cNvSpPr txBox="1"/>
          <p:nvPr/>
        </p:nvSpPr>
        <p:spPr>
          <a:xfrm>
            <a:off x="31350600" y="30017244"/>
            <a:ext cx="12182100" cy="2723792"/>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228600"/>
            <a:r>
              <a:rPr lang="en" sz="1500" b="1" dirty="0">
                <a:latin typeface="Times New Roman" charset="0"/>
                <a:ea typeface="Times New Roman" charset="0"/>
                <a:cs typeface="Times New Roman" charset="0"/>
              </a:rPr>
              <a:t>LITERATURE CITED</a:t>
            </a:r>
            <a:r>
              <a:rPr lang="en-US" sz="1500" b="1" dirty="0"/>
              <a:t> </a:t>
            </a:r>
          </a:p>
          <a:p>
            <a:pPr marL="228600"/>
            <a:r>
              <a:rPr lang="en-US" sz="1500" dirty="0" err="1">
                <a:latin typeface="Times New Roman" charset="0"/>
                <a:ea typeface="Times New Roman" charset="0"/>
                <a:cs typeface="Times New Roman" charset="0"/>
              </a:rPr>
              <a:t>Buchsbaum</a:t>
            </a:r>
            <a:r>
              <a:rPr lang="en-US" sz="1500" dirty="0">
                <a:latin typeface="Times New Roman" charset="0"/>
                <a:ea typeface="Times New Roman" charset="0"/>
                <a:cs typeface="Times New Roman" charset="0"/>
              </a:rPr>
              <a:t>, R., and W. Clark. 2020. Selection of estuarine feeding habitats by snowy and great egrets in the great marsh estuary, northeastern 	Massachusetts, USA. </a:t>
            </a:r>
            <a:r>
              <a:rPr lang="en-US" sz="1500" dirty="0" err="1">
                <a:latin typeface="Times New Roman" charset="0"/>
                <a:ea typeface="Times New Roman" charset="0"/>
                <a:cs typeface="Times New Roman" charset="0"/>
              </a:rPr>
              <a:t>Waterbirds</a:t>
            </a:r>
            <a:r>
              <a:rPr lang="en-US" sz="1500" dirty="0">
                <a:latin typeface="Times New Roman" charset="0"/>
                <a:ea typeface="Times New Roman" charset="0"/>
                <a:cs typeface="Times New Roman" charset="0"/>
              </a:rPr>
              <a:t> 43:251-262.</a:t>
            </a:r>
          </a:p>
          <a:p>
            <a:pPr marL="228600"/>
            <a:r>
              <a:rPr lang="en-US" sz="1500" dirty="0">
                <a:latin typeface="Times New Roman" charset="0"/>
                <a:ea typeface="Times New Roman" charset="0"/>
                <a:cs typeface="Times New Roman" charset="0"/>
              </a:rPr>
              <a:t>Stolen, E. D., J. A. Collazo, and H. F. Percival. 2007. Scale-dependent habitat selection of nesting great egrets and snowy egrets. </a:t>
            </a:r>
            <a:r>
              <a:rPr lang="en-US" sz="1500" dirty="0" err="1">
                <a:latin typeface="Times New Roman" charset="0"/>
                <a:ea typeface="Times New Roman" charset="0"/>
                <a:cs typeface="Times New Roman" charset="0"/>
              </a:rPr>
              <a:t>Waterbirds</a:t>
            </a:r>
            <a:r>
              <a:rPr lang="en-US" sz="1500" dirty="0">
                <a:latin typeface="Times New Roman" charset="0"/>
                <a:ea typeface="Times New Roman" charset="0"/>
                <a:cs typeface="Times New Roman" charset="0"/>
              </a:rPr>
              <a:t>: The 	International Journal of Waterbird Biology 30:384-393. </a:t>
            </a:r>
          </a:p>
          <a:p>
            <a:pPr marL="228600"/>
            <a:r>
              <a:rPr lang="en-US" sz="1500" dirty="0" err="1">
                <a:latin typeface="Times New Roman" charset="0"/>
                <a:ea typeface="Times New Roman" charset="0"/>
                <a:cs typeface="Times New Roman" charset="0"/>
              </a:rPr>
              <a:t>Trocki</a:t>
            </a:r>
            <a:r>
              <a:rPr lang="en-US" sz="1500" dirty="0">
                <a:latin typeface="Times New Roman" charset="0"/>
                <a:ea typeface="Times New Roman" charset="0"/>
                <a:cs typeface="Times New Roman" charset="0"/>
              </a:rPr>
              <a:t>, C. L., and P. W. C. Paton. 2006. Assessing habitat selection by foraging egrets in salt marshes at multiple spatial scales. Wetlands 26:307-312.</a:t>
            </a:r>
            <a:endParaRPr sz="1500" dirty="0">
              <a:latin typeface="Times New Roman" charset="0"/>
              <a:ea typeface="Times New Roman" charset="0"/>
              <a:cs typeface="Times New Roman" charset="0"/>
            </a:endParaRPr>
          </a:p>
          <a:p>
            <a:pPr marL="228600"/>
            <a:r>
              <a:rPr lang="en" sz="1500" b="1" dirty="0">
                <a:latin typeface="Times New Roman" charset="0"/>
                <a:ea typeface="Times New Roman" charset="0"/>
                <a:cs typeface="Times New Roman" charset="0"/>
              </a:rPr>
              <a:t>FUNDING SOURCES</a:t>
            </a:r>
            <a:br>
              <a:rPr lang="en" sz="1500" b="1" dirty="0">
                <a:latin typeface="Times New Roman" charset="0"/>
                <a:ea typeface="Times New Roman" charset="0"/>
                <a:cs typeface="Times New Roman" charset="0"/>
              </a:rPr>
            </a:br>
            <a:r>
              <a:rPr lang="en-US" sz="1500" dirty="0">
                <a:latin typeface="Times New Roman" charset="0"/>
                <a:ea typeface="Times New Roman" charset="0"/>
                <a:cs typeface="Times New Roman" charset="0"/>
              </a:rPr>
              <a:t>I would like to thank the Wildlife Department and the </a:t>
            </a:r>
            <a:r>
              <a:rPr lang="en-US" sz="1500" dirty="0" err="1">
                <a:latin typeface="Times New Roman" charset="0"/>
                <a:ea typeface="Times New Roman" charset="0"/>
                <a:cs typeface="Times New Roman" charset="0"/>
              </a:rPr>
              <a:t>Ideafest</a:t>
            </a:r>
            <a:r>
              <a:rPr lang="en-US" sz="1500" dirty="0">
                <a:latin typeface="Times New Roman" charset="0"/>
                <a:ea typeface="Times New Roman" charset="0"/>
                <a:cs typeface="Times New Roman" charset="0"/>
              </a:rPr>
              <a:t> for showcasing our work and covering our poster costs.</a:t>
            </a:r>
          </a:p>
          <a:p>
            <a:pPr marL="228600"/>
            <a:r>
              <a:rPr lang="en" sz="1500" b="1" dirty="0">
                <a:latin typeface="Times New Roman" charset="0"/>
                <a:ea typeface="Times New Roman" charset="0"/>
                <a:cs typeface="Times New Roman" charset="0"/>
              </a:rPr>
              <a:t>ACKNOWLEDG</a:t>
            </a:r>
            <a:r>
              <a:rPr lang="en-US" sz="1500" b="1" dirty="0">
                <a:latin typeface="Times New Roman" charset="0"/>
                <a:ea typeface="Times New Roman" charset="0"/>
                <a:cs typeface="Times New Roman" charset="0"/>
              </a:rPr>
              <a:t>E</a:t>
            </a:r>
            <a:r>
              <a:rPr lang="en" sz="1500" b="1" dirty="0">
                <a:latin typeface="Times New Roman" charset="0"/>
                <a:ea typeface="Times New Roman" charset="0"/>
                <a:cs typeface="Times New Roman" charset="0"/>
              </a:rPr>
              <a:t>MENTS</a:t>
            </a:r>
            <a:endParaRPr lang="en-US" sz="1500" b="1" dirty="0">
              <a:latin typeface="Times New Roman" charset="0"/>
              <a:ea typeface="Times New Roman" charset="0"/>
              <a:cs typeface="Times New Roman" charset="0"/>
            </a:endParaRPr>
          </a:p>
          <a:p>
            <a:pPr marL="228600"/>
            <a:r>
              <a:rPr lang="en-US" sz="1500" dirty="0">
                <a:latin typeface="Times New Roman" charset="0"/>
                <a:ea typeface="Times New Roman" charset="0"/>
                <a:cs typeface="Times New Roman" charset="0"/>
              </a:rPr>
              <a:t>I want to thank Dr. Sean Mahoney and Ashlyn Thomas in helping with the statistical analysis and proofreading my draft as well as the WLDF 495 class with constructive feedback, Jeffrey Black for keeping me company, and Cal Poly Humboldt for the equipment used for my study.</a:t>
            </a:r>
            <a:endParaRPr sz="15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9" name="Google Shape;90;p13">
                <a:extLst>
                  <a:ext uri="{FF2B5EF4-FFF2-40B4-BE49-F238E27FC236}">
                    <a16:creationId xmlns:a16="http://schemas.microsoft.com/office/drawing/2014/main" xmlns="" id="{A8C9E3C2-D13D-40DC-B071-F88374EBCD95}"/>
                  </a:ext>
                </a:extLst>
              </p:cNvPr>
              <p:cNvSpPr txBox="1"/>
              <p:nvPr/>
            </p:nvSpPr>
            <p:spPr>
              <a:xfrm>
                <a:off x="13147524" y="29578137"/>
                <a:ext cx="17857320" cy="3077733"/>
              </a:xfrm>
              <a:prstGeom prst="rect">
                <a:avLst/>
              </a:prstGeom>
              <a:noFill/>
              <a:ln>
                <a:solidFill>
                  <a:schemeClr val="tx1"/>
                </a:solidFill>
              </a:ln>
            </p:spPr>
            <p:txBody>
              <a:bodyPr spcFirstLastPara="1" wrap="square" lIns="91425" tIns="91425" rIns="91425" bIns="91425" anchor="t" anchorCtr="0">
                <a:spAutoFit/>
              </a:bodyPr>
              <a:lstStyle/>
              <a:p>
                <a:pPr algn="just"/>
                <a:r>
                  <a:rPr lang="en" sz="4700" dirty="0">
                    <a:latin typeface="Times New Roman" charset="0"/>
                    <a:ea typeface="Times New Roman" charset="0"/>
                    <a:cs typeface="Times New Roman" charset="0"/>
                  </a:rPr>
                  <a:t>Figure </a:t>
                </a:r>
                <a:r>
                  <a:rPr lang="en-US" sz="4700" dirty="0">
                    <a:latin typeface="Times New Roman" charset="0"/>
                    <a:ea typeface="Times New Roman" charset="0"/>
                    <a:cs typeface="Times New Roman" charset="0"/>
                  </a:rPr>
                  <a:t>2. Great egret abundance per (ha) during high tide and low tide at the brackish pond (n=54) and restored tidal habitat (n=54) at the (Arcata Marsh and Wildlife Sanctuary, CA) between February-April 2022, </a:t>
                </a:r>
                <a14:m>
                  <m:oMath xmlns:m="http://schemas.openxmlformats.org/officeDocument/2006/math">
                    <m:r>
                      <a:rPr lang="ur-PK" sz="4700" i="0" smtClean="0">
                        <a:latin typeface="Cambria Math" charset="0"/>
                        <a:ea typeface="Times New Roman" charset="0"/>
                        <a:cs typeface="Times New Roman" charset="0"/>
                      </a:rPr>
                      <m:t>±</m:t>
                    </m:r>
                    <m:r>
                      <a:rPr lang="en-US" sz="4700" b="0" i="0" smtClean="0">
                        <a:latin typeface="Cambria Math" charset="0"/>
                        <a:ea typeface="Times New Roman" charset="0"/>
                        <a:cs typeface="Times New Roman" charset="0"/>
                      </a:rPr>
                      <m:t> </m:t>
                    </m:r>
                  </m:oMath>
                </a14:m>
                <a:r>
                  <a:rPr lang="en-US" sz="4700" dirty="0">
                    <a:latin typeface="Times New Roman" charset="0"/>
                    <a:ea typeface="Times New Roman" charset="0"/>
                    <a:cs typeface="Times New Roman" charset="0"/>
                  </a:rPr>
                  <a:t>mean of standard deviation demonstrated by error bars.</a:t>
                </a:r>
              </a:p>
            </p:txBody>
          </p:sp>
        </mc:Choice>
        <mc:Fallback xmlns="">
          <p:sp>
            <p:nvSpPr>
              <p:cNvPr id="9" name="Google Shape;90;p13">
                <a:extLst>
                  <a:ext uri="{FF2B5EF4-FFF2-40B4-BE49-F238E27FC236}">
                    <a16:creationId xmlns="" xmlns:a16="http://schemas.microsoft.com/office/drawing/2014/main" xmlns:a14="http://schemas.microsoft.com/office/drawing/2010/main" id="{A8C9E3C2-D13D-40DC-B071-F88374EBCD95}"/>
                  </a:ext>
                </a:extLst>
              </p:cNvPr>
              <p:cNvSpPr txBox="1">
                <a:spLocks noRot="1" noChangeAspect="1" noMove="1" noResize="1" noEditPoints="1" noAdjustHandles="1" noChangeArrowheads="1" noChangeShapeType="1" noTextEdit="1"/>
              </p:cNvSpPr>
              <p:nvPr/>
            </p:nvSpPr>
            <p:spPr>
              <a:xfrm>
                <a:off x="13147524" y="29578137"/>
                <a:ext cx="17857320" cy="3077733"/>
              </a:xfrm>
              <a:prstGeom prst="rect">
                <a:avLst/>
              </a:prstGeom>
              <a:blipFill rotWithShape="0">
                <a:blip r:embed="rId2"/>
                <a:stretch>
                  <a:fillRect l="-1501" t="-2761" r="-1467" b="-7692"/>
                </a:stretch>
              </a:blipFill>
              <a:ln>
                <a:solidFill>
                  <a:schemeClr val="tx1"/>
                </a:solidFill>
              </a:ln>
            </p:spPr>
            <p:txBody>
              <a:bodyPr/>
              <a:lstStyle/>
              <a:p>
                <a:r>
                  <a:rPr lang="en-US">
                    <a:noFill/>
                  </a:rPr>
                  <a:t> </a:t>
                </a:r>
              </a:p>
            </p:txBody>
          </p:sp>
        </mc:Fallback>
      </mc:AlternateContent>
      <p:sp>
        <p:nvSpPr>
          <p:cNvPr id="10" name="Google Shape;91;p13">
            <a:extLst>
              <a:ext uri="{FF2B5EF4-FFF2-40B4-BE49-F238E27FC236}">
                <a16:creationId xmlns:a16="http://schemas.microsoft.com/office/drawing/2014/main" xmlns="" id="{64368BD3-675E-4051-979D-13DEB166E5D5}"/>
              </a:ext>
            </a:extLst>
          </p:cNvPr>
          <p:cNvSpPr/>
          <p:nvPr/>
        </p:nvSpPr>
        <p:spPr>
          <a:xfrm>
            <a:off x="-72061" y="-690"/>
            <a:ext cx="43963261" cy="4582000"/>
          </a:xfrm>
          <a:prstGeom prst="rect">
            <a:avLst/>
          </a:prstGeom>
          <a:solidFill>
            <a:schemeClr val="accent1">
              <a:lumMod val="40000"/>
              <a:lumOff val="60000"/>
            </a:schemeClr>
          </a:solidFill>
          <a:ln w="3175" cap="flat" cmpd="sng">
            <a:no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92;p13">
            <a:extLst>
              <a:ext uri="{FF2B5EF4-FFF2-40B4-BE49-F238E27FC236}">
                <a16:creationId xmlns:a16="http://schemas.microsoft.com/office/drawing/2014/main" xmlns="" id="{8C36B779-3C39-4FAD-A7E7-028FC6898DC8}"/>
              </a:ext>
            </a:extLst>
          </p:cNvPr>
          <p:cNvSpPr txBox="1"/>
          <p:nvPr/>
        </p:nvSpPr>
        <p:spPr>
          <a:xfrm>
            <a:off x="7175390" y="2682768"/>
            <a:ext cx="29508560" cy="2031295"/>
          </a:xfrm>
          <a:prstGeom prst="rect">
            <a:avLst/>
          </a:prstGeom>
          <a:noFill/>
          <a:ln>
            <a:noFill/>
          </a:ln>
        </p:spPr>
        <p:txBody>
          <a:bodyPr spcFirstLastPara="1" wrap="square" lIns="91425" tIns="91425" rIns="91425" bIns="91425" anchor="t" anchorCtr="0">
            <a:spAutoFit/>
          </a:bodyPr>
          <a:lstStyle/>
          <a:p>
            <a:pPr algn="ctr"/>
            <a:r>
              <a:rPr lang="en-US" sz="6000" dirty="0">
                <a:latin typeface="Times New Roman" charset="0"/>
                <a:ea typeface="Times New Roman" charset="0"/>
                <a:cs typeface="Times New Roman" charset="0"/>
              </a:rPr>
              <a:t>Giselle Rangel</a:t>
            </a:r>
            <a:endParaRPr sz="6000" baseline="30000" dirty="0">
              <a:latin typeface="Times New Roman" charset="0"/>
              <a:ea typeface="Times New Roman" charset="0"/>
              <a:cs typeface="Times New Roman" charset="0"/>
            </a:endParaRPr>
          </a:p>
          <a:p>
            <a:pPr algn="ctr"/>
            <a:r>
              <a:rPr lang="en" sz="6000" dirty="0">
                <a:latin typeface="Times New Roman" charset="0"/>
                <a:ea typeface="Times New Roman" charset="0"/>
                <a:cs typeface="Times New Roman" charset="0"/>
              </a:rPr>
              <a:t>Department of </a:t>
            </a:r>
            <a:r>
              <a:rPr lang="en-US" sz="6000" dirty="0">
                <a:latin typeface="Times New Roman" charset="0"/>
                <a:ea typeface="Times New Roman" charset="0"/>
                <a:cs typeface="Times New Roman" charset="0"/>
              </a:rPr>
              <a:t>Wildlife,</a:t>
            </a:r>
            <a:r>
              <a:rPr lang="en" sz="6000" dirty="0">
                <a:latin typeface="Times New Roman" charset="0"/>
                <a:ea typeface="Times New Roman" charset="0"/>
                <a:cs typeface="Times New Roman" charset="0"/>
              </a:rPr>
              <a:t> </a:t>
            </a:r>
            <a:r>
              <a:rPr lang="en-US" sz="6000" dirty="0">
                <a:latin typeface="Times New Roman" charset="0"/>
                <a:ea typeface="Times New Roman" charset="0"/>
                <a:cs typeface="Times New Roman" charset="0"/>
              </a:rPr>
              <a:t>Cal Poly Humboldt, 1 Harpst Street, Arcata, CA 95521</a:t>
            </a:r>
            <a:endParaRPr sz="6000" dirty="0">
              <a:latin typeface="Times New Roman" charset="0"/>
              <a:ea typeface="Times New Roman" charset="0"/>
              <a:cs typeface="Times New Roman" charset="0"/>
            </a:endParaRPr>
          </a:p>
        </p:txBody>
      </p:sp>
      <p:sp>
        <p:nvSpPr>
          <p:cNvPr id="14" name="Google Shape;95;p13">
            <a:extLst>
              <a:ext uri="{FF2B5EF4-FFF2-40B4-BE49-F238E27FC236}">
                <a16:creationId xmlns:a16="http://schemas.microsoft.com/office/drawing/2014/main" xmlns="" id="{83628F1E-0A66-4E27-A7E4-26A7E4384869}"/>
              </a:ext>
            </a:extLst>
          </p:cNvPr>
          <p:cNvSpPr txBox="1"/>
          <p:nvPr/>
        </p:nvSpPr>
        <p:spPr>
          <a:xfrm>
            <a:off x="0" y="-90635"/>
            <a:ext cx="43891200" cy="3416290"/>
          </a:xfrm>
          <a:prstGeom prst="rect">
            <a:avLst/>
          </a:prstGeom>
          <a:noFill/>
          <a:ln>
            <a:noFill/>
          </a:ln>
        </p:spPr>
        <p:txBody>
          <a:bodyPr spcFirstLastPara="1" wrap="square" lIns="91425" tIns="91425" rIns="91425" bIns="91425" anchor="t" anchorCtr="0">
            <a:spAutoFit/>
          </a:bodyPr>
          <a:lstStyle/>
          <a:p>
            <a:pPr algn="ctr"/>
            <a:r>
              <a:rPr lang="en-US" sz="9600" b="1" dirty="0">
                <a:latin typeface="Times New Roman" charset="0"/>
                <a:ea typeface="Times New Roman" charset="0"/>
                <a:cs typeface="Times New Roman" charset="0"/>
              </a:rPr>
              <a:t>Great Egret (</a:t>
            </a:r>
            <a:r>
              <a:rPr lang="en-US" sz="9600" b="1" i="1" dirty="0">
                <a:latin typeface="Times New Roman" charset="0"/>
                <a:ea typeface="Times New Roman" charset="0"/>
                <a:cs typeface="Times New Roman" charset="0"/>
              </a:rPr>
              <a:t>Ardea alba</a:t>
            </a:r>
            <a:r>
              <a:rPr lang="en-US" sz="9600" b="1" dirty="0">
                <a:latin typeface="Times New Roman" charset="0"/>
                <a:ea typeface="Times New Roman" charset="0"/>
                <a:cs typeface="Times New Roman" charset="0"/>
              </a:rPr>
              <a:t>) Abundance Between the Brackish Pond and Restored Tidal Habitat</a:t>
            </a:r>
            <a:r>
              <a:rPr lang="en-US" sz="9600" dirty="0">
                <a:latin typeface="Times New Roman" charset="0"/>
                <a:ea typeface="Times New Roman" charset="0"/>
                <a:cs typeface="Times New Roman" charset="0"/>
              </a:rPr>
              <a:t> </a:t>
            </a:r>
            <a:r>
              <a:rPr lang="en-US" sz="9600" b="1" dirty="0">
                <a:latin typeface="Times New Roman" charset="0"/>
                <a:ea typeface="Times New Roman" charset="0"/>
                <a:cs typeface="Times New Roman" charset="0"/>
              </a:rPr>
              <a:t>During High Tide and Low Tide</a:t>
            </a:r>
            <a:endParaRPr lang="en-US" sz="9600" dirty="0">
              <a:latin typeface="Times New Roman" charset="0"/>
              <a:ea typeface="Times New Roman" charset="0"/>
              <a:cs typeface="Times New Roman" charset="0"/>
            </a:endParaRPr>
          </a:p>
          <a:p>
            <a:pPr algn="ctr"/>
            <a:endParaRPr dirty="0">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276" y="4757975"/>
            <a:ext cx="17781875" cy="112327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546" y="1747324"/>
            <a:ext cx="2352975" cy="235097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820" y="1264316"/>
            <a:ext cx="3119994" cy="3316994"/>
          </a:xfrm>
          <a:prstGeom prst="rect">
            <a:avLst/>
          </a:prstGeom>
        </p:spPr>
      </p:pic>
      <p:sp>
        <p:nvSpPr>
          <p:cNvPr id="15" name="TextBox 14"/>
          <p:cNvSpPr txBox="1"/>
          <p:nvPr/>
        </p:nvSpPr>
        <p:spPr>
          <a:xfrm>
            <a:off x="13266276" y="12800528"/>
            <a:ext cx="6319675" cy="3170099"/>
          </a:xfrm>
          <a:prstGeom prst="rect">
            <a:avLst/>
          </a:prstGeom>
          <a:noFill/>
        </p:spPr>
        <p:txBody>
          <a:bodyPr wrap="square" rtlCol="0">
            <a:spAutoFit/>
          </a:bodyPr>
          <a:lstStyle/>
          <a:p>
            <a:pPr algn="just"/>
            <a:r>
              <a:rPr lang="en-US" sz="4000" b="1" u="sng" dirty="0">
                <a:solidFill>
                  <a:schemeClr val="bg1"/>
                </a:solidFill>
                <a:latin typeface="Times New Roman" charset="0"/>
                <a:ea typeface="Times New Roman" charset="0"/>
                <a:cs typeface="Times New Roman" charset="0"/>
              </a:rPr>
              <a:t>Dependent variables:</a:t>
            </a:r>
          </a:p>
          <a:p>
            <a:pPr marL="571500" indent="-571500" algn="just">
              <a:buFont typeface="Arial" charset="0"/>
              <a:buChar char="•"/>
            </a:pPr>
            <a:r>
              <a:rPr lang="en-US" sz="4000" dirty="0">
                <a:solidFill>
                  <a:schemeClr val="bg1"/>
                </a:solidFill>
                <a:latin typeface="Times New Roman" charset="0"/>
                <a:ea typeface="Times New Roman" charset="0"/>
                <a:cs typeface="Times New Roman" charset="0"/>
              </a:rPr>
              <a:t>Great egret abundance</a:t>
            </a:r>
          </a:p>
          <a:p>
            <a:pPr algn="just"/>
            <a:r>
              <a:rPr lang="en-US" sz="4000" b="1" u="sng" dirty="0">
                <a:solidFill>
                  <a:schemeClr val="bg1"/>
                </a:solidFill>
                <a:latin typeface="Times New Roman" charset="0"/>
                <a:ea typeface="Times New Roman" charset="0"/>
                <a:cs typeface="Times New Roman" charset="0"/>
              </a:rPr>
              <a:t>Independent variables: </a:t>
            </a:r>
          </a:p>
          <a:p>
            <a:pPr marL="571500" indent="-571500" algn="just">
              <a:buFont typeface="Arial" charset="0"/>
              <a:buChar char="•"/>
            </a:pPr>
            <a:r>
              <a:rPr lang="en-US" sz="4000" dirty="0">
                <a:solidFill>
                  <a:schemeClr val="bg1"/>
                </a:solidFill>
                <a:latin typeface="Times New Roman" charset="0"/>
                <a:ea typeface="Times New Roman" charset="0"/>
                <a:cs typeface="Times New Roman" charset="0"/>
              </a:rPr>
              <a:t>Habitat types</a:t>
            </a:r>
          </a:p>
          <a:p>
            <a:pPr marL="571500" indent="-571500" algn="just">
              <a:buFont typeface="Arial" charset="0"/>
              <a:buChar char="•"/>
            </a:pPr>
            <a:r>
              <a:rPr lang="en-US" sz="4000" dirty="0">
                <a:solidFill>
                  <a:schemeClr val="bg1"/>
                </a:solidFill>
                <a:latin typeface="Times New Roman" charset="0"/>
                <a:ea typeface="Times New Roman" charset="0"/>
                <a:cs typeface="Times New Roman" charset="0"/>
              </a:rPr>
              <a:t>Tidal periods</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6756011" y="1432188"/>
            <a:ext cx="3243656" cy="3107804"/>
          </a:xfrm>
          <a:prstGeom prst="rect">
            <a:avLst/>
          </a:prstGeom>
          <a:ln>
            <a:noFill/>
          </a:ln>
          <a:effectLst>
            <a:glow>
              <a:schemeClr val="accent1">
                <a:alpha val="40000"/>
              </a:schemeClr>
            </a:glow>
            <a:softEdge rad="0"/>
          </a:effec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2586" y="1525572"/>
            <a:ext cx="3189314" cy="3055738"/>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2390" y="1829057"/>
            <a:ext cx="2352975" cy="2350978"/>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0300313" y="1264316"/>
            <a:ext cx="3076591" cy="3316994"/>
          </a:xfrm>
          <a:prstGeom prst="rect">
            <a:avLst/>
          </a:prstGeom>
        </p:spPr>
      </p:pic>
      <p:sp>
        <p:nvSpPr>
          <p:cNvPr id="30" name="TextBox 29"/>
          <p:cNvSpPr txBox="1"/>
          <p:nvPr/>
        </p:nvSpPr>
        <p:spPr>
          <a:xfrm>
            <a:off x="13266276" y="16218697"/>
            <a:ext cx="17776290" cy="1538883"/>
          </a:xfrm>
          <a:prstGeom prst="rect">
            <a:avLst/>
          </a:prstGeom>
          <a:noFill/>
          <a:ln>
            <a:solidFill>
              <a:schemeClr val="tx1"/>
            </a:solidFill>
          </a:ln>
        </p:spPr>
        <p:txBody>
          <a:bodyPr wrap="square" rtlCol="0">
            <a:spAutoFit/>
          </a:bodyPr>
          <a:lstStyle/>
          <a:p>
            <a:pPr algn="just"/>
            <a:r>
              <a:rPr lang="en-US" sz="4700" dirty="0">
                <a:latin typeface="Times New Roman" charset="0"/>
                <a:ea typeface="Times New Roman" charset="0"/>
                <a:cs typeface="Times New Roman" charset="0"/>
              </a:rPr>
              <a:t>Figure 1. Restored tidal habitat highlighted in green and brackish pond in blue, sites located at the (Arcata Marsh and Wildlife Sanctuary, CA).</a:t>
            </a:r>
          </a:p>
        </p:txBody>
      </p:sp>
      <p:pic>
        <p:nvPicPr>
          <p:cNvPr id="3" name="Picture 2"/>
          <p:cNvPicPr>
            <a:picLocks noChangeAspect="1"/>
          </p:cNvPicPr>
          <p:nvPr/>
        </p:nvPicPr>
        <p:blipFill rotWithShape="1">
          <a:blip r:embed="rId7"/>
          <a:srcRect b="7453"/>
          <a:stretch/>
        </p:blipFill>
        <p:spPr>
          <a:xfrm>
            <a:off x="13266276" y="18039576"/>
            <a:ext cx="17776290" cy="11256564"/>
          </a:xfrm>
          <a:prstGeom prst="rect">
            <a:avLst/>
          </a:prstGeom>
        </p:spPr>
      </p:pic>
      <p:sp>
        <p:nvSpPr>
          <p:cNvPr id="21" name="TextBox 20"/>
          <p:cNvSpPr txBox="1"/>
          <p:nvPr/>
        </p:nvSpPr>
        <p:spPr>
          <a:xfrm>
            <a:off x="17533435" y="18196037"/>
            <a:ext cx="10156372" cy="2215991"/>
          </a:xfrm>
          <a:prstGeom prst="rect">
            <a:avLst/>
          </a:prstGeom>
          <a:noFill/>
        </p:spPr>
        <p:txBody>
          <a:bodyPr wrap="square" rtlCol="0">
            <a:spAutoFit/>
          </a:bodyPr>
          <a:lstStyle/>
          <a:p>
            <a:pPr algn="ctr"/>
            <a:r>
              <a:rPr lang="nb-NO" sz="4000" b="1" dirty="0">
                <a:latin typeface="Times New Roman" charset="0"/>
                <a:ea typeface="Times New Roman" charset="0"/>
                <a:cs typeface="Times New Roman" charset="0"/>
              </a:rPr>
              <a:t>Tide: F </a:t>
            </a:r>
            <a:r>
              <a:rPr lang="nb-NO" sz="4000" b="1" baseline="-25000" dirty="0">
                <a:latin typeface="Times New Roman" charset="0"/>
                <a:ea typeface="Times New Roman" charset="0"/>
                <a:cs typeface="Times New Roman" charset="0"/>
              </a:rPr>
              <a:t>1,104</a:t>
            </a:r>
            <a:r>
              <a:rPr lang="nb-NO" sz="4000" b="1" dirty="0">
                <a:latin typeface="Times New Roman" charset="0"/>
                <a:ea typeface="Times New Roman" charset="0"/>
                <a:cs typeface="Times New Roman" charset="0"/>
              </a:rPr>
              <a:t> = 8.209, P = 0.005</a:t>
            </a:r>
          </a:p>
          <a:p>
            <a:pPr algn="ctr"/>
            <a:r>
              <a:rPr lang="nb-NO" sz="4000" b="1" dirty="0">
                <a:latin typeface="Times New Roman" charset="0"/>
                <a:ea typeface="Times New Roman" charset="0"/>
                <a:cs typeface="Times New Roman" charset="0"/>
              </a:rPr>
              <a:t>Habitat: F </a:t>
            </a:r>
            <a:r>
              <a:rPr lang="nb-NO" sz="4000" b="1" baseline="-25000" dirty="0">
                <a:latin typeface="Times New Roman" charset="0"/>
                <a:ea typeface="Times New Roman" charset="0"/>
                <a:cs typeface="Times New Roman" charset="0"/>
              </a:rPr>
              <a:t>1,104</a:t>
            </a:r>
            <a:r>
              <a:rPr lang="nb-NO" sz="4000" b="1" dirty="0">
                <a:latin typeface="Times New Roman" charset="0"/>
                <a:ea typeface="Times New Roman" charset="0"/>
                <a:cs typeface="Times New Roman" charset="0"/>
              </a:rPr>
              <a:t> = 0.954, P = 0.330</a:t>
            </a:r>
          </a:p>
          <a:p>
            <a:pPr algn="ctr"/>
            <a:r>
              <a:rPr lang="nb-NO" sz="4000" b="1" dirty="0">
                <a:latin typeface="Times New Roman" charset="0"/>
                <a:ea typeface="Times New Roman" charset="0"/>
                <a:cs typeface="Times New Roman" charset="0"/>
              </a:rPr>
              <a:t>Tide x habitat: F </a:t>
            </a:r>
            <a:r>
              <a:rPr lang="nb-NO" sz="4000" b="1" baseline="-25000" dirty="0">
                <a:latin typeface="Times New Roman" charset="0"/>
                <a:ea typeface="Times New Roman" charset="0"/>
                <a:cs typeface="Times New Roman" charset="0"/>
              </a:rPr>
              <a:t>1,104</a:t>
            </a:r>
            <a:r>
              <a:rPr lang="nb-NO" sz="4000" b="1" dirty="0">
                <a:latin typeface="Times New Roman" charset="0"/>
                <a:ea typeface="Times New Roman" charset="0"/>
                <a:cs typeface="Times New Roman" charset="0"/>
              </a:rPr>
              <a:t> = 1.601, P = 0.208</a:t>
            </a:r>
          </a:p>
          <a:p>
            <a:endParaRPr lang="en-US" dirty="0"/>
          </a:p>
        </p:txBody>
      </p:sp>
    </p:spTree>
    <p:extLst>
      <p:ext uri="{BB962C8B-B14F-4D97-AF65-F5344CB8AC3E}">
        <p14:creationId xmlns:p14="http://schemas.microsoft.com/office/powerpoint/2010/main" val="251069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2270</TotalTime>
  <Words>660</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Cambria Math</vt:lpstr>
      <vt:lpstr>Times New Roman</vt:lpstr>
      <vt:lpstr>Arial</vt:lpstr>
      <vt:lpstr>Office Theme</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Mahoney</dc:creator>
  <cp:lastModifiedBy>Giselle Rangel</cp:lastModifiedBy>
  <cp:revision>134</cp:revision>
  <dcterms:created xsi:type="dcterms:W3CDTF">2022-04-08T18:46:38Z</dcterms:created>
  <dcterms:modified xsi:type="dcterms:W3CDTF">2022-04-26T06:56:35Z</dcterms:modified>
</cp:coreProperties>
</file>