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handoutMasterIdLst>
    <p:handoutMasterId r:id="rId3"/>
  </p:handoutMasterIdLst>
  <p:sldIdLst>
    <p:sldId id="256" r:id="rId2"/>
  </p:sldIdLst>
  <p:sldSz cx="43891200" cy="32918400"/>
  <p:notesSz cx="7010400" cy="9271000"/>
  <p:embeddedFontLst>
    <p:embeddedFont>
      <p:font typeface="Calibri" panose="020F0502020204030204" pitchFamily="34" charset="0"/>
      <p:regular r:id="rId4"/>
      <p:bold r:id="rId5"/>
      <p:italic r:id="rId6"/>
      <p:boldItalic r:id="rId7"/>
    </p:embeddedFont>
    <p:embeddedFont>
      <p:font typeface="Libre Baskerville" panose="02000000000000000000" pitchFamily="2" charset="0"/>
      <p:regular r:id="rId8"/>
      <p:bold r:id="rId9"/>
      <p:italic r:id="rId10"/>
    </p:embeddedFont>
  </p:embeddedFontLst>
  <p:custDataLst>
    <p:tags r:id="rId11"/>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9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13"/>
    <a:srgbClr val="FFFFEF"/>
    <a:srgbClr val="008000"/>
    <a:srgbClr val="FFFF8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949" autoAdjust="0"/>
    <p:restoredTop sz="94710" autoAdjust="0"/>
  </p:normalViewPr>
  <p:slideViewPr>
    <p:cSldViewPr snapToGrid="0">
      <p:cViewPr varScale="1">
        <p:scale>
          <a:sx n="22" d="100"/>
          <a:sy n="22" d="100"/>
        </p:scale>
        <p:origin x="1096" y="12"/>
      </p:cViewPr>
      <p:guideLst>
        <p:guide orient="horz"/>
        <p:guide pos="1920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gs" Target="tags/tag1.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a:defPPr>
            <a:lvl1pPr algn="r">
              <a:defRPr sz="1200"/>
            </a:lvl1pPr>
          </a:lstStyle>
          <a:p>
            <a:fld id="{302F586B-0015-43FB-918D-31E1A09780E3}" type="datetimeFigureOut">
              <a:rPr lang="en-US" smtClean="0"/>
              <a:t>4/24/2022</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1318264"/>
            <a:ext cx="9875520" cy="28087321"/>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4560" y="1318264"/>
            <a:ext cx="28895039" cy="28087321"/>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1" cy="6537960"/>
          </a:xfrm>
        </p:spPr>
        <p:txBody>
          <a:bodyPr anchor="t"/>
          <a:lstStyle>
            <a:defPPr>
              <a:defRPr kern="1200"/>
            </a:defPPr>
            <a:lvl1pPr algn="l">
              <a:defRPr sz="16500" b="1" cap="all"/>
            </a:lvl1pPr>
          </a:lstStyle>
          <a:p>
            <a:r>
              <a:rPr lang="en-US"/>
              <a:t>Click to edit Master title style</a:t>
            </a:r>
          </a:p>
        </p:txBody>
      </p:sp>
      <p:sp>
        <p:nvSpPr>
          <p:cNvPr id="3" name="Text Placeholder 2"/>
          <p:cNvSpPr>
            <a:spLocks noGrp="1"/>
          </p:cNvSpPr>
          <p:nvPr>
            <p:ph type="body" idx="1"/>
          </p:nvPr>
        </p:nvSpPr>
        <p:spPr>
          <a:xfrm>
            <a:off x="3467102" y="13952224"/>
            <a:ext cx="37307521" cy="7200897"/>
          </a:xfrm>
        </p:spPr>
        <p:txBody>
          <a:bodyPr anchor="b"/>
          <a:lstStyle>
            <a:defPPr>
              <a:defRPr kern="1200"/>
            </a:defPPr>
            <a:lvl1pPr marL="0" indent="0">
              <a:buNone/>
              <a:defRPr sz="8200">
                <a:solidFill>
                  <a:schemeClr val="tx1">
                    <a:tint val="75000"/>
                  </a:schemeClr>
                </a:solidFill>
              </a:defRPr>
            </a:lvl1pPr>
            <a:lvl2pPr marL="1880543" indent="0">
              <a:buNone/>
              <a:defRPr sz="7400">
                <a:solidFill>
                  <a:schemeClr val="tx1">
                    <a:tint val="75000"/>
                  </a:schemeClr>
                </a:solidFill>
              </a:defRPr>
            </a:lvl2pPr>
            <a:lvl3pPr marL="3761086" indent="0">
              <a:buNone/>
              <a:defRPr sz="6600">
                <a:solidFill>
                  <a:schemeClr val="tx1">
                    <a:tint val="75000"/>
                  </a:schemeClr>
                </a:solidFill>
              </a:defRPr>
            </a:lvl3pPr>
            <a:lvl4pPr marL="5641630" indent="0">
              <a:buNone/>
              <a:defRPr sz="5800">
                <a:solidFill>
                  <a:schemeClr val="tx1">
                    <a:tint val="75000"/>
                  </a:schemeClr>
                </a:solidFill>
              </a:defRPr>
            </a:lvl4pPr>
            <a:lvl5pPr marL="7522173" indent="0">
              <a:buNone/>
              <a:defRPr sz="5800">
                <a:solidFill>
                  <a:schemeClr val="tx1">
                    <a:tint val="75000"/>
                  </a:schemeClr>
                </a:solidFill>
              </a:defRPr>
            </a:lvl5pPr>
            <a:lvl6pPr marL="9402716" indent="0">
              <a:buNone/>
              <a:defRPr sz="5800">
                <a:solidFill>
                  <a:schemeClr val="tx1">
                    <a:tint val="75000"/>
                  </a:schemeClr>
                </a:solidFill>
              </a:defRPr>
            </a:lvl6pPr>
            <a:lvl7pPr marL="11283259" indent="0">
              <a:buNone/>
              <a:defRPr sz="5800">
                <a:solidFill>
                  <a:schemeClr val="tx1">
                    <a:tint val="75000"/>
                  </a:schemeClr>
                </a:solidFill>
              </a:defRPr>
            </a:lvl7pPr>
            <a:lvl8pPr marL="13163803" indent="0">
              <a:buNone/>
              <a:defRPr sz="5800">
                <a:solidFill>
                  <a:schemeClr val="tx1">
                    <a:tint val="75000"/>
                  </a:schemeClr>
                </a:solidFill>
              </a:defRPr>
            </a:lvl8pPr>
            <a:lvl9pPr marL="15044345"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defPPr>
              <a:defRPr kern="1200"/>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1" y="7680962"/>
            <a:ext cx="19385280" cy="21724623"/>
          </a:xfrm>
        </p:spPr>
        <p:txBody>
          <a:bodyPr/>
          <a:lstStyle>
            <a:defPPr>
              <a:defRPr kern="1200"/>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p:spPr>
        <p:txBody>
          <a:bodyPr anchor="b"/>
          <a:lstStyle>
            <a:defPPr>
              <a:defRPr kern="1200"/>
            </a:defPPr>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5" indent="0">
              <a:buNone/>
              <a:defRPr sz="66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3"/>
          </a:xfrm>
        </p:spPr>
        <p:txBody>
          <a:bodyPr/>
          <a:lstStyle>
            <a:defPPr>
              <a:defRPr kern="1200"/>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8543"/>
            <a:ext cx="19400520" cy="3070857"/>
          </a:xfrm>
        </p:spPr>
        <p:txBody>
          <a:bodyPr anchor="b"/>
          <a:lstStyle>
            <a:defPPr>
              <a:defRPr kern="1200"/>
            </a:defPPr>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5" indent="0">
              <a:buNone/>
              <a:defRPr sz="6600" b="1"/>
            </a:lvl9pPr>
          </a:lstStyle>
          <a:p>
            <a:pPr lvl="0"/>
            <a:r>
              <a:rPr lang="en-US"/>
              <a:t>Click to edit Master text styles</a:t>
            </a:r>
          </a:p>
        </p:txBody>
      </p:sp>
      <p:sp>
        <p:nvSpPr>
          <p:cNvPr id="6" name="Content Placeholder 5"/>
          <p:cNvSpPr>
            <a:spLocks noGrp="1"/>
          </p:cNvSpPr>
          <p:nvPr>
            <p:ph sz="quarter" idx="4"/>
          </p:nvPr>
        </p:nvSpPr>
        <p:spPr>
          <a:xfrm>
            <a:off x="22296121" y="10439400"/>
            <a:ext cx="19400520" cy="18966183"/>
          </a:xfrm>
        </p:spPr>
        <p:txBody>
          <a:bodyPr/>
          <a:lstStyle>
            <a:defPPr>
              <a:defRPr kern="1200"/>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8" name="Footer Placeholder 7"/>
          <p:cNvSpPr>
            <a:spLocks noGrp="1"/>
          </p:cNvSpPr>
          <p:nvPr>
            <p:ph type="ftr" sz="quarter" idx="11"/>
          </p:nvPr>
        </p:nvSpPr>
        <p:spPr/>
        <p:txBody>
          <a:bodyPr/>
          <a:lstStyle>
            <a:defPPr>
              <a:defRPr kern="1200"/>
            </a:defPPr>
          </a:lstStyle>
          <a:p>
            <a:endParaRPr lang="en-US"/>
          </a:p>
        </p:txBody>
      </p:sp>
      <p:sp>
        <p:nvSpPr>
          <p:cNvPr id="9" name="Slide Number Placeholder 8"/>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Date Placeholder 2"/>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4" name="Footer Placeholder 3"/>
          <p:cNvSpPr>
            <a:spLocks noGrp="1"/>
          </p:cNvSpPr>
          <p:nvPr>
            <p:ph type="ftr" sz="quarter" idx="11"/>
          </p:nvPr>
        </p:nvSpPr>
        <p:spPr/>
        <p:txBody>
          <a:bodyPr/>
          <a:lstStyle>
            <a:defPPr>
              <a:defRPr kern="1200"/>
            </a:defPPr>
          </a:lstStyle>
          <a:p>
            <a:endParaRPr lang="en-US"/>
          </a:p>
        </p:txBody>
      </p:sp>
      <p:sp>
        <p:nvSpPr>
          <p:cNvPr id="5" name="Slide Number Placeholder 4"/>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3" name="Footer Placeholder 2"/>
          <p:cNvSpPr>
            <a:spLocks noGrp="1"/>
          </p:cNvSpPr>
          <p:nvPr>
            <p:ph type="ftr" sz="quarter" idx="11"/>
          </p:nvPr>
        </p:nvSpPr>
        <p:spPr/>
        <p:txBody>
          <a:bodyPr/>
          <a:lstStyle>
            <a:defPPr>
              <a:defRPr kern="1200"/>
            </a:defPPr>
          </a:lstStyle>
          <a:p>
            <a:endParaRPr lang="en-US"/>
          </a:p>
        </p:txBody>
      </p:sp>
      <p:sp>
        <p:nvSpPr>
          <p:cNvPr id="4" name="Slide Number Placeholder 3"/>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defPPr>
              <a:defRPr kern="1200"/>
            </a:defPPr>
            <a:lvl1pPr algn="l">
              <a:defRPr sz="82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a:defPPr>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1"/>
            <a:ext cx="14439902" cy="22517103"/>
          </a:xfrm>
        </p:spPr>
        <p:txBody>
          <a:bodyPr/>
          <a:lstStyle>
            <a:defPPr>
              <a:defRPr kern="1200"/>
            </a:defPPr>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5"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1" cy="2720343"/>
          </a:xfrm>
        </p:spPr>
        <p:txBody>
          <a:bodyPr anchor="b"/>
          <a:lstStyle>
            <a:defPPr>
              <a:defRPr kern="1200"/>
            </a:defPPr>
            <a:lvl1pPr algn="l">
              <a:defRPr sz="8200" b="1"/>
            </a:lvl1pPr>
          </a:lstStyle>
          <a:p>
            <a:r>
              <a:rPr lang="en-US"/>
              <a:t>Click to edit Master title style</a:t>
            </a:r>
          </a:p>
        </p:txBody>
      </p:sp>
      <p:sp>
        <p:nvSpPr>
          <p:cNvPr id="3" name="Picture Placeholder 2"/>
          <p:cNvSpPr>
            <a:spLocks noGrp="1"/>
          </p:cNvSpPr>
          <p:nvPr>
            <p:ph type="pic" idx="1"/>
          </p:nvPr>
        </p:nvSpPr>
        <p:spPr>
          <a:xfrm>
            <a:off x="8602982" y="2941320"/>
            <a:ext cx="26334721" cy="19751039"/>
          </a:xfrm>
        </p:spPr>
        <p:txBody>
          <a:bodyPr/>
          <a:lstStyle>
            <a:defPPr>
              <a:defRPr kern="1200"/>
            </a:defPPr>
            <a:lvl1pPr marL="0" indent="0">
              <a:buNone/>
              <a:defRPr sz="13200"/>
            </a:lvl1pPr>
            <a:lvl2pPr marL="1880543" indent="0">
              <a:buNone/>
              <a:defRPr sz="11500"/>
            </a:lvl2pPr>
            <a:lvl3pPr marL="3761086" indent="0">
              <a:buNone/>
              <a:defRPr sz="9900"/>
            </a:lvl3pPr>
            <a:lvl4pPr marL="5641630" indent="0">
              <a:buNone/>
              <a:defRPr sz="8200"/>
            </a:lvl4pPr>
            <a:lvl5pPr marL="7522173" indent="0">
              <a:buNone/>
              <a:defRPr sz="8200"/>
            </a:lvl5pPr>
            <a:lvl6pPr marL="9402716" indent="0">
              <a:buNone/>
              <a:defRPr sz="8200"/>
            </a:lvl6pPr>
            <a:lvl7pPr marL="11283259" indent="0">
              <a:buNone/>
              <a:defRPr sz="8200"/>
            </a:lvl7pPr>
            <a:lvl8pPr marL="13163803" indent="0">
              <a:buNone/>
              <a:defRPr sz="8200"/>
            </a:lvl8pPr>
            <a:lvl9pPr marL="15044345" indent="0">
              <a:buNone/>
              <a:defRPr sz="8200"/>
            </a:lvl9pPr>
          </a:lstStyle>
          <a:p>
            <a:endParaRPr lang="en-US"/>
          </a:p>
        </p:txBody>
      </p:sp>
      <p:sp>
        <p:nvSpPr>
          <p:cNvPr id="4" name="Text Placeholder 3"/>
          <p:cNvSpPr>
            <a:spLocks noGrp="1"/>
          </p:cNvSpPr>
          <p:nvPr>
            <p:ph type="body" sz="half" idx="2"/>
          </p:nvPr>
        </p:nvSpPr>
        <p:spPr>
          <a:xfrm>
            <a:off x="8602982" y="25763223"/>
            <a:ext cx="26334721" cy="3863337"/>
          </a:xfrm>
        </p:spPr>
        <p:txBody>
          <a:bodyPr/>
          <a:lstStyle>
            <a:defPPr>
              <a:defRPr kern="1200"/>
            </a:defPPr>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5"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4/24/2022</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376108" tIns="188056" rIns="376108" bIns="188056" rtlCol="0" anchor="ctr">
            <a:normAutofit/>
          </a:bodyPr>
          <a:lstStyle>
            <a:defPPr>
              <a:defRPr kern="1200"/>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376108" tIns="188056" rIns="376108" bIns="188056" rtlCol="0">
            <a:normAutofit/>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8"/>
            <a:ext cx="10241280" cy="1752600"/>
          </a:xfrm>
          <a:prstGeom prst="rect">
            <a:avLst/>
          </a:prstGeom>
        </p:spPr>
        <p:txBody>
          <a:bodyPr vert="horz" lIns="376108" tIns="188056" rIns="376108" bIns="188056" rtlCol="0" anchor="ctr"/>
          <a:lstStyle>
            <a:defPPr>
              <a:defRPr kern="1200"/>
            </a:defPPr>
            <a:lvl1pPr algn="l">
              <a:defRPr sz="4900">
                <a:solidFill>
                  <a:schemeClr val="tx1">
                    <a:tint val="75000"/>
                  </a:schemeClr>
                </a:solidFill>
              </a:defRPr>
            </a:lvl1pPr>
          </a:lstStyle>
          <a:p>
            <a:fld id="{1D3EE5B7-680E-44FF-962F-3113FAB5030E}" type="datetimeFigureOut">
              <a:rPr lang="en-US" smtClean="0"/>
              <a:t>4/24/2022</a:t>
            </a:fld>
            <a:endParaRPr lang="en-US"/>
          </a:p>
        </p:txBody>
      </p:sp>
      <p:sp>
        <p:nvSpPr>
          <p:cNvPr id="5" name="Footer Placeholder 4"/>
          <p:cNvSpPr>
            <a:spLocks noGrp="1"/>
          </p:cNvSpPr>
          <p:nvPr>
            <p:ph type="ftr" sz="quarter" idx="3"/>
          </p:nvPr>
        </p:nvSpPr>
        <p:spPr>
          <a:xfrm>
            <a:off x="14996161" y="30510488"/>
            <a:ext cx="13898880" cy="1752600"/>
          </a:xfrm>
          <a:prstGeom prst="rect">
            <a:avLst/>
          </a:prstGeom>
        </p:spPr>
        <p:txBody>
          <a:bodyPr vert="horz" lIns="376108" tIns="188056" rIns="376108" bIns="188056" rtlCol="0" anchor="ctr"/>
          <a:lstStyle>
            <a:defPPr>
              <a:defRPr kern="1200"/>
            </a:defPPr>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8"/>
            <a:ext cx="10241280" cy="1752600"/>
          </a:xfrm>
          <a:prstGeom prst="rect">
            <a:avLst/>
          </a:prstGeom>
        </p:spPr>
        <p:txBody>
          <a:bodyPr vert="horz" lIns="376108" tIns="188056" rIns="376108" bIns="188056" rtlCol="0" anchor="ctr"/>
          <a:lstStyle>
            <a:defPPr>
              <a:defRPr kern="1200"/>
            </a:defPPr>
            <a:lvl1pPr algn="r">
              <a:defRPr sz="4900">
                <a:solidFill>
                  <a:schemeClr val="tx1">
                    <a:tint val="75000"/>
                  </a:schemeClr>
                </a:solidFill>
              </a:defRPr>
            </a:lvl1pPr>
          </a:lstStyle>
          <a:p>
            <a:fld id="{E7FB6C12-88B7-467E-AE43-45481E628990}"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hypotheticalocean  Size: 48x36</a:t>
            </a:r>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a:defPPr>
      <a:lvl1pPr algn="ctr" defTabSz="3761086" rtl="0" eaLnBrk="1" latinLnBrk="0" hangingPunct="1">
        <a:spcBef>
          <a:spcPct val="0"/>
        </a:spcBef>
        <a:buNone/>
        <a:defRPr sz="18100" kern="1200">
          <a:solidFill>
            <a:schemeClr val="tx1"/>
          </a:solidFill>
          <a:latin typeface="+mj-lt"/>
          <a:ea typeface="+mj-ea"/>
          <a:cs typeface="+mj-cs"/>
        </a:defRPr>
      </a:lvl1pPr>
    </p:titleStyle>
    <p:bodyStyle>
      <a:defPPr>
        <a:defRPr kern="1200"/>
      </a:defPPr>
      <a:lvl1pPr marL="1410405" indent="-1410405" algn="l" defTabSz="376108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5884" indent="-1175341" algn="l" defTabSz="3761086"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1358" indent="-940272" algn="l" defTabSz="376108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190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244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1086" rtl="0" eaLnBrk="1" latinLnBrk="0" hangingPunct="1">
        <a:defRPr sz="7400" kern="1200">
          <a:solidFill>
            <a:schemeClr val="tx1"/>
          </a:solidFill>
          <a:latin typeface="+mn-lt"/>
          <a:ea typeface="+mn-ea"/>
          <a:cs typeface="+mn-cs"/>
        </a:defRPr>
      </a:lvl1pPr>
      <a:lvl2pPr marL="1880543" algn="l" defTabSz="3761086" rtl="0" eaLnBrk="1" latinLnBrk="0" hangingPunct="1">
        <a:defRPr sz="7400" kern="1200">
          <a:solidFill>
            <a:schemeClr val="tx1"/>
          </a:solidFill>
          <a:latin typeface="+mn-lt"/>
          <a:ea typeface="+mn-ea"/>
          <a:cs typeface="+mn-cs"/>
        </a:defRPr>
      </a:lvl2pPr>
      <a:lvl3pPr marL="3761086" algn="l" defTabSz="3761086" rtl="0" eaLnBrk="1" latinLnBrk="0" hangingPunct="1">
        <a:defRPr sz="7400" kern="1200">
          <a:solidFill>
            <a:schemeClr val="tx1"/>
          </a:solidFill>
          <a:latin typeface="+mn-lt"/>
          <a:ea typeface="+mn-ea"/>
          <a:cs typeface="+mn-cs"/>
        </a:defRPr>
      </a:lvl3pPr>
      <a:lvl4pPr marL="5641630" algn="l" defTabSz="3761086" rtl="0" eaLnBrk="1" latinLnBrk="0" hangingPunct="1">
        <a:defRPr sz="7400" kern="1200">
          <a:solidFill>
            <a:schemeClr val="tx1"/>
          </a:solidFill>
          <a:latin typeface="+mn-lt"/>
          <a:ea typeface="+mn-ea"/>
          <a:cs typeface="+mn-cs"/>
        </a:defRPr>
      </a:lvl4pPr>
      <a:lvl5pPr marL="7522173" algn="l" defTabSz="3761086" rtl="0" eaLnBrk="1" latinLnBrk="0" hangingPunct="1">
        <a:defRPr sz="7400" kern="1200">
          <a:solidFill>
            <a:schemeClr val="tx1"/>
          </a:solidFill>
          <a:latin typeface="+mn-lt"/>
          <a:ea typeface="+mn-ea"/>
          <a:cs typeface="+mn-cs"/>
        </a:defRPr>
      </a:lvl5pPr>
      <a:lvl6pPr marL="9402716" algn="l" defTabSz="3761086" rtl="0" eaLnBrk="1" latinLnBrk="0" hangingPunct="1">
        <a:defRPr sz="7400" kern="1200">
          <a:solidFill>
            <a:schemeClr val="tx1"/>
          </a:solidFill>
          <a:latin typeface="+mn-lt"/>
          <a:ea typeface="+mn-ea"/>
          <a:cs typeface="+mn-cs"/>
        </a:defRPr>
      </a:lvl6pPr>
      <a:lvl7pPr marL="11283259" algn="l" defTabSz="3761086" rtl="0" eaLnBrk="1" latinLnBrk="0" hangingPunct="1">
        <a:defRPr sz="7400" kern="1200">
          <a:solidFill>
            <a:schemeClr val="tx1"/>
          </a:solidFill>
          <a:latin typeface="+mn-lt"/>
          <a:ea typeface="+mn-ea"/>
          <a:cs typeface="+mn-cs"/>
        </a:defRPr>
      </a:lvl7pPr>
      <a:lvl8pPr marL="13163803" algn="l" defTabSz="3761086" rtl="0" eaLnBrk="1" latinLnBrk="0" hangingPunct="1">
        <a:defRPr sz="7400" kern="1200">
          <a:solidFill>
            <a:schemeClr val="tx1"/>
          </a:solidFill>
          <a:latin typeface="+mn-lt"/>
          <a:ea typeface="+mn-ea"/>
          <a:cs typeface="+mn-cs"/>
        </a:defRPr>
      </a:lvl8pPr>
      <a:lvl9pPr marL="15044345" algn="l" defTabSz="376108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44292-B91F-46C5-B472-011CAB7484BA}"/>
              </a:ext>
            </a:extLst>
          </p:cNvPr>
          <p:cNvSpPr/>
          <p:nvPr/>
        </p:nvSpPr>
        <p:spPr>
          <a:xfrm>
            <a:off x="9939" y="6828"/>
            <a:ext cx="43891197" cy="7851305"/>
          </a:xfrm>
          <a:prstGeom prst="rect">
            <a:avLst/>
          </a:prstGeom>
          <a:solidFill>
            <a:srgbClr val="FFFF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4EF5A1D-A47F-4CE3-BE70-8A161F635104}"/>
              </a:ext>
            </a:extLst>
          </p:cNvPr>
          <p:cNvGrpSpPr/>
          <p:nvPr/>
        </p:nvGrpSpPr>
        <p:grpSpPr>
          <a:xfrm>
            <a:off x="-5" y="4664790"/>
            <a:ext cx="43891201" cy="27130055"/>
            <a:chOff x="0" y="5073453"/>
            <a:chExt cx="43891201" cy="27082949"/>
          </a:xfrm>
        </p:grpSpPr>
        <p:sp>
          <p:nvSpPr>
            <p:cNvPr id="35" name="Flowchart: Document 34"/>
            <p:cNvSpPr/>
            <p:nvPr/>
          </p:nvSpPr>
          <p:spPr>
            <a:xfrm rot="10800000">
              <a:off x="3" y="5073453"/>
              <a:ext cx="43891194" cy="17841375"/>
            </a:xfrm>
            <a:prstGeom prst="flowChartDocument">
              <a:avLst/>
            </a:prstGeom>
            <a:solidFill>
              <a:srgbClr val="8C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a:p>
          </p:txBody>
        </p:sp>
        <p:sp>
          <p:nvSpPr>
            <p:cNvPr id="38" name="Flowchart: Document 37"/>
            <p:cNvSpPr/>
            <p:nvPr/>
          </p:nvSpPr>
          <p:spPr>
            <a:xfrm rot="10800000">
              <a:off x="0" y="5348902"/>
              <a:ext cx="43891200" cy="17565925"/>
            </a:xfrm>
            <a:prstGeom prst="flowChartDocument">
              <a:avLst/>
            </a:prstGeom>
            <a:solidFill>
              <a:srgbClr val="04601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a:p>
          </p:txBody>
        </p:sp>
        <p:sp>
          <p:nvSpPr>
            <p:cNvPr id="39" name="Flowchart: Document 70"/>
            <p:cNvSpPr/>
            <p:nvPr/>
          </p:nvSpPr>
          <p:spPr>
            <a:xfrm rot="10800000" flipH="1">
              <a:off x="0" y="5254193"/>
              <a:ext cx="43891200" cy="176724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r>
                <a:rPr lang="en-US"/>
                <a:t> </a:t>
              </a:r>
            </a:p>
          </p:txBody>
        </p:sp>
        <p:sp>
          <p:nvSpPr>
            <p:cNvPr id="40" name="Flowchart: Document 70"/>
            <p:cNvSpPr/>
            <p:nvPr/>
          </p:nvSpPr>
          <p:spPr>
            <a:xfrm rot="10800000" flipH="1">
              <a:off x="1" y="5399821"/>
              <a:ext cx="43891200" cy="267565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r>
                <a:rPr lang="en-US" dirty="0"/>
                <a:t> </a:t>
              </a:r>
            </a:p>
          </p:txBody>
        </p:sp>
      </p:grpSp>
      <p:sp>
        <p:nvSpPr>
          <p:cNvPr id="56" name="Rectangle 55"/>
          <p:cNvSpPr/>
          <p:nvPr/>
        </p:nvSpPr>
        <p:spPr>
          <a:xfrm>
            <a:off x="-4" y="32190729"/>
            <a:ext cx="43891200" cy="791220"/>
          </a:xfrm>
          <a:prstGeom prst="rect">
            <a:avLst/>
          </a:prstGeom>
          <a:solidFill>
            <a:srgbClr val="046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a:p>
        </p:txBody>
      </p:sp>
      <p:cxnSp>
        <p:nvCxnSpPr>
          <p:cNvPr id="57" name="Straight Connector 56"/>
          <p:cNvCxnSpPr/>
          <p:nvPr/>
        </p:nvCxnSpPr>
        <p:spPr>
          <a:xfrm>
            <a:off x="-4" y="32111340"/>
            <a:ext cx="43891200" cy="0"/>
          </a:xfrm>
          <a:prstGeom prst="line">
            <a:avLst/>
          </a:prstGeom>
          <a:ln w="254000">
            <a:solidFill>
              <a:srgbClr val="008000"/>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B2C25681-95AF-45D0-852E-DC3E00E2FDFE}"/>
              </a:ext>
            </a:extLst>
          </p:cNvPr>
          <p:cNvSpPr txBox="1"/>
          <p:nvPr/>
        </p:nvSpPr>
        <p:spPr>
          <a:xfrm>
            <a:off x="8914760" y="1091776"/>
            <a:ext cx="26877509" cy="2937440"/>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dirty="0">
                <a:solidFill>
                  <a:srgbClr val="046013"/>
                </a:solidFill>
                <a:latin typeface="Libre Baskerville" panose="02000000000000000000" pitchFamily="2" charset="0"/>
              </a:rPr>
              <a:t>Developing a three-dimensional culture system to improve the yield of placental mesenchymal stem cell derived extracellular vesicles </a:t>
            </a:r>
          </a:p>
        </p:txBody>
      </p:sp>
      <p:sp>
        <p:nvSpPr>
          <p:cNvPr id="26" name="Text Placeholder 5">
            <a:extLst>
              <a:ext uri="{FF2B5EF4-FFF2-40B4-BE49-F238E27FC236}">
                <a16:creationId xmlns:a16="http://schemas.microsoft.com/office/drawing/2014/main" id="{EF872E11-D0DF-4446-BE76-A398B88E9B44}"/>
              </a:ext>
            </a:extLst>
          </p:cNvPr>
          <p:cNvSpPr txBox="1"/>
          <p:nvPr/>
        </p:nvSpPr>
        <p:spPr>
          <a:xfrm>
            <a:off x="8031118" y="3309611"/>
            <a:ext cx="28644792" cy="1354217"/>
          </a:xfrm>
          <a:prstGeom prst="rect">
            <a:avLst/>
          </a:prstGeom>
        </p:spPr>
        <p:txBody>
          <a:bodyPr wrap="square"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marL="0" marR="0" algn="ctr">
              <a:spcBef>
                <a:spcPts val="0"/>
              </a:spcBef>
              <a:spcAft>
                <a:spcPts val="0"/>
              </a:spcAft>
            </a:pPr>
            <a:r>
              <a:rPr lang="en-US" sz="4400" dirty="0">
                <a:solidFill>
                  <a:srgbClr val="000000"/>
                </a:solidFill>
                <a:effectLst/>
                <a:latin typeface="Times New Roman" panose="02020603050405020304" pitchFamily="18" charset="0"/>
                <a:ea typeface="Times New Roman" panose="02020603050405020304" pitchFamily="18" charset="0"/>
              </a:rPr>
              <a:t>Juan-Maria Wammack Lopez</a:t>
            </a:r>
            <a:r>
              <a:rPr lang="en-US" sz="4400" baseline="30000" dirty="0">
                <a:solidFill>
                  <a:srgbClr val="000000"/>
                </a:solidFill>
                <a:effectLst/>
                <a:latin typeface="Times New Roman" panose="02020603050405020304" pitchFamily="18" charset="0"/>
                <a:ea typeface="Times New Roman" panose="02020603050405020304" pitchFamily="18" charset="0"/>
              </a:rPr>
              <a:t>1,2</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Dake</a:t>
            </a:r>
            <a:r>
              <a:rPr lang="en-US" sz="4400" dirty="0">
                <a:solidFill>
                  <a:srgbClr val="000000"/>
                </a:solidFill>
                <a:effectLst/>
                <a:latin typeface="Times New Roman" panose="02020603050405020304" pitchFamily="18" charset="0"/>
                <a:ea typeface="Times New Roman" panose="02020603050405020304" pitchFamily="18" charset="0"/>
              </a:rPr>
              <a:t> Hao</a:t>
            </a:r>
            <a:r>
              <a:rPr lang="en-US" sz="4400" baseline="30000" dirty="0">
                <a:solidFill>
                  <a:srgbClr val="000000"/>
                </a:solidFill>
                <a:effectLst/>
                <a:latin typeface="Times New Roman" panose="02020603050405020304" pitchFamily="18" charset="0"/>
                <a:ea typeface="Times New Roman" panose="02020603050405020304" pitchFamily="18" charset="0"/>
              </a:rPr>
              <a:t>2 </a:t>
            </a:r>
            <a:r>
              <a:rPr lang="en-US" sz="4400" dirty="0" err="1">
                <a:solidFill>
                  <a:srgbClr val="000000"/>
                </a:solidFill>
                <a:effectLst/>
                <a:latin typeface="Times New Roman" panose="02020603050405020304" pitchFamily="18" charset="0"/>
                <a:ea typeface="Times New Roman" panose="02020603050405020304" pitchFamily="18" charset="0"/>
              </a:rPr>
              <a:t>Aijun</a:t>
            </a:r>
            <a:r>
              <a:rPr lang="en-US" sz="4400" dirty="0">
                <a:solidFill>
                  <a:srgbClr val="000000"/>
                </a:solidFill>
                <a:effectLst/>
                <a:latin typeface="Times New Roman" panose="02020603050405020304" pitchFamily="18" charset="0"/>
                <a:ea typeface="Times New Roman" panose="02020603050405020304" pitchFamily="18" charset="0"/>
              </a:rPr>
              <a:t> Wang</a:t>
            </a:r>
            <a:r>
              <a:rPr lang="en-US" sz="4400" baseline="30000" dirty="0">
                <a:solidFill>
                  <a:srgbClr val="000000"/>
                </a:solidFill>
                <a:effectLst/>
                <a:latin typeface="Times New Roman" panose="02020603050405020304" pitchFamily="18" charset="0"/>
                <a:ea typeface="Times New Roman" panose="02020603050405020304" pitchFamily="18" charset="0"/>
              </a:rPr>
              <a:t>2</a:t>
            </a:r>
            <a:r>
              <a:rPr lang="en-US" sz="4400" dirty="0">
                <a:solidFill>
                  <a:srgbClr val="000000"/>
                </a:solidFill>
                <a:effectLst/>
                <a:latin typeface="Times New Roman" panose="02020603050405020304" pitchFamily="18" charset="0"/>
                <a:ea typeface="Times New Roman" panose="02020603050405020304" pitchFamily="18" charset="0"/>
              </a:rPr>
              <a:t> </a:t>
            </a:r>
            <a:endParaRPr lang="en-US" sz="6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400" baseline="30000" dirty="0">
                <a:solidFill>
                  <a:srgbClr val="000000"/>
                </a:solidFill>
                <a:effectLst/>
                <a:latin typeface="Times New Roman" panose="02020603050405020304" pitchFamily="18" charset="0"/>
                <a:ea typeface="Times New Roman" panose="02020603050405020304" pitchFamily="18" charset="0"/>
              </a:rPr>
              <a:t>1</a:t>
            </a:r>
            <a:r>
              <a:rPr lang="en-US" sz="4400" dirty="0">
                <a:solidFill>
                  <a:srgbClr val="000000"/>
                </a:solidFill>
                <a:effectLst/>
                <a:latin typeface="Times New Roman" panose="02020603050405020304" pitchFamily="18" charset="0"/>
                <a:ea typeface="Times New Roman" panose="02020603050405020304" pitchFamily="18" charset="0"/>
              </a:rPr>
              <a:t>California Polytechnic University Humboldt, </a:t>
            </a:r>
            <a:r>
              <a:rPr lang="en-US" sz="4400" baseline="30000" dirty="0">
                <a:solidFill>
                  <a:srgbClr val="000000"/>
                </a:solidFill>
                <a:effectLst/>
                <a:latin typeface="Times New Roman" panose="02020603050405020304" pitchFamily="18" charset="0"/>
                <a:ea typeface="Times New Roman" panose="02020603050405020304" pitchFamily="18" charset="0"/>
              </a:rPr>
              <a:t>2</a:t>
            </a:r>
            <a:r>
              <a:rPr lang="en-US" sz="4400" dirty="0">
                <a:solidFill>
                  <a:srgbClr val="000000"/>
                </a:solidFill>
                <a:effectLst/>
                <a:latin typeface="Times New Roman" panose="02020603050405020304" pitchFamily="18" charset="0"/>
                <a:ea typeface="Times New Roman" panose="02020603050405020304" pitchFamily="18" charset="0"/>
              </a:rPr>
              <a:t>Center for Surgical Bioengineering UC Davis</a:t>
            </a:r>
            <a:endParaRPr lang="en-US" sz="6000" dirty="0">
              <a:effectLst/>
              <a:latin typeface="Times New Roman" panose="02020603050405020304" pitchFamily="18" charset="0"/>
              <a:ea typeface="Times New Roman" panose="02020603050405020304" pitchFamily="18" charset="0"/>
            </a:endParaRPr>
          </a:p>
        </p:txBody>
      </p:sp>
      <p:pic>
        <p:nvPicPr>
          <p:cNvPr id="31" name="Google Shape;106;p1">
            <a:extLst>
              <a:ext uri="{FF2B5EF4-FFF2-40B4-BE49-F238E27FC236}">
                <a16:creationId xmlns:a16="http://schemas.microsoft.com/office/drawing/2014/main" id="{1AF6CE4B-7090-45A3-BE5A-0D1A4A21B229}"/>
              </a:ext>
            </a:extLst>
          </p:cNvPr>
          <p:cNvPicPr preferRelativeResize="0"/>
          <p:nvPr/>
        </p:nvPicPr>
        <p:blipFill>
          <a:blip r:embed="rId2">
            <a:alphaModFix/>
          </a:blip>
          <a:stretch>
            <a:fillRect/>
          </a:stretch>
        </p:blipFill>
        <p:spPr>
          <a:xfrm>
            <a:off x="1200563" y="1134507"/>
            <a:ext cx="5362575" cy="1905000"/>
          </a:xfrm>
          <a:prstGeom prst="rect">
            <a:avLst/>
          </a:prstGeom>
          <a:noFill/>
          <a:ln w="25400" cap="flat" cmpd="sng">
            <a:solidFill>
              <a:schemeClr val="lt1"/>
            </a:solidFill>
            <a:prstDash val="solid"/>
            <a:round/>
            <a:headEnd type="none" w="sm" len="sm"/>
            <a:tailEnd type="none" w="sm" len="sm"/>
          </a:ln>
        </p:spPr>
      </p:pic>
      <p:sp>
        <p:nvSpPr>
          <p:cNvPr id="33" name="TextBox 32">
            <a:extLst>
              <a:ext uri="{FF2B5EF4-FFF2-40B4-BE49-F238E27FC236}">
                <a16:creationId xmlns:a16="http://schemas.microsoft.com/office/drawing/2014/main" id="{213D9A5E-5550-4921-A8EA-3009C052A1F1}"/>
              </a:ext>
            </a:extLst>
          </p:cNvPr>
          <p:cNvSpPr txBox="1"/>
          <p:nvPr/>
        </p:nvSpPr>
        <p:spPr>
          <a:xfrm>
            <a:off x="1019387" y="3132779"/>
            <a:ext cx="5993670" cy="1569660"/>
          </a:xfrm>
          <a:prstGeom prst="rect">
            <a:avLst/>
          </a:prstGeom>
          <a:noFill/>
        </p:spPr>
        <p:txBody>
          <a:bodyPr wrap="square">
            <a:spAutoFit/>
          </a:bodyPr>
          <a:lstStyle/>
          <a:p>
            <a:pPr marL="0" lvl="0" indent="0" algn="ctr" rtl="0">
              <a:spcBef>
                <a:spcPts val="0"/>
              </a:spcBef>
              <a:spcAft>
                <a:spcPts val="0"/>
              </a:spcAft>
              <a:buNone/>
            </a:pPr>
            <a:r>
              <a:rPr lang="en-US" sz="4800" b="1" dirty="0">
                <a:solidFill>
                  <a:srgbClr val="073763"/>
                </a:solidFill>
              </a:rPr>
              <a:t>CENTER FOR SURGICAL BIOENGINEERING </a:t>
            </a:r>
          </a:p>
        </p:txBody>
      </p:sp>
      <p:pic>
        <p:nvPicPr>
          <p:cNvPr id="41" name="Google Shape;105;p1">
            <a:extLst>
              <a:ext uri="{FF2B5EF4-FFF2-40B4-BE49-F238E27FC236}">
                <a16:creationId xmlns:a16="http://schemas.microsoft.com/office/drawing/2014/main" id="{78A88293-F7D6-4C65-836A-DF2813AF1A3D}"/>
              </a:ext>
            </a:extLst>
          </p:cNvPr>
          <p:cNvPicPr preferRelativeResize="0"/>
          <p:nvPr/>
        </p:nvPicPr>
        <p:blipFill>
          <a:blip r:embed="rId3">
            <a:alphaModFix/>
          </a:blip>
          <a:stretch>
            <a:fillRect/>
          </a:stretch>
        </p:blipFill>
        <p:spPr>
          <a:xfrm>
            <a:off x="37690220" y="2797439"/>
            <a:ext cx="4638260" cy="1905000"/>
          </a:xfrm>
          <a:prstGeom prst="rect">
            <a:avLst/>
          </a:prstGeom>
          <a:noFill/>
          <a:ln>
            <a:noFill/>
          </a:ln>
        </p:spPr>
      </p:pic>
      <p:pic>
        <p:nvPicPr>
          <p:cNvPr id="42" name="Google Shape;103;p1" descr="Logo&#10;&#10;Description automatically generated">
            <a:extLst>
              <a:ext uri="{FF2B5EF4-FFF2-40B4-BE49-F238E27FC236}">
                <a16:creationId xmlns:a16="http://schemas.microsoft.com/office/drawing/2014/main" id="{3BEB8F6D-1AD9-4958-92B7-8052E7C36E1A}"/>
              </a:ext>
            </a:extLst>
          </p:cNvPr>
          <p:cNvPicPr preferRelativeResize="0"/>
          <p:nvPr/>
        </p:nvPicPr>
        <p:blipFill rotWithShape="1">
          <a:blip r:embed="rId4">
            <a:alphaModFix/>
          </a:blip>
          <a:srcRect/>
          <a:stretch/>
        </p:blipFill>
        <p:spPr>
          <a:xfrm>
            <a:off x="37328064" y="922430"/>
            <a:ext cx="5362573" cy="1729127"/>
          </a:xfrm>
          <a:prstGeom prst="rect">
            <a:avLst/>
          </a:prstGeom>
          <a:noFill/>
          <a:ln>
            <a:noFill/>
          </a:ln>
        </p:spPr>
      </p:pic>
      <p:grpSp>
        <p:nvGrpSpPr>
          <p:cNvPr id="245" name="Group 244">
            <a:extLst>
              <a:ext uri="{FF2B5EF4-FFF2-40B4-BE49-F238E27FC236}">
                <a16:creationId xmlns:a16="http://schemas.microsoft.com/office/drawing/2014/main" id="{9A5C2CB1-86D9-478D-B905-37B381C30A09}"/>
              </a:ext>
            </a:extLst>
          </p:cNvPr>
          <p:cNvGrpSpPr/>
          <p:nvPr/>
        </p:nvGrpSpPr>
        <p:grpSpPr>
          <a:xfrm>
            <a:off x="252174" y="6175697"/>
            <a:ext cx="13205497" cy="26399372"/>
            <a:chOff x="252175" y="6615257"/>
            <a:chExt cx="12093602" cy="25946985"/>
          </a:xfrm>
        </p:grpSpPr>
        <p:sp>
          <p:nvSpPr>
            <p:cNvPr id="87" name="TextBox 86">
              <a:extLst>
                <a:ext uri="{FF2B5EF4-FFF2-40B4-BE49-F238E27FC236}">
                  <a16:creationId xmlns:a16="http://schemas.microsoft.com/office/drawing/2014/main" id="{9FE81D34-D8A4-4D65-850E-978C19F60EDC}"/>
                </a:ext>
              </a:extLst>
            </p:cNvPr>
            <p:cNvSpPr txBox="1"/>
            <p:nvPr/>
          </p:nvSpPr>
          <p:spPr>
            <a:xfrm>
              <a:off x="831731" y="8252118"/>
              <a:ext cx="11034643" cy="8279190"/>
            </a:xfrm>
            <a:prstGeom prst="rect">
              <a:avLst/>
            </a:prstGeom>
            <a:noFill/>
          </p:spPr>
          <p:txBody>
            <a:bodyPr wrap="square">
              <a:spAutoFit/>
            </a:bodyPr>
            <a:lstStyle/>
            <a:p>
              <a:pPr marL="0" marR="0" algn="just">
                <a:spcBef>
                  <a:spcPts val="0"/>
                </a:spcBef>
                <a:spcAft>
                  <a:spcPts val="80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Placental mesenchymal stem cell (PMSC) derived extracellular vesicles (PMSC-EVs) are lipid-bound vesicles secreted from the cell through different biogenic pathways including membrane blebbing, budding, and endocytosis and exocytosis pathways. PMSC-EVs function through intercellular communication by distribution of their biologically functional cargo including DNA, RNA and proteins. This biologically functional material can trigger a multitude of physiological responses such as cellular regeneration and tissue damage response. They have also been shown to have less toxicity and immunogenicity, ability to encapsulate biologically active molecules, and ability to cross the blood brain barrier when compared to cell-based therapies. However, the current applications of PMSC-EVs is limited by their low yield when produced in conventional monolayer cell culture. The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CELLine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bioreactor, which can allow for a high-density three-dimensional (3D) cell culture within a semipermeable membrane, has been utilized as a large-scale tissue culture method for producing antibodies as well as for use in cancer EV related research. In this study, we propose to explore the application of the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CELLine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bioreactor as a novel approach to improve the production and yield of PMSC-EVs for regenerative medicine applications.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42" name="Group 241">
              <a:extLst>
                <a:ext uri="{FF2B5EF4-FFF2-40B4-BE49-F238E27FC236}">
                  <a16:creationId xmlns:a16="http://schemas.microsoft.com/office/drawing/2014/main" id="{35A4BB5D-BD1B-4FAE-95CB-C494FA9F7478}"/>
                </a:ext>
              </a:extLst>
            </p:cNvPr>
            <p:cNvGrpSpPr/>
            <p:nvPr/>
          </p:nvGrpSpPr>
          <p:grpSpPr>
            <a:xfrm>
              <a:off x="270614" y="6615257"/>
              <a:ext cx="12075163" cy="9708148"/>
              <a:chOff x="281975" y="6531863"/>
              <a:chExt cx="11076847" cy="9340084"/>
            </a:xfrm>
          </p:grpSpPr>
          <p:sp>
            <p:nvSpPr>
              <p:cNvPr id="45" name="Rectangle 10"/>
              <p:cNvSpPr>
                <a:spLocks noChangeArrowheads="1"/>
              </p:cNvSpPr>
              <p:nvPr/>
            </p:nvSpPr>
            <p:spPr bwMode="auto">
              <a:xfrm>
                <a:off x="281975" y="6532389"/>
                <a:ext cx="11076847" cy="951675"/>
              </a:xfrm>
              <a:prstGeom prst="rect">
                <a:avLst/>
              </a:prstGeom>
              <a:solidFill>
                <a:srgbClr val="008000"/>
              </a:solidFill>
              <a:ln w="12700">
                <a:no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37" name="Rectangle 10">
                <a:extLst>
                  <a:ext uri="{FF2B5EF4-FFF2-40B4-BE49-F238E27FC236}">
                    <a16:creationId xmlns:a16="http://schemas.microsoft.com/office/drawing/2014/main" id="{E62CA47B-6D2F-458C-98CC-19C397FB88BA}"/>
                  </a:ext>
                </a:extLst>
              </p:cNvPr>
              <p:cNvSpPr>
                <a:spLocks noChangeArrowheads="1"/>
              </p:cNvSpPr>
              <p:nvPr/>
            </p:nvSpPr>
            <p:spPr bwMode="auto">
              <a:xfrm>
                <a:off x="771386" y="742174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endParaRPr lang="en-US" sz="3600" b="1" dirty="0">
                  <a:solidFill>
                    <a:srgbClr val="1482A5"/>
                  </a:solidFill>
                  <a:latin typeface="Libre Baskerville" panose="02000000000000000000" pitchFamily="2" charset="0"/>
                </a:endParaRPr>
              </a:p>
            </p:txBody>
          </p:sp>
          <p:sp>
            <p:nvSpPr>
              <p:cNvPr id="235" name="Rectangle 234">
                <a:extLst>
                  <a:ext uri="{FF2B5EF4-FFF2-40B4-BE49-F238E27FC236}">
                    <a16:creationId xmlns:a16="http://schemas.microsoft.com/office/drawing/2014/main" id="{D2B4001F-5F21-4500-9E52-8E531AC41E57}"/>
                  </a:ext>
                </a:extLst>
              </p:cNvPr>
              <p:cNvSpPr/>
              <p:nvPr/>
            </p:nvSpPr>
            <p:spPr>
              <a:xfrm>
                <a:off x="281975" y="6531863"/>
                <a:ext cx="11076847" cy="93400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4020C136-7F59-4CFB-9995-4EC57E0941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4" t="17995" r="13570" b="21009"/>
            <a:stretch/>
          </p:blipFill>
          <p:spPr bwMode="auto">
            <a:xfrm>
              <a:off x="898395" y="18167572"/>
              <a:ext cx="10950923" cy="538584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8063096-07C7-4F32-9024-E253022198CB}"/>
                </a:ext>
              </a:extLst>
            </p:cNvPr>
            <p:cNvSpPr txBox="1"/>
            <p:nvPr/>
          </p:nvSpPr>
          <p:spPr>
            <a:xfrm>
              <a:off x="449037" y="24283052"/>
              <a:ext cx="10965085" cy="8279190"/>
            </a:xfrm>
            <a:prstGeom prst="rect">
              <a:avLst/>
            </a:prstGeom>
            <a:noFill/>
          </p:spPr>
          <p:txBody>
            <a:bodyPr wrap="square" rtlCol="0">
              <a:spAutoFit/>
            </a:bodyPr>
            <a:lstStyle/>
            <a:p>
              <a:pPr marL="1143000" indent="-519113" algn="just">
                <a:buFont typeface="Arial" panose="020B0604020202020204" pitchFamily="34" charset="0"/>
                <a:buChar char="•"/>
                <a:tabLst>
                  <a:tab pos="174625" algn="l"/>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PMSCs were cultured in the </a:t>
              </a:r>
              <a:r>
                <a:rPr lang="en-US"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CELLine</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bioreactors, which is comprised of a polystyrene porous scaffold encased in a 10 </a:t>
              </a:r>
              <a:r>
                <a:rPr lang="en-US"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kDa</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semipermeable membrane creating a cellular compartment with 15 mL Dulbecco’s Modified Eagle Medium (DMEM) supplemented with 10% fetal bovine serum that was pre-treated to deplete bovine serum EVs, epidermal growth factor (EGF), and fibroblast growth factor (FGF) One liter of DMEM supplemented with EGF and FGF sit above the cellular compartment in a medium compartment. </a:t>
              </a:r>
            </a:p>
            <a:p>
              <a:pPr marL="1143000" indent="-519113" algn="just">
                <a:buFont typeface="Arial" panose="020B0604020202020204" pitchFamily="34" charset="0"/>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PMCS-EVs were isolated from the 15 mL EV rich medium in the cellular compartment using ultracentrifugation isolation method weekly</a:t>
              </a:r>
            </a:p>
            <a:p>
              <a:pPr marL="1143000" indent="-519113" algn="just">
                <a:buFont typeface="Arial" panose="020B0604020202020204" pitchFamily="34" charset="0"/>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Nanoparticle tracking analysis (NTA) was used to quantify concentration. NTA was used to characterize PMCS-EVs size distribution and relative charge</a:t>
              </a:r>
            </a:p>
            <a:p>
              <a:pPr marL="1143000" indent="-519113" algn="just">
                <a:buFont typeface="Arial" panose="020B0604020202020204" pitchFamily="34" charset="0"/>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Cryogenic electron microscopy (</a:t>
              </a:r>
              <a:r>
                <a:rPr lang="en-US"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cryoEM</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was used to confirm morphology</a:t>
              </a:r>
            </a:p>
            <a:p>
              <a:pPr marL="1143000" indent="-519113" algn="just">
                <a:buFont typeface="Arial" panose="020B0604020202020204" pitchFamily="34" charset="0"/>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Western-blot was used to confirm exosome surface proteins CD9 and CD63 in addition to cytosolic proteins TSG101 and Alix.</a:t>
              </a:r>
              <a:endParaRPr lang="en-US" sz="2800" dirty="0"/>
            </a:p>
          </p:txBody>
        </p:sp>
        <p:sp>
          <p:nvSpPr>
            <p:cNvPr id="230" name="TextBox 229">
              <a:extLst>
                <a:ext uri="{FF2B5EF4-FFF2-40B4-BE49-F238E27FC236}">
                  <a16:creationId xmlns:a16="http://schemas.microsoft.com/office/drawing/2014/main" id="{F664B3C4-DEA9-43C9-9E44-95BEF575A303}"/>
                </a:ext>
              </a:extLst>
            </p:cNvPr>
            <p:cNvSpPr txBox="1"/>
            <p:nvPr/>
          </p:nvSpPr>
          <p:spPr>
            <a:xfrm>
              <a:off x="898394" y="23452053"/>
              <a:ext cx="10669664" cy="587145"/>
            </a:xfrm>
            <a:prstGeom prst="rect">
              <a:avLst/>
            </a:prstGeom>
            <a:noFill/>
          </p:spPr>
          <p:txBody>
            <a:bodyPr wrap="square" rtlCol="0">
              <a:spAutoFit/>
            </a:bodyPr>
            <a:lstStyle/>
            <a:p>
              <a:r>
                <a:rPr lang="en-US" sz="3200" b="1" dirty="0"/>
                <a:t>Figure 1. Components of the 3D culture</a:t>
              </a:r>
            </a:p>
          </p:txBody>
        </p:sp>
        <p:sp>
          <p:nvSpPr>
            <p:cNvPr id="89" name="Rectangle 10">
              <a:extLst>
                <a:ext uri="{FF2B5EF4-FFF2-40B4-BE49-F238E27FC236}">
                  <a16:creationId xmlns:a16="http://schemas.microsoft.com/office/drawing/2014/main" id="{EA7797A4-D0C0-4E16-9B14-D444AFCBC933}"/>
                </a:ext>
              </a:extLst>
            </p:cNvPr>
            <p:cNvSpPr>
              <a:spLocks noChangeArrowheads="1"/>
            </p:cNvSpPr>
            <p:nvPr/>
          </p:nvSpPr>
          <p:spPr bwMode="auto">
            <a:xfrm>
              <a:off x="252176" y="16324768"/>
              <a:ext cx="12093600" cy="1115482"/>
            </a:xfrm>
            <a:prstGeom prst="rect">
              <a:avLst/>
            </a:prstGeom>
            <a:solidFill>
              <a:srgbClr val="008000"/>
            </a:solidFill>
            <a:ln w="12700">
              <a:no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Materials/Methods</a:t>
              </a:r>
            </a:p>
          </p:txBody>
        </p:sp>
        <p:sp>
          <p:nvSpPr>
            <p:cNvPr id="236" name="Rectangle 235">
              <a:extLst>
                <a:ext uri="{FF2B5EF4-FFF2-40B4-BE49-F238E27FC236}">
                  <a16:creationId xmlns:a16="http://schemas.microsoft.com/office/drawing/2014/main" id="{598736E2-C664-4A0B-9C2D-94C68DDBCA86}"/>
                </a:ext>
              </a:extLst>
            </p:cNvPr>
            <p:cNvSpPr/>
            <p:nvPr/>
          </p:nvSpPr>
          <p:spPr>
            <a:xfrm>
              <a:off x="252175" y="16323406"/>
              <a:ext cx="12093601" cy="155032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01B2CB89-71F5-4DF9-BCB8-9E80DF40F4E4}"/>
              </a:ext>
            </a:extLst>
          </p:cNvPr>
          <p:cNvGrpSpPr/>
          <p:nvPr/>
        </p:nvGrpSpPr>
        <p:grpSpPr>
          <a:xfrm>
            <a:off x="13945474" y="7669945"/>
            <a:ext cx="17996630" cy="24114322"/>
            <a:chOff x="11640792" y="7283593"/>
            <a:chExt cx="18293834" cy="24651676"/>
          </a:xfrm>
        </p:grpSpPr>
        <p:sp>
          <p:nvSpPr>
            <p:cNvPr id="34" name="Rectangle 10">
              <a:extLst>
                <a:ext uri="{FF2B5EF4-FFF2-40B4-BE49-F238E27FC236}">
                  <a16:creationId xmlns:a16="http://schemas.microsoft.com/office/drawing/2014/main" id="{0BB0DEBB-643A-495C-9A00-84ACC65F1FD7}"/>
                </a:ext>
              </a:extLst>
            </p:cNvPr>
            <p:cNvSpPr>
              <a:spLocks noChangeArrowheads="1"/>
            </p:cNvSpPr>
            <p:nvPr/>
          </p:nvSpPr>
          <p:spPr bwMode="auto">
            <a:xfrm>
              <a:off x="11640795" y="7283593"/>
              <a:ext cx="18293831" cy="1011453"/>
            </a:xfrm>
            <a:prstGeom prst="rect">
              <a:avLst/>
            </a:prstGeom>
            <a:solidFill>
              <a:srgbClr val="008000"/>
            </a:solidFill>
            <a:ln w="12700">
              <a:no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Results</a:t>
              </a:r>
            </a:p>
          </p:txBody>
        </p:sp>
        <p:pic>
          <p:nvPicPr>
            <p:cNvPr id="8" name="Picture 7" descr="A picture containing indoor, cabinet, floor&#10;&#10;Description automatically generated">
              <a:extLst>
                <a:ext uri="{FF2B5EF4-FFF2-40B4-BE49-F238E27FC236}">
                  <a16:creationId xmlns:a16="http://schemas.microsoft.com/office/drawing/2014/main" id="{9EF6B77C-23F6-4DC4-8424-1AEE22F90627}"/>
                </a:ext>
              </a:extLst>
            </p:cNvPr>
            <p:cNvPicPr>
              <a:picLocks noChangeAspect="1"/>
            </p:cNvPicPr>
            <p:nvPr/>
          </p:nvPicPr>
          <p:blipFill rotWithShape="1">
            <a:blip r:embed="rId6">
              <a:extLst>
                <a:ext uri="{28A0092B-C50C-407E-A947-70E740481C1C}">
                  <a14:useLocalDpi xmlns:a14="http://schemas.microsoft.com/office/drawing/2010/main" val="0"/>
                </a:ext>
              </a:extLst>
            </a:blip>
            <a:srcRect l="-2" r="-357" b="27489"/>
            <a:stretch/>
          </p:blipFill>
          <p:spPr>
            <a:xfrm>
              <a:off x="11851713" y="15441869"/>
              <a:ext cx="17964134" cy="7300970"/>
            </a:xfrm>
            <a:prstGeom prst="rect">
              <a:avLst/>
            </a:prstGeom>
          </p:spPr>
        </p:pic>
        <p:pic>
          <p:nvPicPr>
            <p:cNvPr id="10" name="Picture 9" descr="Chart, line chart&#10;&#10;Description automatically generated">
              <a:extLst>
                <a:ext uri="{FF2B5EF4-FFF2-40B4-BE49-F238E27FC236}">
                  <a16:creationId xmlns:a16="http://schemas.microsoft.com/office/drawing/2014/main" id="{81B1E473-F0CC-4CD1-93BC-18508F42E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28798" y="9135393"/>
              <a:ext cx="8704487" cy="5229010"/>
            </a:xfrm>
            <a:prstGeom prst="rect">
              <a:avLst/>
            </a:prstGeom>
          </p:spPr>
        </p:pic>
        <p:sp>
          <p:nvSpPr>
            <p:cNvPr id="66" name="TextBox 65">
              <a:extLst>
                <a:ext uri="{FF2B5EF4-FFF2-40B4-BE49-F238E27FC236}">
                  <a16:creationId xmlns:a16="http://schemas.microsoft.com/office/drawing/2014/main" id="{2A6CCD3C-F4B0-4B45-98DD-8959546CDC29}"/>
                </a:ext>
              </a:extLst>
            </p:cNvPr>
            <p:cNvSpPr txBox="1"/>
            <p:nvPr/>
          </p:nvSpPr>
          <p:spPr>
            <a:xfrm>
              <a:off x="19965591" y="24429720"/>
              <a:ext cx="9849198" cy="5262979"/>
            </a:xfrm>
            <a:prstGeom prst="rect">
              <a:avLst/>
            </a:prstGeom>
            <a:noFill/>
          </p:spPr>
          <p:txBody>
            <a:bodyPr wrap="square">
              <a:spAutoFit/>
            </a:bodyPr>
            <a:lstStyle/>
            <a:p>
              <a:pPr marL="457200" indent="-457200" algn="just">
                <a:buFont typeface="Arial" panose="020B0604020202020204" pitchFamily="34" charset="0"/>
                <a:buChar char="•"/>
              </a:pPr>
              <a:r>
                <a:rPr lang="en-US" sz="2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CryoEM</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showed EVs present with morphologies mirroring those found in 2D cell culture</a:t>
              </a:r>
            </a:p>
            <a:p>
              <a:pPr algn="just"/>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NTA results showed total particle number ranging from 1.03E9-1.31E11 with an initial increase in concentration from week 1 to week 3 and a decrease there after. </a:t>
              </a:r>
            </a:p>
            <a:p>
              <a:pPr algn="just"/>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size of EVs ranged from 102.2-184 nm all presenting a negative charged phenotype.</a:t>
              </a:r>
            </a:p>
            <a:p>
              <a:pPr algn="just"/>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Western-blot revealed protein expression of EV biomarkers CD9, CD63, Alix, and TSG101. </a:t>
              </a:r>
              <a:endParaRPr lang="en-US" sz="2800" dirty="0"/>
            </a:p>
          </p:txBody>
        </p:sp>
        <p:pic>
          <p:nvPicPr>
            <p:cNvPr id="24" name="Picture 23" descr="Chart, line chart&#10;&#10;Description automatically generated">
              <a:extLst>
                <a:ext uri="{FF2B5EF4-FFF2-40B4-BE49-F238E27FC236}">
                  <a16:creationId xmlns:a16="http://schemas.microsoft.com/office/drawing/2014/main" id="{3D1DF1DD-E713-46DE-9459-6B1039D42B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88445" y="9134460"/>
              <a:ext cx="8704487" cy="5229011"/>
            </a:xfrm>
            <a:prstGeom prst="rect">
              <a:avLst/>
            </a:prstGeom>
          </p:spPr>
        </p:pic>
        <p:pic>
          <p:nvPicPr>
            <p:cNvPr id="229" name="Picture 228">
              <a:extLst>
                <a:ext uri="{FF2B5EF4-FFF2-40B4-BE49-F238E27FC236}">
                  <a16:creationId xmlns:a16="http://schemas.microsoft.com/office/drawing/2014/main" id="{BB862BB5-9A10-497D-A823-1C4831465423}"/>
                </a:ext>
              </a:extLst>
            </p:cNvPr>
            <p:cNvPicPr>
              <a:picLocks noChangeAspect="1"/>
            </p:cNvPicPr>
            <p:nvPr/>
          </p:nvPicPr>
          <p:blipFill rotWithShape="1">
            <a:blip r:embed="rId9">
              <a:extLst>
                <a:ext uri="{28A0092B-C50C-407E-A947-70E740481C1C}">
                  <a14:useLocalDpi xmlns:a14="http://schemas.microsoft.com/office/drawing/2010/main" val="0"/>
                </a:ext>
              </a:extLst>
            </a:blip>
            <a:srcRect l="26520" t="17590" r="27272" b="23592"/>
            <a:stretch/>
          </p:blipFill>
          <p:spPr>
            <a:xfrm>
              <a:off x="11828798" y="23867851"/>
              <a:ext cx="8068624" cy="5777193"/>
            </a:xfrm>
            <a:prstGeom prst="rect">
              <a:avLst/>
            </a:prstGeom>
          </p:spPr>
        </p:pic>
        <p:sp>
          <p:nvSpPr>
            <p:cNvPr id="231" name="TextBox 230">
              <a:extLst>
                <a:ext uri="{FF2B5EF4-FFF2-40B4-BE49-F238E27FC236}">
                  <a16:creationId xmlns:a16="http://schemas.microsoft.com/office/drawing/2014/main" id="{580F0053-7055-4652-96D8-AFF1E4663E37}"/>
                </a:ext>
              </a:extLst>
            </p:cNvPr>
            <p:cNvSpPr txBox="1"/>
            <p:nvPr/>
          </p:nvSpPr>
          <p:spPr>
            <a:xfrm>
              <a:off x="11862219" y="22700064"/>
              <a:ext cx="12635346" cy="597806"/>
            </a:xfrm>
            <a:prstGeom prst="rect">
              <a:avLst/>
            </a:prstGeom>
            <a:noFill/>
          </p:spPr>
          <p:txBody>
            <a:bodyPr wrap="square" rtlCol="0">
              <a:spAutoFit/>
            </a:bodyPr>
            <a:lstStyle/>
            <a:p>
              <a:r>
                <a:rPr lang="en-US" sz="3200" b="1" dirty="0"/>
                <a:t>Figure 3. </a:t>
              </a:r>
              <a:r>
                <a:rPr lang="en-US" sz="3200" b="1" dirty="0" err="1"/>
                <a:t>CryoEM</a:t>
              </a:r>
              <a:r>
                <a:rPr lang="en-US" sz="3200" b="1" dirty="0"/>
                <a:t> images of PMSC-EVs from weeks 1 to 8 </a:t>
              </a:r>
            </a:p>
          </p:txBody>
        </p:sp>
        <p:sp>
          <p:nvSpPr>
            <p:cNvPr id="232" name="TextBox 231">
              <a:extLst>
                <a:ext uri="{FF2B5EF4-FFF2-40B4-BE49-F238E27FC236}">
                  <a16:creationId xmlns:a16="http://schemas.microsoft.com/office/drawing/2014/main" id="{80393E1D-F938-4B2C-AD1E-E98741FBA390}"/>
                </a:ext>
              </a:extLst>
            </p:cNvPr>
            <p:cNvSpPr txBox="1"/>
            <p:nvPr/>
          </p:nvSpPr>
          <p:spPr>
            <a:xfrm>
              <a:off x="11767757" y="14319851"/>
              <a:ext cx="18029695" cy="597806"/>
            </a:xfrm>
            <a:prstGeom prst="rect">
              <a:avLst/>
            </a:prstGeom>
            <a:noFill/>
          </p:spPr>
          <p:txBody>
            <a:bodyPr wrap="square" rtlCol="0">
              <a:spAutoFit/>
            </a:bodyPr>
            <a:lstStyle/>
            <a:p>
              <a:r>
                <a:rPr lang="en-US" sz="3200" b="1" dirty="0"/>
                <a:t>Figure 2. NTA results showing total particle count and size distribution of PMSC-EVs</a:t>
              </a:r>
            </a:p>
          </p:txBody>
        </p:sp>
        <p:sp>
          <p:nvSpPr>
            <p:cNvPr id="233" name="TextBox 232">
              <a:extLst>
                <a:ext uri="{FF2B5EF4-FFF2-40B4-BE49-F238E27FC236}">
                  <a16:creationId xmlns:a16="http://schemas.microsoft.com/office/drawing/2014/main" id="{AEC1C5DC-A955-4BF8-8237-5B3E51B8C386}"/>
                </a:ext>
              </a:extLst>
            </p:cNvPr>
            <p:cNvSpPr txBox="1"/>
            <p:nvPr/>
          </p:nvSpPr>
          <p:spPr>
            <a:xfrm>
              <a:off x="11922764" y="29726201"/>
              <a:ext cx="8023978" cy="1077218"/>
            </a:xfrm>
            <a:prstGeom prst="rect">
              <a:avLst/>
            </a:prstGeom>
            <a:noFill/>
          </p:spPr>
          <p:txBody>
            <a:bodyPr wrap="square" rtlCol="0">
              <a:spAutoFit/>
            </a:bodyPr>
            <a:lstStyle/>
            <a:p>
              <a:r>
                <a:rPr lang="en-US" sz="3200" b="1" dirty="0"/>
                <a:t>Figure 4. Western-Blot: 1-CD-63, 2-CD9, 3-Alix, 4-TSG101, 5-Calnexin (-) </a:t>
              </a:r>
            </a:p>
          </p:txBody>
        </p:sp>
        <p:sp>
          <p:nvSpPr>
            <p:cNvPr id="237" name="Rectangle 236">
              <a:extLst>
                <a:ext uri="{FF2B5EF4-FFF2-40B4-BE49-F238E27FC236}">
                  <a16:creationId xmlns:a16="http://schemas.microsoft.com/office/drawing/2014/main" id="{1C845C01-CA93-4D90-8A3D-ABB270F1602A}"/>
                </a:ext>
              </a:extLst>
            </p:cNvPr>
            <p:cNvSpPr/>
            <p:nvPr/>
          </p:nvSpPr>
          <p:spPr>
            <a:xfrm>
              <a:off x="11640792" y="8295048"/>
              <a:ext cx="18293834" cy="23640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243">
            <a:extLst>
              <a:ext uri="{FF2B5EF4-FFF2-40B4-BE49-F238E27FC236}">
                <a16:creationId xmlns:a16="http://schemas.microsoft.com/office/drawing/2014/main" id="{22E35417-9B82-4EC7-B7A4-C6EC3FD7C19A}"/>
              </a:ext>
            </a:extLst>
          </p:cNvPr>
          <p:cNvGrpSpPr/>
          <p:nvPr/>
        </p:nvGrpSpPr>
        <p:grpSpPr>
          <a:xfrm>
            <a:off x="32520553" y="9213166"/>
            <a:ext cx="10878220" cy="22581680"/>
            <a:chOff x="30665055" y="8433202"/>
            <a:chExt cx="12728153" cy="23373678"/>
          </a:xfrm>
        </p:grpSpPr>
        <p:sp>
          <p:nvSpPr>
            <p:cNvPr id="29" name="Rectangle 10">
              <a:extLst>
                <a:ext uri="{FF2B5EF4-FFF2-40B4-BE49-F238E27FC236}">
                  <a16:creationId xmlns:a16="http://schemas.microsoft.com/office/drawing/2014/main" id="{AF716361-9E42-41C2-98D3-793E85F299DE}"/>
                </a:ext>
              </a:extLst>
            </p:cNvPr>
            <p:cNvSpPr>
              <a:spLocks noChangeArrowheads="1"/>
            </p:cNvSpPr>
            <p:nvPr/>
          </p:nvSpPr>
          <p:spPr bwMode="auto">
            <a:xfrm>
              <a:off x="30665057" y="8433202"/>
              <a:ext cx="12728151" cy="951675"/>
            </a:xfrm>
            <a:prstGeom prst="rect">
              <a:avLst/>
            </a:prstGeom>
            <a:solidFill>
              <a:srgbClr val="008000"/>
            </a:solidFill>
            <a:ln w="12700">
              <a:no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Conclusion</a:t>
              </a:r>
            </a:p>
          </p:txBody>
        </p:sp>
        <p:sp>
          <p:nvSpPr>
            <p:cNvPr id="32" name="TextBox 31">
              <a:extLst>
                <a:ext uri="{FF2B5EF4-FFF2-40B4-BE49-F238E27FC236}">
                  <a16:creationId xmlns:a16="http://schemas.microsoft.com/office/drawing/2014/main" id="{6BE6693D-D601-47AB-A15C-058DB27386F3}"/>
                </a:ext>
              </a:extLst>
            </p:cNvPr>
            <p:cNvSpPr txBox="1"/>
            <p:nvPr/>
          </p:nvSpPr>
          <p:spPr>
            <a:xfrm>
              <a:off x="31776069" y="26839961"/>
              <a:ext cx="10434947" cy="3663567"/>
            </a:xfrm>
            <a:prstGeom prst="rect">
              <a:avLst/>
            </a:prstGeom>
            <a:noFill/>
          </p:spPr>
          <p:txBody>
            <a:bodyPr wrap="square">
              <a:spAutoFit/>
            </a:bodyPr>
            <a:lstStyle/>
            <a:p>
              <a:pPr algn="just"/>
              <a:r>
                <a:rPr lang="en-US" sz="2800" b="0" i="0" dirty="0">
                  <a:solidFill>
                    <a:srgbClr val="222222"/>
                  </a:solidFill>
                  <a:effectLst/>
                </a:rPr>
                <a:t>Support for this project comes from CIRM Bridges 3.0 #</a:t>
              </a:r>
              <a:r>
                <a:rPr lang="en-US" sz="2800" b="0" i="0" dirty="0">
                  <a:solidFill>
                    <a:srgbClr val="000000"/>
                  </a:solidFill>
                  <a:effectLst/>
                </a:rPr>
                <a:t>EDUC2-12620, UC Davis Center for </a:t>
              </a:r>
              <a:r>
                <a:rPr lang="en-US" sz="2800" b="0" i="0">
                  <a:solidFill>
                    <a:srgbClr val="000000"/>
                  </a:solidFill>
                  <a:effectLst/>
                </a:rPr>
                <a:t>Surgical Bioengineering </a:t>
              </a:r>
            </a:p>
            <a:p>
              <a:pPr algn="just"/>
              <a:endParaRPr lang="en-US" sz="2800" dirty="0">
                <a:solidFill>
                  <a:srgbClr val="000000"/>
                </a:solidFill>
              </a:endParaRPr>
            </a:p>
            <a:p>
              <a:pPr algn="just"/>
              <a:r>
                <a:rPr lang="en-US" sz="2800" dirty="0">
                  <a:solidFill>
                    <a:srgbClr val="000000"/>
                  </a:solidFill>
                </a:rPr>
                <a:t>Thank you to Amy </a:t>
              </a:r>
              <a:r>
                <a:rPr lang="en-US" sz="2800" dirty="0" err="1">
                  <a:solidFill>
                    <a:srgbClr val="000000"/>
                  </a:solidFill>
                </a:rPr>
                <a:t>Sprowles</a:t>
              </a:r>
              <a:r>
                <a:rPr lang="en-US" sz="2800" dirty="0">
                  <a:solidFill>
                    <a:srgbClr val="000000"/>
                  </a:solidFill>
                </a:rPr>
                <a:t> PHD, Brigitte Blackman PHD, Jenny </a:t>
              </a:r>
              <a:r>
                <a:rPr lang="en-US" sz="2800" dirty="0" err="1">
                  <a:solidFill>
                    <a:srgbClr val="000000"/>
                  </a:solidFill>
                </a:rPr>
                <a:t>Cappuccio</a:t>
              </a:r>
              <a:r>
                <a:rPr lang="en-US" sz="2800" dirty="0">
                  <a:solidFill>
                    <a:srgbClr val="000000"/>
                  </a:solidFill>
                </a:rPr>
                <a:t> PHD, and </a:t>
              </a:r>
              <a:r>
                <a:rPr lang="en-US" sz="2800" dirty="0" err="1">
                  <a:solidFill>
                    <a:srgbClr val="000000"/>
                  </a:solidFill>
                </a:rPr>
                <a:t>Nievita</a:t>
              </a:r>
              <a:r>
                <a:rPr lang="en-US" sz="2800" dirty="0">
                  <a:solidFill>
                    <a:srgbClr val="000000"/>
                  </a:solidFill>
                </a:rPr>
                <a:t> Bueno Watts PHD</a:t>
              </a:r>
              <a:endParaRPr lang="en-US" sz="2800" b="0" i="0" dirty="0">
                <a:solidFill>
                  <a:srgbClr val="000000"/>
                </a:solidFill>
                <a:effectLst/>
              </a:endParaRPr>
            </a:p>
            <a:p>
              <a:pPr algn="just"/>
              <a:endParaRPr lang="en-US" sz="2800" dirty="0">
                <a:solidFill>
                  <a:srgbClr val="000000"/>
                </a:solidFill>
              </a:endParaRPr>
            </a:p>
            <a:p>
              <a:pPr algn="just"/>
              <a:r>
                <a:rPr lang="en-US" sz="2800" dirty="0">
                  <a:solidFill>
                    <a:srgbClr val="000000"/>
                  </a:solidFill>
                </a:rPr>
                <a:t>Special thank you to </a:t>
              </a:r>
              <a:r>
                <a:rPr lang="en-US" sz="2800" dirty="0" err="1">
                  <a:solidFill>
                    <a:srgbClr val="000000"/>
                  </a:solidFill>
                </a:rPr>
                <a:t>Aijun</a:t>
              </a:r>
              <a:r>
                <a:rPr lang="en-US" sz="2800" dirty="0">
                  <a:solidFill>
                    <a:srgbClr val="000000"/>
                  </a:solidFill>
                </a:rPr>
                <a:t> Wang PHD, </a:t>
              </a:r>
              <a:r>
                <a:rPr lang="en-US" sz="2800" dirty="0" err="1">
                  <a:solidFill>
                    <a:srgbClr val="000000"/>
                  </a:solidFill>
                </a:rPr>
                <a:t>Dake</a:t>
              </a:r>
              <a:r>
                <a:rPr lang="en-US" sz="2800" dirty="0">
                  <a:solidFill>
                    <a:srgbClr val="000000"/>
                  </a:solidFill>
                </a:rPr>
                <a:t> Hao PHD and the whole UC Davis Center for Surgical Bioengineering</a:t>
              </a:r>
              <a:endParaRPr lang="en-US" sz="2800" dirty="0"/>
            </a:p>
          </p:txBody>
        </p:sp>
        <p:sp>
          <p:nvSpPr>
            <p:cNvPr id="49" name="TextBox 48">
              <a:extLst>
                <a:ext uri="{FF2B5EF4-FFF2-40B4-BE49-F238E27FC236}">
                  <a16:creationId xmlns:a16="http://schemas.microsoft.com/office/drawing/2014/main" id="{845F7C24-812E-42DF-B88B-3CA276DBA7AF}"/>
                </a:ext>
              </a:extLst>
            </p:cNvPr>
            <p:cNvSpPr txBox="1"/>
            <p:nvPr/>
          </p:nvSpPr>
          <p:spPr>
            <a:xfrm>
              <a:off x="31776070" y="10030070"/>
              <a:ext cx="10434947" cy="7231564"/>
            </a:xfrm>
            <a:prstGeom prst="rect">
              <a:avLst/>
            </a:prstGeom>
            <a:noFill/>
          </p:spPr>
          <p:txBody>
            <a:bodyPr wrap="square">
              <a:spAutoFit/>
            </a:bodyPr>
            <a:lstStyle/>
            <a:p>
              <a:pPr marL="0" marR="0" algn="just">
                <a:spcBef>
                  <a:spcPts val="0"/>
                </a:spcBef>
                <a:spcAft>
                  <a:spcPts val="80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CELLine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bioreactor represents a promising new approach to generate large scale PMSC-EVs. EVS concentrations and size distribution from the harvest of only 15 mL concentrated conditioned media shows the improvement and convenience EV isolation from concentrated 3D culture conditioned medium. When cultured over an extended time the presence of EV protein markers and morphologies of EVs remains consistent with EVs found in conventional culture methods. Although the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CELLine</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bioreactor shows promise as an alternative method for the production of PMSC-EVs there are limitations in that we cannot readily view the cells with a conventional microscope making it difficult to evaluate the general health and status of the cells seeded on the polystyrene scaffold. Because the scaffold is encased in a compartment it is also difficult to get a total cell count.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3" name="TextBox 62">
              <a:extLst>
                <a:ext uri="{FF2B5EF4-FFF2-40B4-BE49-F238E27FC236}">
                  <a16:creationId xmlns:a16="http://schemas.microsoft.com/office/drawing/2014/main" id="{9A29BF3A-2A85-49BE-B099-702890676DA0}"/>
                </a:ext>
              </a:extLst>
            </p:cNvPr>
            <p:cNvSpPr txBox="1"/>
            <p:nvPr/>
          </p:nvSpPr>
          <p:spPr>
            <a:xfrm>
              <a:off x="31776070" y="19315893"/>
              <a:ext cx="10434947" cy="5479808"/>
            </a:xfrm>
            <a:prstGeom prst="rect">
              <a:avLst/>
            </a:prstGeom>
            <a:noFill/>
          </p:spPr>
          <p:txBody>
            <a:bodyPr wrap="square">
              <a:spAutoFit/>
            </a:bodyPr>
            <a:lstStyle/>
            <a:p>
              <a:pPr algn="just"/>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Real time cell behavior and status on the 3D matrix can be monitored by measuring the cell metabolomic activities of non-invasively sampled culture medium. Proteomics and RNA seq analyses of PMSC-EVs will also be conducted to further characterize of PMSC-EVs protein profile and molecular cargo. PMSC-EV’s neuroprotective function will also be characterized using established protocols to validate its therapeutic potency in vitro. To further increase the yield of EV isolation, we also plan to use new isolation methods, such as tangential flow filtration and size exclusion chromatography as alternative isolation methods than ultracentrifugation</a:t>
              </a:r>
              <a:endParaRPr lang="en-US" sz="2800" dirty="0">
                <a:latin typeface="Calibri" panose="020F0502020204030204" pitchFamily="34" charset="0"/>
                <a:cs typeface="Calibri" panose="020F0502020204030204" pitchFamily="34" charset="0"/>
              </a:endParaRPr>
            </a:p>
          </p:txBody>
        </p:sp>
        <p:sp>
          <p:nvSpPr>
            <p:cNvPr id="64" name="Rectangle 10">
              <a:extLst>
                <a:ext uri="{FF2B5EF4-FFF2-40B4-BE49-F238E27FC236}">
                  <a16:creationId xmlns:a16="http://schemas.microsoft.com/office/drawing/2014/main" id="{796CCFF6-D0A8-40F6-9656-82BF72F965F3}"/>
                </a:ext>
              </a:extLst>
            </p:cNvPr>
            <p:cNvSpPr>
              <a:spLocks noChangeArrowheads="1"/>
            </p:cNvSpPr>
            <p:nvPr/>
          </p:nvSpPr>
          <p:spPr bwMode="auto">
            <a:xfrm>
              <a:off x="30665057" y="17915300"/>
              <a:ext cx="12728151" cy="951675"/>
            </a:xfrm>
            <a:prstGeom prst="rect">
              <a:avLst/>
            </a:prstGeom>
            <a:solidFill>
              <a:srgbClr val="008000"/>
            </a:solidFill>
            <a:ln w="12700">
              <a:no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Next Steps</a:t>
              </a:r>
            </a:p>
          </p:txBody>
        </p:sp>
        <p:sp>
          <p:nvSpPr>
            <p:cNvPr id="88" name="Rectangle 10">
              <a:extLst>
                <a:ext uri="{FF2B5EF4-FFF2-40B4-BE49-F238E27FC236}">
                  <a16:creationId xmlns:a16="http://schemas.microsoft.com/office/drawing/2014/main" id="{4A7F847B-C482-468C-A301-4DD0F224CAE0}"/>
                </a:ext>
              </a:extLst>
            </p:cNvPr>
            <p:cNvSpPr>
              <a:spLocks noChangeArrowheads="1"/>
            </p:cNvSpPr>
            <p:nvPr/>
          </p:nvSpPr>
          <p:spPr bwMode="auto">
            <a:xfrm>
              <a:off x="30665055" y="25341994"/>
              <a:ext cx="12728151" cy="951675"/>
            </a:xfrm>
            <a:prstGeom prst="rect">
              <a:avLst/>
            </a:prstGeom>
            <a:solidFill>
              <a:srgbClr val="008000"/>
            </a:solidFill>
            <a:ln w="12700">
              <a:no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Acknowledgments</a:t>
              </a:r>
            </a:p>
          </p:txBody>
        </p:sp>
        <p:sp>
          <p:nvSpPr>
            <p:cNvPr id="238" name="Rectangle 237">
              <a:extLst>
                <a:ext uri="{FF2B5EF4-FFF2-40B4-BE49-F238E27FC236}">
                  <a16:creationId xmlns:a16="http://schemas.microsoft.com/office/drawing/2014/main" id="{399D382C-D72E-470E-B822-958F45C3D379}"/>
                </a:ext>
              </a:extLst>
            </p:cNvPr>
            <p:cNvSpPr/>
            <p:nvPr/>
          </p:nvSpPr>
          <p:spPr>
            <a:xfrm>
              <a:off x="30665057" y="9384877"/>
              <a:ext cx="12658002" cy="85304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E12CAE63-AFB5-44A6-8883-D67D14E792A0}"/>
                </a:ext>
              </a:extLst>
            </p:cNvPr>
            <p:cNvSpPr/>
            <p:nvPr/>
          </p:nvSpPr>
          <p:spPr>
            <a:xfrm>
              <a:off x="30665057" y="18866975"/>
              <a:ext cx="12658002" cy="6475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F6F0CA66-82D6-4E37-A217-3DBB40F9822E}"/>
                </a:ext>
              </a:extLst>
            </p:cNvPr>
            <p:cNvSpPr/>
            <p:nvPr/>
          </p:nvSpPr>
          <p:spPr>
            <a:xfrm>
              <a:off x="30665055" y="26293669"/>
              <a:ext cx="12658004" cy="55132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88710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hypotheticalocean|09-2018"/>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7009</TotalTime>
  <Words>826</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Arial</vt:lpstr>
      <vt:lpstr>Calibri</vt:lpstr>
      <vt:lpstr>Libre Baskerville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Juan Lopez</cp:lastModifiedBy>
  <cp:revision>35</cp:revision>
  <cp:lastPrinted>2011-01-21T18:13:44Z</cp:lastPrinted>
  <dcterms:modified xsi:type="dcterms:W3CDTF">2022-04-25T19:29:09Z</dcterms:modified>
  <cp:category>scientific poster powerpoint</cp:category>
</cp:coreProperties>
</file>