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1524000" y="1122362"/>
            <a:ext cx="91440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38"/>
            <a:ext cx="10515600"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2"/>
            <a:ext cx="10515600" cy="1500188"/>
          </a:xfrm>
          <a:prstGeom prst="rect">
            <a:avLst/>
          </a:prstGeom>
        </p:spPr>
        <p:txBody>
          <a:bodyPr/>
          <a:lstStyle>
            <a:lvl1pPr marL="0" indent="0">
              <a:buSzTx/>
              <a:buFontTx/>
              <a:buNone/>
              <a:defRPr sz="2400">
                <a:solidFill>
                  <a:srgbClr val="888888"/>
                </a:solidFill>
              </a:defRPr>
            </a:lvl1pPr>
            <a:lvl2pPr marL="0" indent="457200">
              <a:buSzTx/>
              <a:buFontTx/>
              <a:buNone/>
              <a:defRPr sz="2400">
                <a:solidFill>
                  <a:srgbClr val="888888"/>
                </a:solidFill>
              </a:defRPr>
            </a:lvl2pPr>
            <a:lvl3pPr marL="0" indent="914400">
              <a:buSzTx/>
              <a:buFontTx/>
              <a:buNone/>
              <a:defRPr sz="2400">
                <a:solidFill>
                  <a:srgbClr val="888888"/>
                </a:solidFill>
              </a:defRPr>
            </a:lvl3pPr>
            <a:lvl4pPr marL="0" indent="1371600">
              <a:buSzTx/>
              <a:buFontTx/>
              <a:buNone/>
              <a:defRPr sz="2400">
                <a:solidFill>
                  <a:srgbClr val="888888"/>
                </a:solidFill>
              </a:defRPr>
            </a:lvl4pPr>
            <a:lvl5pPr marL="0" indent="1828800">
              <a:buSzTx/>
              <a:buFontTx/>
              <a:buNone/>
              <a:defRPr sz="2400">
                <a:solidFill>
                  <a:srgbClr val="888888"/>
                </a:solidFill>
              </a:defRPr>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5"/>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89" cy="823913"/>
          </a:xfrm>
          <a:prstGeom prst="rect">
            <a:avLst/>
          </a:prstGeom>
        </p:spPr>
        <p:txBody>
          <a:bodyPr anchor="b"/>
          <a:lstStyle>
            <a:lvl1pPr marL="0" indent="0">
              <a:buSzTx/>
              <a:buFontTx/>
              <a:buNone/>
              <a:defRPr b="1" sz="2400"/>
            </a:lvl1pPr>
            <a:lvl2pPr marL="0" indent="457200">
              <a:buSzTx/>
              <a:buFontTx/>
              <a:buNone/>
              <a:defRPr b="1" sz="2400"/>
            </a:lvl2pPr>
            <a:lvl3pPr marL="0" indent="914400">
              <a:buSzTx/>
              <a:buFontTx/>
              <a:buNone/>
              <a:defRPr b="1" sz="2400"/>
            </a:lvl3pPr>
            <a:lvl4pPr marL="0" indent="1371600">
              <a:buSzTx/>
              <a:buFontTx/>
              <a:buNone/>
              <a:defRPr b="1" sz="2400"/>
            </a:lvl4pPr>
            <a:lvl5pPr marL="0" indent="182880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13"/>
          </p:nvPr>
        </p:nvSpPr>
        <p:spPr>
          <a:xfrm>
            <a:off x="6172200" y="1681163"/>
            <a:ext cx="5183188" cy="823913"/>
          </a:xfrm>
          <a:prstGeom prst="rect">
            <a:avLst/>
          </a:prstGeom>
        </p:spPr>
        <p:txBody>
          <a:bodyPr anchor="b"/>
          <a:lstStyle/>
          <a:p>
            <a:pPr marL="0" indent="0">
              <a:buSzTx/>
              <a:buFontTx/>
              <a:buNone/>
              <a:defRPr b="1" sz="2400"/>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39"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5"/>
            <a:ext cx="6172201"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13"/>
          </p:nvPr>
        </p:nvSpPr>
        <p:spPr>
          <a:xfrm>
            <a:off x="839787" y="2057400"/>
            <a:ext cx="3932239" cy="3811588"/>
          </a:xfrm>
          <a:prstGeom prst="rect">
            <a:avLst/>
          </a:prstGeom>
        </p:spPr>
        <p:txBody>
          <a:bodyPr/>
          <a:lstStyle/>
          <a:p>
            <a:pPr marL="0" indent="0">
              <a:buSzTx/>
              <a:buFontTx/>
              <a:buNone/>
              <a:defRPr sz="1600"/>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39" cy="1600200"/>
          </a:xfrm>
          <a:prstGeom prst="rect">
            <a:avLst/>
          </a:prstGeom>
        </p:spPr>
        <p:txBody>
          <a:bodyPr anchor="b"/>
          <a:lstStyle>
            <a:lvl1pPr>
              <a:defRPr sz="3200"/>
            </a:lvl1pPr>
          </a:lstStyle>
          <a:p>
            <a:pPr/>
            <a:r>
              <a:t>Title Text</a:t>
            </a:r>
          </a:p>
        </p:txBody>
      </p:sp>
      <p:sp>
        <p:nvSpPr>
          <p:cNvPr id="83" name="Picture Placeholder 2"/>
          <p:cNvSpPr/>
          <p:nvPr>
            <p:ph type="pic" sz="half" idx="13"/>
          </p:nvPr>
        </p:nvSpPr>
        <p:spPr>
          <a:xfrm>
            <a:off x="5183187" y="987425"/>
            <a:ext cx="6172201" cy="4873625"/>
          </a:xfrm>
          <a:prstGeom prst="rect">
            <a:avLst/>
          </a:prstGeom>
        </p:spPr>
        <p:txBody>
          <a:bodyPr lIns="91439" rIns="91439">
            <a:noAutofit/>
          </a:bodyPr>
          <a:lstStyle/>
          <a:p>
            <a:pPr/>
          </a:p>
        </p:txBody>
      </p:sp>
      <p:sp>
        <p:nvSpPr>
          <p:cNvPr id="84" name="Body Level One…"/>
          <p:cNvSpPr txBox="1"/>
          <p:nvPr>
            <p:ph type="body" sz="quarter" idx="1"/>
          </p:nvPr>
        </p:nvSpPr>
        <p:spPr>
          <a:xfrm>
            <a:off x="839787" y="2057400"/>
            <a:ext cx="3932239"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89818" y="6404292"/>
            <a:ext cx="263983" cy="269241"/>
          </a:xfrm>
          <a:prstGeom prst="rect">
            <a:avLst/>
          </a:prstGeom>
          <a:ln w="12700">
            <a:miter lim="400000"/>
          </a:ln>
        </p:spPr>
        <p:txBody>
          <a:bodyPr wrap="none" lIns="45719" rIns="45719" anchor="ctr">
            <a:spAutoFit/>
          </a:bodyPr>
          <a:lstStyle>
            <a:lvl1pPr algn="r">
              <a:defRPr sz="12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 Id="rId3" Type="http://schemas.openxmlformats.org/officeDocument/2006/relationships/hyperlink" Target="https://doi.org/10.1097/ALN.0000000000002563" TargetMode="External"/><Relationship Id="rId4" Type="http://schemas.openxmlformats.org/officeDocument/2006/relationships/hyperlink" Target="https://doi.org/10.1097/NND.0b013e3182551506" TargetMode="External"/><Relationship Id="rId5" Type="http://schemas.openxmlformats.org/officeDocument/2006/relationships/hyperlink" Target="https://doi.org/10.4037/aacnacc2020297" TargetMode="Externa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4" name="Rectangle: Top Corners Rounded 1"/>
          <p:cNvSpPr/>
          <p:nvPr/>
        </p:nvSpPr>
        <p:spPr>
          <a:xfrm rot="10800000">
            <a:off x="-1" y="-1"/>
            <a:ext cx="12192001" cy="64633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91" y="0"/>
                </a:moveTo>
                <a:lnTo>
                  <a:pt x="21409" y="0"/>
                </a:lnTo>
                <a:cubicBezTo>
                  <a:pt x="21515" y="0"/>
                  <a:pt x="21600" y="1612"/>
                  <a:pt x="21600" y="3600"/>
                </a:cubicBezTo>
                <a:lnTo>
                  <a:pt x="21600" y="21600"/>
                </a:lnTo>
                <a:lnTo>
                  <a:pt x="0" y="21600"/>
                </a:lnTo>
                <a:lnTo>
                  <a:pt x="0" y="3600"/>
                </a:lnTo>
                <a:cubicBezTo>
                  <a:pt x="0" y="1612"/>
                  <a:pt x="85" y="0"/>
                  <a:pt x="191" y="0"/>
                </a:cubicBezTo>
                <a:close/>
              </a:path>
            </a:pathLst>
          </a:custGeom>
          <a:solidFill>
            <a:schemeClr val="accent1"/>
          </a:solidFill>
          <a:ln w="12700">
            <a:solidFill>
              <a:srgbClr val="32538F"/>
            </a:solidFill>
            <a:miter/>
          </a:ln>
        </p:spPr>
        <p:txBody>
          <a:bodyPr lIns="45719" rIns="45719" anchor="ctr"/>
          <a:lstStyle/>
          <a:p>
            <a:pPr algn="ctr">
              <a:defRPr>
                <a:solidFill>
                  <a:srgbClr val="FFFFFF"/>
                </a:solidFill>
              </a:defRPr>
            </a:pPr>
          </a:p>
        </p:txBody>
      </p:sp>
      <p:sp>
        <p:nvSpPr>
          <p:cNvPr id="95" name="TextBox 3"/>
          <p:cNvSpPr txBox="1"/>
          <p:nvPr/>
        </p:nvSpPr>
        <p:spPr>
          <a:xfrm>
            <a:off x="392778" y="64185"/>
            <a:ext cx="11406435" cy="4597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2400">
                <a:solidFill>
                  <a:srgbClr val="FFFFFF"/>
                </a:solidFill>
                <a:latin typeface="Lato Black"/>
                <a:ea typeface="Lato Black"/>
                <a:cs typeface="Lato Black"/>
                <a:sym typeface="Lato Black"/>
              </a:defRPr>
            </a:lvl1pPr>
          </a:lstStyle>
          <a:p>
            <a:pPr/>
            <a:r>
              <a:t>Mock Codes, Emergent Scenarios, Nursing Confidence and Team Performance</a:t>
            </a:r>
          </a:p>
        </p:txBody>
      </p:sp>
      <p:sp>
        <p:nvSpPr>
          <p:cNvPr id="96" name="Rectangle: Rounded Corners 4"/>
          <p:cNvSpPr/>
          <p:nvPr/>
        </p:nvSpPr>
        <p:spPr>
          <a:xfrm>
            <a:off x="316583" y="829550"/>
            <a:ext cx="3561761" cy="307778"/>
          </a:xfrm>
          <a:prstGeom prst="roundRect">
            <a:avLst>
              <a:gd name="adj" fmla="val 16667"/>
            </a:avLst>
          </a:prstGeom>
          <a:solidFill>
            <a:schemeClr val="accent1"/>
          </a:solidFill>
          <a:ln w="12700">
            <a:solidFill>
              <a:srgbClr val="32538F"/>
            </a:solidFill>
            <a:miter/>
          </a:ln>
        </p:spPr>
        <p:txBody>
          <a:bodyPr lIns="45719" rIns="45719" anchor="ctr"/>
          <a:lstStyle/>
          <a:p>
            <a:pPr algn="ctr">
              <a:defRPr>
                <a:solidFill>
                  <a:srgbClr val="FFFFFF"/>
                </a:solidFill>
              </a:defRPr>
            </a:pPr>
          </a:p>
        </p:txBody>
      </p:sp>
      <p:sp>
        <p:nvSpPr>
          <p:cNvPr id="97" name="Rectangle: Rounded Corners 5"/>
          <p:cNvSpPr/>
          <p:nvPr/>
        </p:nvSpPr>
        <p:spPr>
          <a:xfrm>
            <a:off x="4315119" y="816502"/>
            <a:ext cx="3561762" cy="307778"/>
          </a:xfrm>
          <a:prstGeom prst="roundRect">
            <a:avLst>
              <a:gd name="adj" fmla="val 16667"/>
            </a:avLst>
          </a:prstGeom>
          <a:solidFill>
            <a:schemeClr val="accent1"/>
          </a:solidFill>
          <a:ln w="12700">
            <a:solidFill>
              <a:srgbClr val="32538F"/>
            </a:solidFill>
            <a:miter/>
          </a:ln>
        </p:spPr>
        <p:txBody>
          <a:bodyPr lIns="45719" rIns="45719" anchor="ctr"/>
          <a:lstStyle/>
          <a:p>
            <a:pPr algn="ctr">
              <a:defRPr>
                <a:solidFill>
                  <a:srgbClr val="FFFFFF"/>
                </a:solidFill>
              </a:defRPr>
            </a:pPr>
          </a:p>
        </p:txBody>
      </p:sp>
      <p:sp>
        <p:nvSpPr>
          <p:cNvPr id="98" name="Rectangle: Rounded Corners 6"/>
          <p:cNvSpPr/>
          <p:nvPr/>
        </p:nvSpPr>
        <p:spPr>
          <a:xfrm>
            <a:off x="8313656" y="829550"/>
            <a:ext cx="3561761" cy="307778"/>
          </a:xfrm>
          <a:prstGeom prst="roundRect">
            <a:avLst>
              <a:gd name="adj" fmla="val 16667"/>
            </a:avLst>
          </a:prstGeom>
          <a:solidFill>
            <a:schemeClr val="accent1"/>
          </a:solidFill>
          <a:ln w="12700">
            <a:solidFill>
              <a:srgbClr val="32538F"/>
            </a:solidFill>
            <a:miter/>
          </a:ln>
        </p:spPr>
        <p:txBody>
          <a:bodyPr lIns="45719" rIns="45719" anchor="ctr"/>
          <a:lstStyle/>
          <a:p>
            <a:pPr algn="ctr">
              <a:defRPr>
                <a:solidFill>
                  <a:srgbClr val="FFFFFF"/>
                </a:solidFill>
              </a:defRPr>
            </a:pPr>
          </a:p>
        </p:txBody>
      </p:sp>
      <p:sp>
        <p:nvSpPr>
          <p:cNvPr id="99" name="Rectangle: Rounded Corners 7"/>
          <p:cNvSpPr/>
          <p:nvPr/>
        </p:nvSpPr>
        <p:spPr>
          <a:xfrm>
            <a:off x="344075" y="2742706"/>
            <a:ext cx="3561762" cy="307778"/>
          </a:xfrm>
          <a:prstGeom prst="roundRect">
            <a:avLst>
              <a:gd name="adj" fmla="val 16667"/>
            </a:avLst>
          </a:prstGeom>
          <a:solidFill>
            <a:schemeClr val="accent1"/>
          </a:solidFill>
          <a:ln w="12700">
            <a:solidFill>
              <a:srgbClr val="32538F"/>
            </a:solidFill>
            <a:miter/>
          </a:ln>
        </p:spPr>
        <p:txBody>
          <a:bodyPr lIns="45719" rIns="45719" anchor="ctr"/>
          <a:lstStyle/>
          <a:p>
            <a:pPr algn="ctr">
              <a:defRPr>
                <a:solidFill>
                  <a:srgbClr val="FFFFFF"/>
                </a:solidFill>
              </a:defRPr>
            </a:pPr>
          </a:p>
        </p:txBody>
      </p:sp>
      <p:sp>
        <p:nvSpPr>
          <p:cNvPr id="100" name="Rectangle: Rounded Corners 8"/>
          <p:cNvSpPr/>
          <p:nvPr/>
        </p:nvSpPr>
        <p:spPr>
          <a:xfrm>
            <a:off x="316583" y="5052131"/>
            <a:ext cx="3561761" cy="307778"/>
          </a:xfrm>
          <a:prstGeom prst="roundRect">
            <a:avLst>
              <a:gd name="adj" fmla="val 16667"/>
            </a:avLst>
          </a:prstGeom>
          <a:solidFill>
            <a:schemeClr val="accent1"/>
          </a:solidFill>
          <a:ln w="12700">
            <a:solidFill>
              <a:srgbClr val="32538F"/>
            </a:solidFill>
            <a:miter/>
          </a:ln>
        </p:spPr>
        <p:txBody>
          <a:bodyPr lIns="45719" rIns="45719" anchor="ctr"/>
          <a:lstStyle/>
          <a:p>
            <a:pPr algn="ctr">
              <a:defRPr>
                <a:solidFill>
                  <a:srgbClr val="FFFFFF"/>
                </a:solidFill>
              </a:defRPr>
            </a:pPr>
          </a:p>
        </p:txBody>
      </p:sp>
      <p:sp>
        <p:nvSpPr>
          <p:cNvPr id="101" name="Rectangle: Rounded Corners 9"/>
          <p:cNvSpPr/>
          <p:nvPr/>
        </p:nvSpPr>
        <p:spPr>
          <a:xfrm>
            <a:off x="4315118" y="3433703"/>
            <a:ext cx="3561761" cy="307778"/>
          </a:xfrm>
          <a:prstGeom prst="roundRect">
            <a:avLst>
              <a:gd name="adj" fmla="val 16667"/>
            </a:avLst>
          </a:prstGeom>
          <a:solidFill>
            <a:schemeClr val="accent1"/>
          </a:solidFill>
          <a:ln w="12700">
            <a:solidFill>
              <a:srgbClr val="32538F"/>
            </a:solidFill>
            <a:miter/>
          </a:ln>
        </p:spPr>
        <p:txBody>
          <a:bodyPr lIns="45719" rIns="45719" anchor="ctr"/>
          <a:lstStyle/>
          <a:p>
            <a:pPr algn="ctr">
              <a:defRPr>
                <a:solidFill>
                  <a:srgbClr val="FFFFFF"/>
                </a:solidFill>
              </a:defRPr>
            </a:pPr>
          </a:p>
        </p:txBody>
      </p:sp>
      <p:sp>
        <p:nvSpPr>
          <p:cNvPr id="102" name="Rectangle: Rounded Corners 10"/>
          <p:cNvSpPr/>
          <p:nvPr/>
        </p:nvSpPr>
        <p:spPr>
          <a:xfrm>
            <a:off x="8341149" y="2742706"/>
            <a:ext cx="3561761" cy="307778"/>
          </a:xfrm>
          <a:prstGeom prst="roundRect">
            <a:avLst>
              <a:gd name="adj" fmla="val 16667"/>
            </a:avLst>
          </a:prstGeom>
          <a:solidFill>
            <a:schemeClr val="accent1"/>
          </a:solidFill>
          <a:ln w="12700">
            <a:solidFill>
              <a:srgbClr val="32538F"/>
            </a:solidFill>
            <a:miter/>
          </a:ln>
        </p:spPr>
        <p:txBody>
          <a:bodyPr lIns="45719" rIns="45719" anchor="ctr"/>
          <a:lstStyle/>
          <a:p>
            <a:pPr algn="ctr">
              <a:defRPr>
                <a:solidFill>
                  <a:srgbClr val="FFFFFF"/>
                </a:solidFill>
              </a:defRPr>
            </a:pPr>
          </a:p>
        </p:txBody>
      </p:sp>
      <p:sp>
        <p:nvSpPr>
          <p:cNvPr id="103" name="Rectangle: Rounded Corners 11"/>
          <p:cNvSpPr/>
          <p:nvPr/>
        </p:nvSpPr>
        <p:spPr>
          <a:xfrm>
            <a:off x="8313656" y="5128331"/>
            <a:ext cx="3561761" cy="307778"/>
          </a:xfrm>
          <a:prstGeom prst="roundRect">
            <a:avLst>
              <a:gd name="adj" fmla="val 16667"/>
            </a:avLst>
          </a:prstGeom>
          <a:solidFill>
            <a:schemeClr val="accent1"/>
          </a:solidFill>
          <a:ln w="12700">
            <a:solidFill>
              <a:srgbClr val="32538F"/>
            </a:solidFill>
            <a:miter/>
          </a:ln>
        </p:spPr>
        <p:txBody>
          <a:bodyPr lIns="45719" rIns="45719" anchor="ctr"/>
          <a:lstStyle/>
          <a:p>
            <a:pPr algn="ctr">
              <a:defRPr>
                <a:solidFill>
                  <a:srgbClr val="FFFFFF"/>
                </a:solidFill>
              </a:defRPr>
            </a:pPr>
          </a:p>
        </p:txBody>
      </p:sp>
      <p:sp>
        <p:nvSpPr>
          <p:cNvPr id="104" name="TextBox 12"/>
          <p:cNvSpPr txBox="1"/>
          <p:nvPr/>
        </p:nvSpPr>
        <p:spPr>
          <a:xfrm>
            <a:off x="480761" y="832853"/>
            <a:ext cx="3233396" cy="269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200">
                <a:solidFill>
                  <a:srgbClr val="FFFFFF"/>
                </a:solidFill>
                <a:latin typeface="Lato"/>
                <a:ea typeface="Lato"/>
                <a:cs typeface="Lato"/>
                <a:sym typeface="Lato"/>
              </a:defRPr>
            </a:lvl1pPr>
          </a:lstStyle>
          <a:p>
            <a:pPr/>
            <a:r>
              <a:t>Background</a:t>
            </a:r>
          </a:p>
        </p:txBody>
      </p:sp>
      <p:sp>
        <p:nvSpPr>
          <p:cNvPr id="105" name="TextBox 13"/>
          <p:cNvSpPr txBox="1"/>
          <p:nvPr/>
        </p:nvSpPr>
        <p:spPr>
          <a:xfrm>
            <a:off x="508255" y="2746007"/>
            <a:ext cx="3233396" cy="269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200">
                <a:solidFill>
                  <a:srgbClr val="FFFFFF"/>
                </a:solidFill>
                <a:latin typeface="Lato"/>
                <a:ea typeface="Lato"/>
                <a:cs typeface="Lato"/>
                <a:sym typeface="Lato"/>
              </a:defRPr>
            </a:lvl1pPr>
          </a:lstStyle>
          <a:p>
            <a:pPr/>
            <a:r>
              <a:t>Importance of Issue</a:t>
            </a:r>
          </a:p>
        </p:txBody>
      </p:sp>
      <p:sp>
        <p:nvSpPr>
          <p:cNvPr id="106" name="TextBox 14"/>
          <p:cNvSpPr txBox="1"/>
          <p:nvPr/>
        </p:nvSpPr>
        <p:spPr>
          <a:xfrm>
            <a:off x="480763" y="5055432"/>
            <a:ext cx="3233396" cy="269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200">
                <a:solidFill>
                  <a:srgbClr val="FFFFFF"/>
                </a:solidFill>
                <a:latin typeface="Lato"/>
                <a:ea typeface="Lato"/>
                <a:cs typeface="Lato"/>
                <a:sym typeface="Lato"/>
              </a:defRPr>
            </a:lvl1pPr>
          </a:lstStyle>
          <a:p>
            <a:pPr/>
            <a:r>
              <a:t>Framework </a:t>
            </a:r>
          </a:p>
        </p:txBody>
      </p:sp>
      <p:sp>
        <p:nvSpPr>
          <p:cNvPr id="107" name="TextBox 15"/>
          <p:cNvSpPr txBox="1"/>
          <p:nvPr/>
        </p:nvSpPr>
        <p:spPr>
          <a:xfrm>
            <a:off x="4479299" y="819804"/>
            <a:ext cx="3233395" cy="269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200">
                <a:solidFill>
                  <a:srgbClr val="FFFFFF"/>
                </a:solidFill>
                <a:latin typeface="Lato"/>
                <a:ea typeface="Lato"/>
                <a:cs typeface="Lato"/>
                <a:sym typeface="Lato"/>
              </a:defRPr>
            </a:lvl1pPr>
          </a:lstStyle>
          <a:p>
            <a:pPr/>
            <a:r>
              <a:t>Key Concepts &amp; Outcomes</a:t>
            </a:r>
          </a:p>
        </p:txBody>
      </p:sp>
      <p:sp>
        <p:nvSpPr>
          <p:cNvPr id="108" name="TextBox 16"/>
          <p:cNvSpPr txBox="1"/>
          <p:nvPr/>
        </p:nvSpPr>
        <p:spPr>
          <a:xfrm>
            <a:off x="4479299" y="3437006"/>
            <a:ext cx="3233395" cy="269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200">
                <a:solidFill>
                  <a:srgbClr val="FFFFFF"/>
                </a:solidFill>
                <a:latin typeface="Lato"/>
                <a:ea typeface="Lato"/>
                <a:cs typeface="Lato"/>
                <a:sym typeface="Lato"/>
              </a:defRPr>
            </a:lvl1pPr>
          </a:lstStyle>
          <a:p>
            <a:pPr/>
            <a:r>
              <a:t>Interventions &amp; Solutions</a:t>
            </a:r>
          </a:p>
        </p:txBody>
      </p:sp>
      <p:sp>
        <p:nvSpPr>
          <p:cNvPr id="109" name="TextBox 17"/>
          <p:cNvSpPr txBox="1"/>
          <p:nvPr/>
        </p:nvSpPr>
        <p:spPr>
          <a:xfrm>
            <a:off x="8477839" y="832853"/>
            <a:ext cx="3233395" cy="269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200">
                <a:solidFill>
                  <a:srgbClr val="FFFFFF"/>
                </a:solidFill>
                <a:latin typeface="Lato"/>
                <a:ea typeface="Lato"/>
                <a:cs typeface="Lato"/>
                <a:sym typeface="Lato"/>
              </a:defRPr>
            </a:lvl1pPr>
          </a:lstStyle>
          <a:p>
            <a:pPr/>
            <a:r>
              <a:t>Key Players</a:t>
            </a:r>
          </a:p>
        </p:txBody>
      </p:sp>
      <p:sp>
        <p:nvSpPr>
          <p:cNvPr id="110" name="TextBox 18"/>
          <p:cNvSpPr txBox="1"/>
          <p:nvPr/>
        </p:nvSpPr>
        <p:spPr>
          <a:xfrm>
            <a:off x="8505334" y="2746007"/>
            <a:ext cx="3233395" cy="269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200">
                <a:solidFill>
                  <a:srgbClr val="FFFFFF"/>
                </a:solidFill>
                <a:latin typeface="Lato"/>
                <a:ea typeface="Lato"/>
                <a:cs typeface="Lato"/>
                <a:sym typeface="Lato"/>
              </a:defRPr>
            </a:lvl1pPr>
          </a:lstStyle>
          <a:p>
            <a:pPr/>
            <a:r>
              <a:t>Evaluation</a:t>
            </a:r>
          </a:p>
        </p:txBody>
      </p:sp>
      <p:sp>
        <p:nvSpPr>
          <p:cNvPr id="111" name="TextBox 19"/>
          <p:cNvSpPr txBox="1"/>
          <p:nvPr/>
        </p:nvSpPr>
        <p:spPr>
          <a:xfrm>
            <a:off x="8477842" y="5131632"/>
            <a:ext cx="3233395" cy="269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200">
                <a:solidFill>
                  <a:srgbClr val="FFFFFF"/>
                </a:solidFill>
                <a:latin typeface="Lato"/>
                <a:ea typeface="Lato"/>
                <a:cs typeface="Lato"/>
                <a:sym typeface="Lato"/>
              </a:defRPr>
            </a:lvl1pPr>
          </a:lstStyle>
          <a:p>
            <a:pPr/>
            <a:r>
              <a:t>References</a:t>
            </a:r>
          </a:p>
        </p:txBody>
      </p:sp>
      <p:sp>
        <p:nvSpPr>
          <p:cNvPr id="112" name="Rectangle: Rounded Corners 20"/>
          <p:cNvSpPr/>
          <p:nvPr/>
        </p:nvSpPr>
        <p:spPr>
          <a:xfrm>
            <a:off x="4301369" y="6427183"/>
            <a:ext cx="3561762" cy="390145"/>
          </a:xfrm>
          <a:prstGeom prst="roundRect">
            <a:avLst>
              <a:gd name="adj" fmla="val 26734"/>
            </a:avLst>
          </a:prstGeom>
          <a:solidFill>
            <a:srgbClr val="FFFFFF"/>
          </a:solidFill>
          <a:ln w="12700">
            <a:solidFill>
              <a:srgbClr val="28767D"/>
            </a:solidFill>
            <a:miter/>
          </a:ln>
        </p:spPr>
        <p:txBody>
          <a:bodyPr lIns="45719" rIns="45719" anchor="ctr"/>
          <a:lstStyle/>
          <a:p>
            <a:pPr algn="ctr">
              <a:defRPr>
                <a:solidFill>
                  <a:srgbClr val="FFFFFF"/>
                </a:solidFill>
              </a:defRPr>
            </a:pPr>
          </a:p>
        </p:txBody>
      </p:sp>
      <p:pic>
        <p:nvPicPr>
          <p:cNvPr id="113" name="Picture 21" descr="Picture 21"/>
          <p:cNvPicPr>
            <a:picLocks noChangeAspect="1"/>
          </p:cNvPicPr>
          <p:nvPr/>
        </p:nvPicPr>
        <p:blipFill>
          <a:blip r:embed="rId2">
            <a:extLst/>
          </a:blip>
          <a:stretch>
            <a:fillRect/>
          </a:stretch>
        </p:blipFill>
        <p:spPr>
          <a:xfrm>
            <a:off x="6578210" y="6487635"/>
            <a:ext cx="834998" cy="269241"/>
          </a:xfrm>
          <a:prstGeom prst="rect">
            <a:avLst/>
          </a:prstGeom>
          <a:ln w="12700">
            <a:miter lim="400000"/>
          </a:ln>
        </p:spPr>
      </p:pic>
      <p:sp>
        <p:nvSpPr>
          <p:cNvPr id="114" name="TextBox 22"/>
          <p:cNvSpPr txBox="1"/>
          <p:nvPr/>
        </p:nvSpPr>
        <p:spPr>
          <a:xfrm>
            <a:off x="4122227" y="6487635"/>
            <a:ext cx="2328421" cy="269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200">
                <a:latin typeface="+mj-lt"/>
                <a:ea typeface="+mj-ea"/>
                <a:cs typeface="+mj-cs"/>
                <a:sym typeface="Helvetica"/>
              </a:defRPr>
            </a:lvl1pPr>
          </a:lstStyle>
          <a:p>
            <a:pPr/>
            <a:r>
              <a:t>Kelsey Lee, RN </a:t>
            </a:r>
          </a:p>
        </p:txBody>
      </p:sp>
      <p:sp>
        <p:nvSpPr>
          <p:cNvPr id="115" name="TextBox 23"/>
          <p:cNvSpPr txBox="1"/>
          <p:nvPr/>
        </p:nvSpPr>
        <p:spPr>
          <a:xfrm>
            <a:off x="316581" y="1125583"/>
            <a:ext cx="3534268" cy="16154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000">
                <a:latin typeface="Lato"/>
                <a:ea typeface="Lato"/>
                <a:cs typeface="Lato"/>
                <a:sym typeface="Lato"/>
              </a:defRPr>
            </a:pPr>
            <a:r>
              <a:t>Currently, in a high-acuity critical care unit in Northern California, mock code</a:t>
            </a:r>
            <a:r>
              <a:rPr spc="4"/>
              <a:t> </a:t>
            </a:r>
            <a:r>
              <a:t>scenarios and simulations are not a common practice. </a:t>
            </a:r>
          </a:p>
          <a:p>
            <a:pPr>
              <a:defRPr sz="1000">
                <a:latin typeface="Lato"/>
                <a:ea typeface="Lato"/>
                <a:cs typeface="Lato"/>
                <a:sym typeface="Lato"/>
              </a:defRPr>
            </a:pPr>
          </a:p>
          <a:p>
            <a:pPr>
              <a:defRPr sz="1000">
                <a:latin typeface="Lato"/>
                <a:ea typeface="Lato"/>
                <a:cs typeface="Lato"/>
                <a:sym typeface="Lato"/>
              </a:defRPr>
            </a:pPr>
            <a:r>
              <a:t>Due to COVID-19 and to accommodate social distancing requirements, there has been a hiatus of in-person education. In addition, there has been a large influx of new nurses to critical care. This</a:t>
            </a:r>
            <a:r>
              <a:rPr spc="-4"/>
              <a:t> </a:t>
            </a:r>
            <a:r>
              <a:t>means</a:t>
            </a:r>
            <a:r>
              <a:rPr spc="-4"/>
              <a:t> </a:t>
            </a:r>
            <a:r>
              <a:t>not</a:t>
            </a:r>
            <a:r>
              <a:rPr spc="-8"/>
              <a:t> </a:t>
            </a:r>
            <a:r>
              <a:t>only</a:t>
            </a:r>
            <a:r>
              <a:rPr spc="-4"/>
              <a:t> </a:t>
            </a:r>
            <a:r>
              <a:t>is</a:t>
            </a:r>
            <a:r>
              <a:rPr spc="-4"/>
              <a:t> </a:t>
            </a:r>
            <a:r>
              <a:t>there</a:t>
            </a:r>
            <a:r>
              <a:rPr spc="-8"/>
              <a:t> </a:t>
            </a:r>
            <a:r>
              <a:t>a</a:t>
            </a:r>
            <a:r>
              <a:rPr spc="-8"/>
              <a:t> </a:t>
            </a:r>
            <a:r>
              <a:t>lack</a:t>
            </a:r>
            <a:r>
              <a:rPr spc="-4"/>
              <a:t> </a:t>
            </a:r>
            <a:r>
              <a:t>in</a:t>
            </a:r>
            <a:r>
              <a:rPr spc="-4"/>
              <a:t> </a:t>
            </a:r>
            <a:r>
              <a:t>education</a:t>
            </a:r>
            <a:r>
              <a:rPr spc="-4"/>
              <a:t> </a:t>
            </a:r>
            <a:r>
              <a:t>but</a:t>
            </a:r>
            <a:r>
              <a:rPr spc="-12"/>
              <a:t> </a:t>
            </a:r>
            <a:r>
              <a:t>lack</a:t>
            </a:r>
            <a:r>
              <a:rPr spc="-4"/>
              <a:t> </a:t>
            </a:r>
            <a:r>
              <a:t>of</a:t>
            </a:r>
            <a:r>
              <a:rPr spc="-4"/>
              <a:t> </a:t>
            </a:r>
            <a:r>
              <a:t>experience</a:t>
            </a:r>
            <a:r>
              <a:rPr spc="-8"/>
              <a:t> </a:t>
            </a:r>
            <a:r>
              <a:t>on</a:t>
            </a:r>
            <a:r>
              <a:rPr spc="-4"/>
              <a:t> </a:t>
            </a:r>
            <a:r>
              <a:t>the</a:t>
            </a:r>
            <a:r>
              <a:rPr spc="-8"/>
              <a:t> </a:t>
            </a:r>
            <a:r>
              <a:t>unit most</a:t>
            </a:r>
            <a:r>
              <a:rPr spc="-4"/>
              <a:t> </a:t>
            </a:r>
            <a:r>
              <a:t>days and nights.</a:t>
            </a:r>
          </a:p>
        </p:txBody>
      </p:sp>
      <p:sp>
        <p:nvSpPr>
          <p:cNvPr id="116" name="TextBox 24"/>
          <p:cNvSpPr txBox="1"/>
          <p:nvPr/>
        </p:nvSpPr>
        <p:spPr>
          <a:xfrm>
            <a:off x="322934" y="3188526"/>
            <a:ext cx="3534267" cy="1463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000">
                <a:latin typeface="Lato"/>
                <a:ea typeface="Lato"/>
                <a:cs typeface="Lato"/>
                <a:sym typeface="Lato"/>
              </a:defRPr>
            </a:pPr>
            <a:r>
              <a:t>Lack</a:t>
            </a:r>
            <a:r>
              <a:rPr spc="-8"/>
              <a:t> </a:t>
            </a:r>
            <a:r>
              <a:t>of</a:t>
            </a:r>
            <a:r>
              <a:rPr spc="-4"/>
              <a:t> </a:t>
            </a:r>
            <a:r>
              <a:t>confidence</a:t>
            </a:r>
            <a:r>
              <a:rPr spc="-8"/>
              <a:t> </a:t>
            </a:r>
            <a:r>
              <a:t>in</a:t>
            </a:r>
            <a:r>
              <a:rPr spc="-4"/>
              <a:t> </a:t>
            </a:r>
            <a:r>
              <a:t>code</a:t>
            </a:r>
            <a:r>
              <a:rPr spc="-8"/>
              <a:t> </a:t>
            </a:r>
            <a:r>
              <a:t>situations</a:t>
            </a:r>
            <a:r>
              <a:rPr spc="-4"/>
              <a:t> </a:t>
            </a:r>
            <a:r>
              <a:t>can</a:t>
            </a:r>
            <a:r>
              <a:rPr spc="-4"/>
              <a:t> </a:t>
            </a:r>
            <a:r>
              <a:t>cause</a:t>
            </a:r>
            <a:r>
              <a:rPr spc="-8"/>
              <a:t> </a:t>
            </a:r>
            <a:r>
              <a:t>a</a:t>
            </a:r>
            <a:r>
              <a:rPr spc="-8"/>
              <a:t> </a:t>
            </a:r>
            <a:r>
              <a:t>delay</a:t>
            </a:r>
            <a:r>
              <a:rPr spc="-8"/>
              <a:t> </a:t>
            </a:r>
            <a:r>
              <a:t>in</a:t>
            </a:r>
            <a:r>
              <a:rPr spc="-4"/>
              <a:t> </a:t>
            </a:r>
            <a:r>
              <a:t>compressions,</a:t>
            </a:r>
            <a:r>
              <a:rPr spc="-4"/>
              <a:t> </a:t>
            </a:r>
            <a:r>
              <a:t>the</a:t>
            </a:r>
            <a:r>
              <a:rPr spc="-8"/>
              <a:t> </a:t>
            </a:r>
            <a:r>
              <a:t>use</a:t>
            </a:r>
            <a:r>
              <a:rPr spc="-8"/>
              <a:t> </a:t>
            </a:r>
            <a:r>
              <a:t>of</a:t>
            </a:r>
            <a:r>
              <a:rPr spc="-4"/>
              <a:t> </a:t>
            </a:r>
            <a:r>
              <a:t>life</a:t>
            </a:r>
            <a:r>
              <a:rPr spc="-237"/>
              <a:t> </a:t>
            </a:r>
            <a:r>
              <a:t>saving medications and defibrillation, as well as other patient-specific measures to improve</a:t>
            </a:r>
            <a:r>
              <a:rPr spc="4"/>
              <a:t> </a:t>
            </a:r>
            <a:r>
              <a:t>resuscitation and outcomes.</a:t>
            </a:r>
          </a:p>
          <a:p>
            <a:pPr>
              <a:defRPr sz="1000">
                <a:latin typeface="Lato"/>
                <a:ea typeface="Lato"/>
                <a:cs typeface="Lato"/>
                <a:sym typeface="Lato"/>
              </a:defRPr>
            </a:pPr>
          </a:p>
          <a:p>
            <a:pPr>
              <a:defRPr sz="1000">
                <a:latin typeface="Lato"/>
                <a:ea typeface="Lato"/>
                <a:cs typeface="Lato"/>
                <a:sym typeface="Lato"/>
              </a:defRPr>
            </a:pPr>
            <a:r>
              <a:t>Delay in any of the above mentioned scenarios can be detrimental to patient outcomes. These adverse outcomes can include loss of brain activity and even death, if the delay of resuscitation is prolonged</a:t>
            </a:r>
          </a:p>
        </p:txBody>
      </p:sp>
      <p:sp>
        <p:nvSpPr>
          <p:cNvPr id="117" name="TextBox 25"/>
          <p:cNvSpPr txBox="1"/>
          <p:nvPr/>
        </p:nvSpPr>
        <p:spPr>
          <a:xfrm>
            <a:off x="323121" y="5391503"/>
            <a:ext cx="3534267" cy="10058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000">
                <a:latin typeface="Lato"/>
                <a:ea typeface="Lato"/>
                <a:cs typeface="Lato"/>
                <a:sym typeface="Lato"/>
              </a:defRPr>
            </a:pPr>
            <a:r>
              <a:t>The Quality Improvement Model utilized for this project is </a:t>
            </a:r>
            <a:r>
              <a:rPr i="1"/>
              <a:t>The Model for Evidence-Based Practice Change</a:t>
            </a:r>
            <a:r>
              <a:t>.  This framework includes assessing for a need, locating and analyzing the best evidence, designing practice change, implementing and evaluating the change in practice, and lastly, integrating and maintaining a change in practice. </a:t>
            </a:r>
          </a:p>
        </p:txBody>
      </p:sp>
      <p:sp>
        <p:nvSpPr>
          <p:cNvPr id="118" name="TextBox 26"/>
          <p:cNvSpPr txBox="1"/>
          <p:nvPr/>
        </p:nvSpPr>
        <p:spPr>
          <a:xfrm>
            <a:off x="4328866" y="1107164"/>
            <a:ext cx="3534268" cy="2225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spcBef>
                <a:spcPts val="1200"/>
              </a:spcBef>
              <a:defRPr sz="1000">
                <a:latin typeface="+mj-lt"/>
                <a:ea typeface="+mj-ea"/>
                <a:cs typeface="+mj-cs"/>
                <a:sym typeface="Helvetica"/>
              </a:defRPr>
            </a:pPr>
            <a:r>
              <a:t>The goal for this program is to increase nursing and staff confidence in resuscitation efforts, as well as improve team performance. Nursing confidence in codes has shown direct correlation in improved patients outcomes, reduced time to compressions and adherence to American Heart Association guidelines.</a:t>
            </a:r>
          </a:p>
          <a:p>
            <a:pPr defTabSz="457200">
              <a:spcBef>
                <a:spcPts val="1200"/>
              </a:spcBef>
              <a:defRPr sz="1000">
                <a:latin typeface="+mj-lt"/>
                <a:ea typeface="+mj-ea"/>
                <a:cs typeface="+mj-cs"/>
                <a:sym typeface="Helvetica"/>
              </a:defRPr>
            </a:pPr>
            <a:r>
              <a:t>By the end of the program, nurses will have a 20% increased confidence in response to code situations as measured by increased confidence in survey response. Additionally, by the end of the program, the code team will have a 20% improved team performance in code/ emergency situations as measured by decreases time in adherence to the AHA guidelines. </a:t>
            </a:r>
          </a:p>
        </p:txBody>
      </p:sp>
      <p:sp>
        <p:nvSpPr>
          <p:cNvPr id="119" name="TextBox 27"/>
          <p:cNvSpPr txBox="1"/>
          <p:nvPr/>
        </p:nvSpPr>
        <p:spPr>
          <a:xfrm>
            <a:off x="4315116" y="3724707"/>
            <a:ext cx="3534267" cy="2682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000">
                <a:latin typeface="Lato"/>
                <a:ea typeface="Lato"/>
                <a:cs typeface="Lato"/>
                <a:sym typeface="Lato"/>
              </a:defRPr>
            </a:pPr>
            <a:r>
              <a:t>At the individual level of this program will be the critical care nurses. The intervention implemented at this level will be assessing the initial confidence of nurses in code situations. This will be done through an initial self-assessment survey. </a:t>
            </a:r>
          </a:p>
          <a:p>
            <a:pPr>
              <a:defRPr sz="1000">
                <a:latin typeface="Lato"/>
                <a:ea typeface="Lato"/>
                <a:cs typeface="Lato"/>
                <a:sym typeface="Lato"/>
              </a:defRPr>
            </a:pPr>
          </a:p>
          <a:p>
            <a:pPr>
              <a:defRPr sz="1000">
                <a:latin typeface="Lato"/>
                <a:ea typeface="Lato"/>
                <a:cs typeface="Lato"/>
                <a:sym typeface="Lato"/>
              </a:defRPr>
            </a:pPr>
            <a:r>
              <a:t>At the unit level of this program will be the critical care code staff including respiratory therapy, pharmacy and technicians. The intervention implemented at this level will be mock codes and scenario classes. The goal for these sessions will be to improve team performance and understanding of how to perform particular code situations. </a:t>
            </a:r>
          </a:p>
          <a:p>
            <a:pPr>
              <a:defRPr sz="1000">
                <a:latin typeface="Lato"/>
                <a:ea typeface="Lato"/>
                <a:cs typeface="Lato"/>
                <a:sym typeface="Lato"/>
              </a:defRPr>
            </a:pPr>
          </a:p>
          <a:p>
            <a:pPr>
              <a:defRPr sz="1000">
                <a:latin typeface="Lato"/>
                <a:ea typeface="Lato"/>
                <a:cs typeface="Lato"/>
                <a:sym typeface="Lato"/>
              </a:defRPr>
            </a:pPr>
            <a:r>
              <a:t>At the policy level of this program will be the implementation of a Mock Code and Simulation Policy. The policy will state that staff are required to attend sessions quarterly- these sessions can be solo simulation training or code scenario simulations. </a:t>
            </a:r>
          </a:p>
        </p:txBody>
      </p:sp>
      <p:sp>
        <p:nvSpPr>
          <p:cNvPr id="120" name="TextBox 28"/>
          <p:cNvSpPr txBox="1"/>
          <p:nvPr/>
        </p:nvSpPr>
        <p:spPr>
          <a:xfrm>
            <a:off x="8327403" y="1125583"/>
            <a:ext cx="3534267" cy="16154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spcBef>
                <a:spcPts val="1200"/>
              </a:spcBef>
              <a:defRPr sz="1000">
                <a:latin typeface="+mj-lt"/>
                <a:ea typeface="+mj-ea"/>
                <a:cs typeface="+mj-cs"/>
                <a:sym typeface="Helvetica"/>
              </a:defRPr>
            </a:pPr>
            <a:r>
              <a:t>The 12 bed critical care unit houses extremely complex patients including post operative open heart, decompensated heart failure requiring balloon pumps or ventricular assist devices, and unstable kidney injury requiring continuous renal replacement therapy. </a:t>
            </a:r>
          </a:p>
          <a:p>
            <a:pPr defTabSz="457200">
              <a:spcBef>
                <a:spcPts val="1200"/>
              </a:spcBef>
              <a:defRPr sz="1000">
                <a:latin typeface="+mj-lt"/>
                <a:ea typeface="+mj-ea"/>
                <a:cs typeface="+mj-cs"/>
                <a:sym typeface="Helvetica"/>
              </a:defRPr>
            </a:pPr>
            <a:r>
              <a:t>Key players involved in the implementation of mock codes and scenarios include the intensive care nurses, the intensive care staff, the intensivist, the intensive care educator and the intensive care manager. </a:t>
            </a:r>
          </a:p>
        </p:txBody>
      </p:sp>
      <p:sp>
        <p:nvSpPr>
          <p:cNvPr id="121" name="TextBox 29"/>
          <p:cNvSpPr txBox="1"/>
          <p:nvPr/>
        </p:nvSpPr>
        <p:spPr>
          <a:xfrm>
            <a:off x="8354896" y="3060282"/>
            <a:ext cx="3534267" cy="2072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000">
                <a:latin typeface="Lato"/>
                <a:ea typeface="Lato"/>
                <a:cs typeface="Lato"/>
                <a:sym typeface="Lato"/>
              </a:defRPr>
            </a:pPr>
            <a:r>
              <a:t>Nursing confidence will be assessed utilizing pre-intervention and post-intervention surveys. The answers will be compared and evaluated for any impact on nursing confidence. The process will be evaluated by assessing how many nurses answered the surveys, as well as how many nurses attended the mock codes/emergent scenarios. </a:t>
            </a:r>
          </a:p>
          <a:p>
            <a:pPr>
              <a:defRPr sz="1000">
                <a:latin typeface="Lato"/>
                <a:ea typeface="Lato"/>
                <a:cs typeface="Lato"/>
                <a:sym typeface="Lato"/>
              </a:defRPr>
            </a:pPr>
          </a:p>
          <a:p>
            <a:pPr>
              <a:defRPr sz="1000">
                <a:latin typeface="Lato"/>
                <a:ea typeface="Lato"/>
                <a:cs typeface="Lato"/>
                <a:sym typeface="Lato"/>
              </a:defRPr>
            </a:pPr>
            <a:r>
              <a:t>Team performance will be assessed utilizing an observational tool which will evaluate response times, time to medication, time to compressions and time to defibrillation. The process will be evaluated by assessing how many team members attended the mock code and emergent scenario days. </a:t>
            </a:r>
          </a:p>
        </p:txBody>
      </p:sp>
      <p:sp>
        <p:nvSpPr>
          <p:cNvPr id="122" name="TextBox 30"/>
          <p:cNvSpPr txBox="1"/>
          <p:nvPr/>
        </p:nvSpPr>
        <p:spPr>
          <a:xfrm>
            <a:off x="8313656" y="5536388"/>
            <a:ext cx="3534267" cy="1168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marL="457200" indent="-457200" defTabSz="457200">
              <a:defRPr sz="550">
                <a:uFill>
                  <a:solidFill>
                    <a:srgbClr val="000000"/>
                  </a:solidFill>
                </a:uFill>
                <a:latin typeface="+mj-lt"/>
                <a:ea typeface="+mj-ea"/>
                <a:cs typeface="+mj-cs"/>
                <a:sym typeface="Helvetica"/>
              </a:defRPr>
            </a:pPr>
            <a:r>
              <a:t>Bircher,</a:t>
            </a:r>
            <a:r>
              <a:rPr spc="-13"/>
              <a:t> </a:t>
            </a:r>
            <a:r>
              <a:t>N. G.,</a:t>
            </a:r>
            <a:r>
              <a:rPr spc="-13"/>
              <a:t> </a:t>
            </a:r>
            <a:r>
              <a:t>Chan,</a:t>
            </a:r>
            <a:r>
              <a:rPr spc="-13"/>
              <a:t> </a:t>
            </a:r>
            <a:r>
              <a:t>P.</a:t>
            </a:r>
            <a:r>
              <a:rPr spc="-13"/>
              <a:t> </a:t>
            </a:r>
            <a:r>
              <a:t>S.,</a:t>
            </a:r>
            <a:r>
              <a:rPr spc="-11"/>
              <a:t> </a:t>
            </a:r>
            <a:r>
              <a:t>&amp;</a:t>
            </a:r>
            <a:r>
              <a:rPr spc="-13"/>
              <a:t> </a:t>
            </a:r>
            <a:r>
              <a:t>Xu,</a:t>
            </a:r>
            <a:r>
              <a:rPr spc="-32"/>
              <a:t> </a:t>
            </a:r>
            <a:r>
              <a:t>Y.</a:t>
            </a:r>
            <a:r>
              <a:rPr spc="-13"/>
              <a:t> </a:t>
            </a:r>
            <a:r>
              <a:t>(2019).</a:t>
            </a:r>
            <a:r>
              <a:rPr spc="-13"/>
              <a:t> </a:t>
            </a:r>
            <a:r>
              <a:t>Delays</a:t>
            </a:r>
            <a:r>
              <a:rPr spc="-11"/>
              <a:t> </a:t>
            </a:r>
            <a:r>
              <a:t>in</a:t>
            </a:r>
            <a:r>
              <a:rPr spc="-13"/>
              <a:t> </a:t>
            </a:r>
            <a:r>
              <a:t>cardiopulmonary</a:t>
            </a:r>
            <a:r>
              <a:rPr spc="-13"/>
              <a:t> </a:t>
            </a:r>
            <a:r>
              <a:t>resuscitation, defibrillation, and </a:t>
            </a:r>
          </a:p>
          <a:p>
            <a:pPr lvl="1" marL="457200" indent="-228600" defTabSz="457200">
              <a:defRPr sz="550">
                <a:uFill>
                  <a:solidFill>
                    <a:srgbClr val="000000"/>
                  </a:solidFill>
                </a:uFill>
                <a:latin typeface="+mj-lt"/>
                <a:ea typeface="+mj-ea"/>
                <a:cs typeface="+mj-cs"/>
                <a:sym typeface="Helvetica"/>
              </a:defRPr>
            </a:pPr>
            <a:r>
              <a:t>epinephrine administration decrease survival in in-hospital cardiac</a:t>
            </a:r>
            <a:r>
              <a:rPr spc="-130"/>
              <a:t> </a:t>
            </a:r>
            <a:r>
              <a:t>arrest.</a:t>
            </a:r>
            <a:r>
              <a:rPr spc="-29"/>
              <a:t> </a:t>
            </a:r>
            <a:r>
              <a:rPr i="1"/>
              <a:t>Anesthesiology,</a:t>
            </a:r>
            <a:r>
              <a:rPr i="1" spc="-20"/>
              <a:t> </a:t>
            </a:r>
            <a:r>
              <a:rPr i="1"/>
              <a:t>130</a:t>
            </a:r>
            <a:r>
              <a:t>(3)  </a:t>
            </a:r>
          </a:p>
          <a:p>
            <a:pPr lvl="1" marL="457200" indent="-228600" defTabSz="457200">
              <a:defRPr sz="550">
                <a:uFill>
                  <a:solidFill>
                    <a:srgbClr val="000000"/>
                  </a:solidFill>
                </a:uFill>
                <a:latin typeface="+mj-lt"/>
                <a:ea typeface="+mj-ea"/>
                <a:cs typeface="+mj-cs"/>
                <a:sym typeface="Helvetica"/>
              </a:defRPr>
            </a:pPr>
            <a:r>
              <a:t>414-422.</a:t>
            </a:r>
            <a:r>
              <a:rPr spc="-20"/>
              <a:t> </a:t>
            </a:r>
            <a:r>
              <a:rPr>
                <a:uFillTx/>
                <a:hlinkClick r:id="rId3" invalidUrl="" action="" tgtFrame="" tooltip="" history="1" highlightClick="0" endSnd="0"/>
              </a:rPr>
              <a:t>https://doi.org/10.1097/ALN.0000000000002563</a:t>
            </a:r>
          </a:p>
          <a:p>
            <a:pPr marL="457200" indent="-457200" defTabSz="457200">
              <a:defRPr sz="550">
                <a:uFill>
                  <a:solidFill>
                    <a:srgbClr val="000000"/>
                  </a:solidFill>
                </a:uFill>
                <a:latin typeface="+mj-lt"/>
                <a:ea typeface="+mj-ea"/>
                <a:cs typeface="+mj-cs"/>
                <a:sym typeface="Helvetica"/>
              </a:defRPr>
            </a:pPr>
            <a:r>
              <a:t>Huseman,</a:t>
            </a:r>
            <a:r>
              <a:rPr spc="-6"/>
              <a:t> </a:t>
            </a:r>
            <a:r>
              <a:t>K. F.</a:t>
            </a:r>
            <a:r>
              <a:rPr spc="-4"/>
              <a:t> </a:t>
            </a:r>
            <a:r>
              <a:t>(2012).</a:t>
            </a:r>
            <a:r>
              <a:rPr spc="-4"/>
              <a:t> </a:t>
            </a:r>
            <a:r>
              <a:t>Improving</a:t>
            </a:r>
            <a:r>
              <a:rPr spc="-6"/>
              <a:t> </a:t>
            </a:r>
            <a:r>
              <a:t>code</a:t>
            </a:r>
            <a:r>
              <a:rPr spc="-6"/>
              <a:t> </a:t>
            </a:r>
            <a:r>
              <a:t>blue</a:t>
            </a:r>
            <a:r>
              <a:rPr spc="-6"/>
              <a:t> </a:t>
            </a:r>
            <a:r>
              <a:t>response</a:t>
            </a:r>
            <a:r>
              <a:rPr spc="-6"/>
              <a:t> </a:t>
            </a:r>
            <a:r>
              <a:t>through</a:t>
            </a:r>
            <a:r>
              <a:rPr spc="-6"/>
              <a:t> </a:t>
            </a:r>
            <a:r>
              <a:t>the</a:t>
            </a:r>
            <a:r>
              <a:rPr spc="-6"/>
              <a:t> </a:t>
            </a:r>
            <a:r>
              <a:t>use</a:t>
            </a:r>
            <a:r>
              <a:rPr spc="-6"/>
              <a:t> </a:t>
            </a:r>
            <a:r>
              <a:t>of</a:t>
            </a:r>
            <a:r>
              <a:rPr spc="-4"/>
              <a:t> </a:t>
            </a:r>
            <a:r>
              <a:t>simulation.</a:t>
            </a:r>
            <a:r>
              <a:rPr spc="-6"/>
              <a:t> </a:t>
            </a:r>
            <a:r>
              <a:rPr i="1"/>
              <a:t>Journal for Nurses in Staff</a:t>
            </a:r>
            <a:endParaRPr i="1"/>
          </a:p>
          <a:p>
            <a:pPr lvl="1" marL="457200" indent="-249381" defTabSz="457200">
              <a:defRPr sz="550">
                <a:uFill>
                  <a:solidFill>
                    <a:srgbClr val="000000"/>
                  </a:solidFill>
                </a:uFill>
                <a:latin typeface="+mj-lt"/>
                <a:ea typeface="+mj-ea"/>
                <a:cs typeface="+mj-cs"/>
                <a:sym typeface="Helvetica"/>
              </a:defRPr>
            </a:pPr>
            <a:r>
              <a:rPr i="1"/>
              <a:t>Development, 28</a:t>
            </a:r>
            <a:r>
              <a:t>(3), 120-124.</a:t>
            </a:r>
            <a:r>
              <a:rPr spc="2"/>
              <a:t> </a:t>
            </a:r>
            <a:r>
              <a:rPr>
                <a:uFillTx/>
                <a:hlinkClick r:id="rId4" invalidUrl="" action="" tgtFrame="" tooltip="" history="1" highlightClick="0" endSnd="0"/>
              </a:rPr>
              <a:t>https://doi.org/10.1097/NND.0b013e3182551506</a:t>
            </a:r>
          </a:p>
          <a:p>
            <a:pPr marL="457200" indent="-457200" defTabSz="457200">
              <a:defRPr sz="550">
                <a:uFill>
                  <a:solidFill>
                    <a:srgbClr val="000000"/>
                  </a:solidFill>
                </a:uFill>
                <a:latin typeface="+mj-lt"/>
                <a:ea typeface="+mj-ea"/>
                <a:cs typeface="+mj-cs"/>
                <a:sym typeface="Helvetica"/>
              </a:defRPr>
            </a:pPr>
            <a:r>
              <a:t>Kaplow, R., Cosper, P., Snider, R., Boudreau, M., Kim, J., Riescher, E., &amp; Higgins, M. (2020)</a:t>
            </a:r>
            <a:r>
              <a:rPr spc="2"/>
              <a:t> </a:t>
            </a:r>
            <a:r>
              <a:t>Impact of CPR </a:t>
            </a:r>
          </a:p>
          <a:p>
            <a:pPr lvl="1" marL="457200" indent="-228600" defTabSz="457200">
              <a:defRPr sz="550">
                <a:uFill>
                  <a:solidFill>
                    <a:srgbClr val="000000"/>
                  </a:solidFill>
                </a:uFill>
                <a:latin typeface="+mj-lt"/>
                <a:ea typeface="+mj-ea"/>
                <a:cs typeface="+mj-cs"/>
                <a:sym typeface="Helvetica"/>
              </a:defRPr>
            </a:pPr>
            <a:r>
              <a:t>quality and adherence to advanced cardiac life support guidelines on</a:t>
            </a:r>
            <a:r>
              <a:rPr spc="2"/>
              <a:t> </a:t>
            </a:r>
            <a:r>
              <a:t>patient</a:t>
            </a:r>
            <a:r>
              <a:rPr spc="-9"/>
              <a:t> </a:t>
            </a:r>
            <a:r>
              <a:t>outcomes</a:t>
            </a:r>
            <a:r>
              <a:rPr spc="-4"/>
              <a:t> </a:t>
            </a:r>
            <a:r>
              <a:t>in</a:t>
            </a:r>
            <a:r>
              <a:rPr spc="-6"/>
              <a:t> </a:t>
            </a:r>
            <a:r>
              <a:t>in-hospital</a:t>
            </a:r>
            <a:r>
              <a:rPr spc="-4"/>
              <a:t> </a:t>
            </a:r>
            <a:endParaRPr spc="-4"/>
          </a:p>
          <a:p>
            <a:pPr lvl="1" marL="457200" indent="-228600" defTabSz="457200">
              <a:defRPr sz="550">
                <a:uFill>
                  <a:solidFill>
                    <a:srgbClr val="000000"/>
                  </a:solidFill>
                </a:uFill>
                <a:latin typeface="+mj-lt"/>
                <a:ea typeface="+mj-ea"/>
                <a:cs typeface="+mj-cs"/>
                <a:sym typeface="Helvetica"/>
              </a:defRPr>
            </a:pPr>
            <a:r>
              <a:t>cardiac</a:t>
            </a:r>
            <a:r>
              <a:rPr spc="-9"/>
              <a:t> </a:t>
            </a:r>
            <a:r>
              <a:t>arrest.</a:t>
            </a:r>
            <a:r>
              <a:rPr spc="-4"/>
              <a:t> </a:t>
            </a:r>
            <a:r>
              <a:rPr i="1"/>
              <a:t>AACN</a:t>
            </a:r>
            <a:r>
              <a:rPr i="1" spc="-6"/>
              <a:t> </a:t>
            </a:r>
            <a:r>
              <a:rPr i="1"/>
              <a:t>Journal</a:t>
            </a:r>
            <a:r>
              <a:rPr i="1" spc="-6"/>
              <a:t> </a:t>
            </a:r>
            <a:r>
              <a:rPr i="1"/>
              <a:t>of</a:t>
            </a:r>
            <a:r>
              <a:rPr i="1" spc="-18"/>
              <a:t> </a:t>
            </a:r>
            <a:r>
              <a:rPr i="1"/>
              <a:t>Advanced</a:t>
            </a:r>
            <a:r>
              <a:rPr i="1" spc="-4"/>
              <a:t> </a:t>
            </a:r>
            <a:r>
              <a:rPr i="1"/>
              <a:t>Critical</a:t>
            </a:r>
            <a:r>
              <a:rPr i="1" spc="-6"/>
              <a:t> </a:t>
            </a:r>
            <a:r>
              <a:rPr i="1"/>
              <a:t>Care, 31</a:t>
            </a:r>
            <a:r>
              <a:t>(4), 401-409. </a:t>
            </a:r>
          </a:p>
          <a:p>
            <a:pPr lvl="1" marL="457200" indent="-228600" defTabSz="457200">
              <a:defRPr sz="550">
                <a:uFill>
                  <a:solidFill>
                    <a:srgbClr val="000000"/>
                  </a:solidFill>
                </a:uFill>
                <a:latin typeface="+mj-lt"/>
                <a:ea typeface="+mj-ea"/>
                <a:cs typeface="+mj-cs"/>
                <a:sym typeface="Helvetica"/>
              </a:defRPr>
            </a:pPr>
            <a:r>
              <a:rPr u="sng">
                <a:solidFill>
                  <a:srgbClr val="0000FF"/>
                </a:solidFill>
                <a:uFill>
                  <a:solidFill>
                    <a:srgbClr val="0000FF"/>
                  </a:solidFill>
                </a:uFill>
                <a:hlinkClick r:id="rId5" invalidUrl="" action="" tgtFrame="" tooltip="" history="1" highlightClick="0" endSnd="0"/>
              </a:rPr>
              <a:t>https://doi.org/10.4037/aacnacc2020297</a:t>
            </a:r>
          </a:p>
          <a:p>
            <a:pPr marL="457200" indent="-457200" defTabSz="457200">
              <a:defRPr sz="550">
                <a:uFill>
                  <a:solidFill>
                    <a:srgbClr val="000000"/>
                  </a:solidFill>
                </a:uFill>
                <a:latin typeface="+mj-lt"/>
                <a:ea typeface="+mj-ea"/>
                <a:cs typeface="+mj-cs"/>
                <a:sym typeface="Helvetica"/>
              </a:defRPr>
            </a:pPr>
            <a:r>
              <a:t>Klacman, A., Barnes, D. &amp; Wang, J. (2021). The effects of novel quarterly cardiopulmonary resuscitation </a:t>
            </a:r>
          </a:p>
          <a:p>
            <a:pPr lvl="1" marL="457200" indent="-228600" defTabSz="457200">
              <a:defRPr sz="550">
                <a:uFill>
                  <a:solidFill>
                    <a:srgbClr val="000000"/>
                  </a:solidFill>
                </a:uFill>
                <a:latin typeface="+mj-lt"/>
                <a:ea typeface="+mj-ea"/>
                <a:cs typeface="+mj-cs"/>
                <a:sym typeface="Helvetica"/>
              </a:defRPr>
            </a:pPr>
            <a:r>
              <a:t>training program on hospital basic life support providers’ cardiopulmonary resuscitation skills </a:t>
            </a:r>
          </a:p>
          <a:p>
            <a:pPr lvl="1" marL="457200" indent="-228600" defTabSz="457200">
              <a:defRPr sz="550">
                <a:uFill>
                  <a:solidFill>
                    <a:srgbClr val="000000"/>
                  </a:solidFill>
                </a:uFill>
                <a:latin typeface="+mj-lt"/>
                <a:ea typeface="+mj-ea"/>
                <a:cs typeface="+mj-cs"/>
                <a:sym typeface="Helvetica"/>
              </a:defRPr>
            </a:pPr>
            <a:r>
              <a:t>performance. </a:t>
            </a:r>
            <a:r>
              <a:rPr i="1"/>
              <a:t>Journal for Nurses in Professional Development. 37</a:t>
            </a:r>
            <a:r>
              <a:t>(3), 131-137. </a:t>
            </a:r>
          </a:p>
          <a:p>
            <a:pPr lvl="1" marL="457200" indent="-228600" defTabSz="457200">
              <a:defRPr sz="550">
                <a:uFill>
                  <a:solidFill>
                    <a:srgbClr val="000000"/>
                  </a:solidFill>
                </a:uFill>
                <a:latin typeface="+mj-lt"/>
                <a:ea typeface="+mj-ea"/>
                <a:cs typeface="+mj-cs"/>
                <a:sym typeface="Helvetica"/>
              </a:defRPr>
            </a:pPr>
            <a:r>
              <a:rPr>
                <a:solidFill>
                  <a:srgbClr val="0563C1"/>
                </a:solidFill>
              </a:rPr>
              <a:t>https://doi/org/10.1097.NND.0000000000000727 </a:t>
            </a:r>
            <a:endParaRPr>
              <a:latin typeface="Times"/>
              <a:ea typeface="Times"/>
              <a:cs typeface="Times"/>
              <a:sym typeface="Times"/>
            </a:endParaRP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