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C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6" d="100"/>
          <a:sy n="26" d="100"/>
        </p:scale>
        <p:origin x="1622"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985936"/>
            <a:ext cx="23317200" cy="12733867"/>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3429000" y="19210869"/>
            <a:ext cx="20574000" cy="8830731"/>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57ACE9-DA9D-41B3-A329-C41D6132ABCA}"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178207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57ACE9-DA9D-41B3-A329-C41D6132ABCA}"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128931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57ACE9-DA9D-41B3-A329-C41D6132ABCA}"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175815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57ACE9-DA9D-41B3-A329-C41D6132ABCA}"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103637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4477144"/>
            <a:ext cx="23660100" cy="8000997"/>
          </a:xfr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57ACE9-DA9D-41B3-A329-C41D6132ABCA}"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33697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9736667"/>
            <a:ext cx="1165860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9736667"/>
            <a:ext cx="1165860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57ACE9-DA9D-41B3-A329-C41D6132ABCA}"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370063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8966203"/>
            <a:ext cx="11605020"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1889526" y="13360400"/>
            <a:ext cx="11605020"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8966203"/>
            <a:ext cx="11662173" cy="439419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3887452" y="13360400"/>
            <a:ext cx="11662173"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57ACE9-DA9D-41B3-A329-C41D6132ABCA}"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185447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57ACE9-DA9D-41B3-A329-C41D6132ABCA}"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195135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7ACE9-DA9D-41B3-A329-C41D6132ABCA}"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226648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5266275"/>
            <a:ext cx="13887450" cy="25992667"/>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1F57ACE9-DA9D-41B3-A329-C41D6132ABCA}"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77374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0972800"/>
            <a:ext cx="8847534" cy="2032846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1F57ACE9-DA9D-41B3-A329-C41D6132ABCA}"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917E-7D3C-46B4-9158-25795D572722}" type="slidenum">
              <a:rPr lang="en-US" smtClean="0"/>
              <a:t>‹#›</a:t>
            </a:fld>
            <a:endParaRPr lang="en-US"/>
          </a:p>
        </p:txBody>
      </p:sp>
    </p:spTree>
    <p:extLst>
      <p:ext uri="{BB962C8B-B14F-4D97-AF65-F5344CB8AC3E}">
        <p14:creationId xmlns:p14="http://schemas.microsoft.com/office/powerpoint/2010/main" val="414685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1F57ACE9-DA9D-41B3-A329-C41D6132ABCA}" type="datetimeFigureOut">
              <a:rPr lang="en-US" smtClean="0"/>
              <a:t>3/30/2022</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3C14917E-7D3C-46B4-9158-25795D572722}" type="slidenum">
              <a:rPr lang="en-US" smtClean="0"/>
              <a:t>‹#›</a:t>
            </a:fld>
            <a:endParaRPr lang="en-US"/>
          </a:p>
        </p:txBody>
      </p:sp>
    </p:spTree>
    <p:extLst>
      <p:ext uri="{BB962C8B-B14F-4D97-AF65-F5344CB8AC3E}">
        <p14:creationId xmlns:p14="http://schemas.microsoft.com/office/powerpoint/2010/main" val="666656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721F35-F8D2-4725-9817-7F7C5990C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675" y="209178"/>
            <a:ext cx="10350543" cy="103505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C0CAAE-883F-4C12-B735-DAA0D96685C1}"/>
              </a:ext>
            </a:extLst>
          </p:cNvPr>
          <p:cNvSpPr txBox="1"/>
          <p:nvPr/>
        </p:nvSpPr>
        <p:spPr>
          <a:xfrm>
            <a:off x="12471736" y="529278"/>
            <a:ext cx="13186611" cy="5724644"/>
          </a:xfrm>
          <a:prstGeom prst="rect">
            <a:avLst/>
          </a:prstGeom>
          <a:noFill/>
        </p:spPr>
        <p:txBody>
          <a:bodyPr wrap="square" rtlCol="0">
            <a:spAutoFit/>
          </a:bodyPr>
          <a:lstStyle/>
          <a:p>
            <a:pPr rtl="0">
              <a:spcBef>
                <a:spcPts val="0"/>
              </a:spcBef>
              <a:spcAft>
                <a:spcPts val="0"/>
              </a:spcAft>
            </a:pPr>
            <a:r>
              <a:rPr lang="en-US" sz="5400" b="1" dirty="0">
                <a:latin typeface="Arial Black" panose="020B0A04020102020204" pitchFamily="34" charset="0"/>
              </a:rPr>
              <a:t>Definition:</a:t>
            </a:r>
            <a:r>
              <a:rPr lang="en-US" sz="5400" dirty="0">
                <a:latin typeface="Arial Black" panose="020B0A04020102020204" pitchFamily="34" charset="0"/>
              </a:rPr>
              <a:t> </a:t>
            </a:r>
          </a:p>
          <a:p>
            <a:pPr rtl="0">
              <a:spcBef>
                <a:spcPts val="0"/>
              </a:spcBef>
              <a:spcAft>
                <a:spcPts val="0"/>
              </a:spcAft>
            </a:pPr>
            <a:r>
              <a:rPr lang="en-US" sz="4000" i="0" u="none" strike="noStrike" dirty="0">
                <a:solidFill>
                  <a:srgbClr val="000000"/>
                </a:solidFill>
                <a:latin typeface="Arial Black" panose="020B0A04020102020204" pitchFamily="34" charset="0"/>
              </a:rPr>
              <a:t>NAGPRA stands for the Native American Graves Protection and Repatriation Act.  This Act requires museums and institutions that receive federal funds to transfer Native remains and cultural items back to their descendants.</a:t>
            </a:r>
            <a:endParaRPr lang="en-US" sz="4000" dirty="0">
              <a:latin typeface="Arial Black" panose="020B0A04020102020204" pitchFamily="34" charset="0"/>
            </a:endParaRPr>
          </a:p>
          <a:p>
            <a:br>
              <a:rPr lang="en-US" sz="3600" dirty="0"/>
            </a:br>
            <a:endParaRPr lang="en-US" sz="3600" dirty="0"/>
          </a:p>
        </p:txBody>
      </p:sp>
      <p:sp>
        <p:nvSpPr>
          <p:cNvPr id="5" name="TextBox 4">
            <a:extLst>
              <a:ext uri="{FF2B5EF4-FFF2-40B4-BE49-F238E27FC236}">
                <a16:creationId xmlns:a16="http://schemas.microsoft.com/office/drawing/2014/main" id="{968B2653-A11D-4646-9EE3-9079A45CBD64}"/>
              </a:ext>
            </a:extLst>
          </p:cNvPr>
          <p:cNvSpPr txBox="1"/>
          <p:nvPr/>
        </p:nvSpPr>
        <p:spPr>
          <a:xfrm>
            <a:off x="1498600" y="9246049"/>
            <a:ext cx="10135936" cy="4939814"/>
          </a:xfrm>
          <a:prstGeom prst="rect">
            <a:avLst/>
          </a:prstGeom>
          <a:noFill/>
        </p:spPr>
        <p:txBody>
          <a:bodyPr wrap="square" rtlCol="0">
            <a:spAutoFit/>
          </a:bodyPr>
          <a:lstStyle/>
          <a:p>
            <a:r>
              <a:rPr lang="en-US" sz="5400" b="1" dirty="0"/>
              <a:t>History:</a:t>
            </a:r>
            <a:r>
              <a:rPr lang="en-US" sz="3600" dirty="0"/>
              <a:t> </a:t>
            </a:r>
          </a:p>
          <a:p>
            <a:r>
              <a:rPr lang="en-US" sz="2900" b="0" i="0" u="none" strike="noStrike" dirty="0">
                <a:solidFill>
                  <a:srgbClr val="002060"/>
                </a:solidFill>
                <a:effectLst/>
                <a:latin typeface="Calibri" panose="020F0502020204030204" pitchFamily="34" charset="0"/>
              </a:rPr>
              <a:t>NAGPRA was signed into law in 1990 by President George HW Bush.  At this time “Congress recognized that human remains of any ancestry "must at all times be treated with dignity and respect."   The federal law was designed to ensure that human remains, and other cultural items are returned to their lineal descendants within Native American and Native Hawaiian nations.  The law gave museums and institutions with these items 5 years to identify and repatriate items, but many institutions have been given extensions.</a:t>
            </a:r>
            <a:endParaRPr lang="en-US" sz="2900" dirty="0">
              <a:solidFill>
                <a:srgbClr val="002060"/>
              </a:solidFill>
            </a:endParaRPr>
          </a:p>
        </p:txBody>
      </p:sp>
      <p:sp>
        <p:nvSpPr>
          <p:cNvPr id="6" name="TextBox 5">
            <a:extLst>
              <a:ext uri="{FF2B5EF4-FFF2-40B4-BE49-F238E27FC236}">
                <a16:creationId xmlns:a16="http://schemas.microsoft.com/office/drawing/2014/main" id="{595133DA-B44F-4146-ADCF-DC662626CA90}"/>
              </a:ext>
            </a:extLst>
          </p:cNvPr>
          <p:cNvSpPr txBox="1"/>
          <p:nvPr/>
        </p:nvSpPr>
        <p:spPr>
          <a:xfrm>
            <a:off x="12471730" y="13459032"/>
            <a:ext cx="10135936" cy="923330"/>
          </a:xfrm>
          <a:prstGeom prst="rect">
            <a:avLst/>
          </a:prstGeom>
          <a:noFill/>
        </p:spPr>
        <p:txBody>
          <a:bodyPr wrap="square" rtlCol="0">
            <a:spAutoFit/>
          </a:bodyPr>
          <a:lstStyle/>
          <a:p>
            <a:r>
              <a:rPr lang="en-US" sz="5400" b="1" dirty="0"/>
              <a:t>The Legislation Process:</a:t>
            </a:r>
          </a:p>
        </p:txBody>
      </p:sp>
      <p:cxnSp>
        <p:nvCxnSpPr>
          <p:cNvPr id="9" name="Straight Connector 8">
            <a:extLst>
              <a:ext uri="{FF2B5EF4-FFF2-40B4-BE49-F238E27FC236}">
                <a16:creationId xmlns:a16="http://schemas.microsoft.com/office/drawing/2014/main" id="{104E5077-F130-4789-B683-CCA43A64E52F}"/>
              </a:ext>
            </a:extLst>
          </p:cNvPr>
          <p:cNvCxnSpPr>
            <a:cxnSpLocks/>
          </p:cNvCxnSpPr>
          <p:nvPr/>
        </p:nvCxnSpPr>
        <p:spPr>
          <a:xfrm>
            <a:off x="0" y="25042428"/>
            <a:ext cx="27432000" cy="0"/>
          </a:xfrm>
          <a:prstGeom prst="line">
            <a:avLst/>
          </a:prstGeom>
          <a:ln w="76200">
            <a:solidFill>
              <a:srgbClr val="7CBCD8"/>
            </a:solidFill>
          </a:ln>
        </p:spPr>
        <p:style>
          <a:lnRef idx="1">
            <a:schemeClr val="accent1"/>
          </a:lnRef>
          <a:fillRef idx="0">
            <a:schemeClr val="accent1"/>
          </a:fillRef>
          <a:effectRef idx="0">
            <a:schemeClr val="accent1"/>
          </a:effectRef>
          <a:fontRef idx="minor">
            <a:schemeClr val="tx1"/>
          </a:fontRef>
        </p:style>
      </p:cxnSp>
      <p:pic>
        <p:nvPicPr>
          <p:cNvPr id="3" name="Picture 2" descr="Application, chat or text message&#10;&#10;Description automatically generated with medium confidence">
            <a:extLst>
              <a:ext uri="{FF2B5EF4-FFF2-40B4-BE49-F238E27FC236}">
                <a16:creationId xmlns:a16="http://schemas.microsoft.com/office/drawing/2014/main" id="{DB2B1770-233C-49E9-9B23-1ADAA9CA3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993" y="14418968"/>
            <a:ext cx="8409852" cy="5425711"/>
          </a:xfrm>
          <a:prstGeom prst="rect">
            <a:avLst/>
          </a:prstGeom>
        </p:spPr>
      </p:pic>
      <p:sp>
        <p:nvSpPr>
          <p:cNvPr id="2" name="TextBox 1">
            <a:extLst>
              <a:ext uri="{FF2B5EF4-FFF2-40B4-BE49-F238E27FC236}">
                <a16:creationId xmlns:a16="http://schemas.microsoft.com/office/drawing/2014/main" id="{BEB37FAF-DF4D-4460-B3EB-169C6FB0E736}"/>
              </a:ext>
            </a:extLst>
          </p:cNvPr>
          <p:cNvSpPr txBox="1"/>
          <p:nvPr/>
        </p:nvSpPr>
        <p:spPr>
          <a:xfrm>
            <a:off x="381000" y="25275534"/>
            <a:ext cx="17068800" cy="2400657"/>
          </a:xfrm>
          <a:prstGeom prst="rect">
            <a:avLst/>
          </a:prstGeom>
          <a:noFill/>
        </p:spPr>
        <p:txBody>
          <a:bodyPr wrap="square" rtlCol="0">
            <a:spAutoFit/>
          </a:bodyPr>
          <a:lstStyle/>
          <a:p>
            <a:pPr rtl="0">
              <a:spcBef>
                <a:spcPts val="0"/>
              </a:spcBef>
              <a:spcAft>
                <a:spcPts val="0"/>
              </a:spcAft>
            </a:pPr>
            <a:r>
              <a:rPr lang="en-US" sz="5400" b="1" i="0" u="none" strike="noStrike" dirty="0">
                <a:solidFill>
                  <a:srgbClr val="000000"/>
                </a:solidFill>
              </a:rPr>
              <a:t>WHITE v. UNIVERSITY OF CALIFORNIA </a:t>
            </a:r>
            <a:endParaRPr lang="en-US" sz="5400" b="1" dirty="0"/>
          </a:p>
          <a:p>
            <a:br>
              <a:rPr lang="en-US" sz="4800" dirty="0"/>
            </a:br>
            <a:endParaRPr lang="en-US" sz="4800" dirty="0"/>
          </a:p>
        </p:txBody>
      </p:sp>
      <p:sp>
        <p:nvSpPr>
          <p:cNvPr id="7" name="TextBox 6">
            <a:extLst>
              <a:ext uri="{FF2B5EF4-FFF2-40B4-BE49-F238E27FC236}">
                <a16:creationId xmlns:a16="http://schemas.microsoft.com/office/drawing/2014/main" id="{9F673746-038B-4F3D-BF72-627D9C63D70B}"/>
              </a:ext>
            </a:extLst>
          </p:cNvPr>
          <p:cNvSpPr txBox="1"/>
          <p:nvPr/>
        </p:nvSpPr>
        <p:spPr>
          <a:xfrm>
            <a:off x="381000" y="26238202"/>
            <a:ext cx="8407400" cy="11147807"/>
          </a:xfrm>
          <a:prstGeom prst="rect">
            <a:avLst/>
          </a:prstGeom>
          <a:noFill/>
        </p:spPr>
        <p:txBody>
          <a:bodyPr wrap="square" rtlCol="0">
            <a:spAutoFit/>
          </a:bodyPr>
          <a:lstStyle/>
          <a:p>
            <a:pPr rtl="0">
              <a:spcBef>
                <a:spcPts val="0"/>
              </a:spcBef>
              <a:spcAft>
                <a:spcPts val="0"/>
              </a:spcAft>
            </a:pPr>
            <a:r>
              <a:rPr lang="en-US" sz="2900" b="1" i="0" u="none" strike="noStrike" dirty="0">
                <a:solidFill>
                  <a:srgbClr val="000000"/>
                </a:solidFill>
                <a:effectLst/>
              </a:rPr>
              <a:t>Background</a:t>
            </a:r>
            <a:r>
              <a:rPr lang="en-US" sz="2900" b="0" i="0" u="none" strike="noStrike" dirty="0">
                <a:solidFill>
                  <a:srgbClr val="000000"/>
                </a:solidFill>
                <a:effectLst/>
              </a:rPr>
              <a:t>: </a:t>
            </a:r>
          </a:p>
          <a:p>
            <a:pPr rtl="0">
              <a:spcBef>
                <a:spcPts val="0"/>
              </a:spcBef>
              <a:spcAft>
                <a:spcPts val="0"/>
              </a:spcAft>
            </a:pPr>
            <a:r>
              <a:rPr lang="en-US" sz="2900" b="0" i="0" u="none" strike="noStrike" dirty="0">
                <a:solidFill>
                  <a:schemeClr val="accent5">
                    <a:lumMod val="50000"/>
                  </a:schemeClr>
                </a:solidFill>
                <a:effectLst/>
              </a:rPr>
              <a:t>In 1976, two human skeletons in a double burial site were discovered by a professor at University of California - Los Angeles on the Chancellor's official residence at University of California - San Diego. These are called the La Jolla remains. They are between 8977 - 9603 years old. The property these were found on was aboriginally occupied by members of the Kumeyaay Nation, which has several federally recognized Indian tribes. These remains have remained in custody of the University since their discovery. This case addresses disputes over custody of the remains. The tribes and their representatives requested several times since 2007 the repatriation of the La Jolla remains. This repatriation is opposed by Timothy White, Robert L. </a:t>
            </a:r>
            <a:r>
              <a:rPr lang="en-US" sz="2900" b="0" i="0" u="none" strike="noStrike" dirty="0" err="1">
                <a:solidFill>
                  <a:schemeClr val="accent5">
                    <a:lumMod val="50000"/>
                  </a:schemeClr>
                </a:solidFill>
                <a:effectLst/>
              </a:rPr>
              <a:t>Bettinger</a:t>
            </a:r>
            <a:r>
              <a:rPr lang="en-US" sz="2900" b="0" i="0" u="none" strike="noStrike" dirty="0">
                <a:solidFill>
                  <a:schemeClr val="accent5">
                    <a:lumMod val="50000"/>
                  </a:schemeClr>
                </a:solidFill>
                <a:effectLst/>
              </a:rPr>
              <a:t>, and Margaret </a:t>
            </a:r>
            <a:r>
              <a:rPr lang="en-US" sz="2900" b="0" i="0" u="none" strike="noStrike" dirty="0" err="1">
                <a:solidFill>
                  <a:schemeClr val="accent5">
                    <a:lumMod val="50000"/>
                  </a:schemeClr>
                </a:solidFill>
                <a:effectLst/>
              </a:rPr>
              <a:t>Schoeninger</a:t>
            </a:r>
            <a:r>
              <a:rPr lang="en-US" sz="2900" b="0" i="0" u="none" strike="noStrike" dirty="0">
                <a:solidFill>
                  <a:schemeClr val="accent5">
                    <a:lumMod val="50000"/>
                  </a:schemeClr>
                </a:solidFill>
                <a:effectLst/>
              </a:rPr>
              <a:t>, three professors working at different UC campuses who wish to study them, who are referred to as the Plaintiffs or The Scientists. Their main argument was that the remains were classified as “culturally unidentifiable” by the University and yet were filed under NAGPRA’s Notice of Inventory Completion as being “Native American”. </a:t>
            </a:r>
            <a:endParaRPr lang="en-US" sz="2900" b="0" dirty="0">
              <a:solidFill>
                <a:schemeClr val="accent5">
                  <a:lumMod val="50000"/>
                </a:schemeClr>
              </a:solidFill>
              <a:effectLst/>
            </a:endParaRPr>
          </a:p>
          <a:p>
            <a:br>
              <a:rPr lang="en-US" sz="2700" dirty="0"/>
            </a:br>
            <a:endParaRPr lang="en-US" sz="2700" dirty="0"/>
          </a:p>
        </p:txBody>
      </p:sp>
      <p:sp>
        <p:nvSpPr>
          <p:cNvPr id="8" name="TextBox 7">
            <a:extLst>
              <a:ext uri="{FF2B5EF4-FFF2-40B4-BE49-F238E27FC236}">
                <a16:creationId xmlns:a16="http://schemas.microsoft.com/office/drawing/2014/main" id="{C8C6B9A3-3F05-4AF9-B1B3-EE91ADBA9028}"/>
              </a:ext>
            </a:extLst>
          </p:cNvPr>
          <p:cNvSpPr txBox="1"/>
          <p:nvPr/>
        </p:nvSpPr>
        <p:spPr>
          <a:xfrm>
            <a:off x="9296400" y="26248389"/>
            <a:ext cx="8534400" cy="10356681"/>
          </a:xfrm>
          <a:prstGeom prst="rect">
            <a:avLst/>
          </a:prstGeom>
          <a:noFill/>
        </p:spPr>
        <p:txBody>
          <a:bodyPr wrap="square" rtlCol="0">
            <a:spAutoFit/>
          </a:bodyPr>
          <a:lstStyle/>
          <a:p>
            <a:pPr rtl="0">
              <a:spcBef>
                <a:spcPts val="0"/>
              </a:spcBef>
              <a:spcAft>
                <a:spcPts val="0"/>
              </a:spcAft>
            </a:pPr>
            <a:r>
              <a:rPr lang="en-US" sz="2900" b="1" i="0" u="none" strike="noStrike" dirty="0">
                <a:solidFill>
                  <a:srgbClr val="000000"/>
                </a:solidFill>
                <a:effectLst/>
              </a:rPr>
              <a:t>The Case: </a:t>
            </a:r>
          </a:p>
          <a:p>
            <a:pPr rtl="0">
              <a:spcBef>
                <a:spcPts val="0"/>
              </a:spcBef>
              <a:spcAft>
                <a:spcPts val="0"/>
              </a:spcAft>
            </a:pPr>
            <a:r>
              <a:rPr lang="en-US" sz="2900" b="0" i="0" u="none" strike="noStrike" dirty="0">
                <a:solidFill>
                  <a:schemeClr val="accent5">
                    <a:lumMod val="50000"/>
                  </a:schemeClr>
                </a:solidFill>
                <a:effectLst/>
              </a:rPr>
              <a:t>The case itself, White v. University of California, is an appeal of a lower court’s judgment to dismiss the Plaintiff’s Petition for Writ of Administrative Mandamus and complaint in “California state court alleging causes of action for (1) violations of NAGPRA, (2) breach of the public trust, and (3) violation of Plaintiffs' First Amendment rights.” The Plaintiff’s claim that “the University failed to make a formal and adequate finding that the La Jolla remains were “Native American” within the meaning of NAGPRA...”. The university moved to dismiss the complaint based on jurisdiction because “(1) the Repatriation Committee and the twelve Kumeyaay tribes are necessary and indispensable parties who cannot be joined under Federal Rule of Civil Procedure 19 because they are immune from suit, (2) Plaintiffs lack standing under Article III, and (3) Plaintiffs' public trust and First Amendment claims are unripe.” The district court granted the motion to dismiss, and so the Plaintiffs appealed to a higher court. </a:t>
            </a:r>
            <a:endParaRPr lang="en-US" sz="2900" b="0" dirty="0">
              <a:solidFill>
                <a:schemeClr val="accent5">
                  <a:lumMod val="50000"/>
                </a:schemeClr>
              </a:solidFill>
              <a:effectLst/>
            </a:endParaRPr>
          </a:p>
          <a:p>
            <a:br>
              <a:rPr lang="en-US" sz="2900" dirty="0"/>
            </a:br>
            <a:endParaRPr lang="en-US" sz="2900" dirty="0"/>
          </a:p>
        </p:txBody>
      </p:sp>
      <p:sp>
        <p:nvSpPr>
          <p:cNvPr id="10" name="TextBox 9">
            <a:extLst>
              <a:ext uri="{FF2B5EF4-FFF2-40B4-BE49-F238E27FC236}">
                <a16:creationId xmlns:a16="http://schemas.microsoft.com/office/drawing/2014/main" id="{88ED7583-2664-4284-B331-E19B6AD64F62}"/>
              </a:ext>
            </a:extLst>
          </p:cNvPr>
          <p:cNvSpPr txBox="1"/>
          <p:nvPr/>
        </p:nvSpPr>
        <p:spPr>
          <a:xfrm>
            <a:off x="18077447" y="26238202"/>
            <a:ext cx="8592553" cy="11695509"/>
          </a:xfrm>
          <a:prstGeom prst="rect">
            <a:avLst/>
          </a:prstGeom>
          <a:noFill/>
        </p:spPr>
        <p:txBody>
          <a:bodyPr wrap="square" rtlCol="0">
            <a:spAutoFit/>
          </a:bodyPr>
          <a:lstStyle/>
          <a:p>
            <a:pPr rtl="0">
              <a:spcBef>
                <a:spcPts val="0"/>
              </a:spcBef>
              <a:spcAft>
                <a:spcPts val="0"/>
              </a:spcAft>
            </a:pPr>
            <a:r>
              <a:rPr lang="en-US" sz="2900" b="1" i="0" u="none" strike="noStrike" dirty="0">
                <a:solidFill>
                  <a:srgbClr val="000000"/>
                </a:solidFill>
                <a:effectLst/>
              </a:rPr>
              <a:t>Outcomes:</a:t>
            </a:r>
            <a:r>
              <a:rPr lang="en-US" sz="2900" b="0" i="0" u="none" strike="noStrike" dirty="0">
                <a:solidFill>
                  <a:srgbClr val="000000"/>
                </a:solidFill>
                <a:effectLst/>
              </a:rPr>
              <a:t> </a:t>
            </a:r>
          </a:p>
          <a:p>
            <a:pPr rtl="0">
              <a:spcBef>
                <a:spcPts val="0"/>
              </a:spcBef>
              <a:spcAft>
                <a:spcPts val="0"/>
              </a:spcAft>
            </a:pPr>
            <a:r>
              <a:rPr lang="en-US" sz="2900" b="0" i="0" u="none" strike="noStrike" dirty="0">
                <a:solidFill>
                  <a:schemeClr val="accent5">
                    <a:lumMod val="50000"/>
                  </a:schemeClr>
                </a:solidFill>
                <a:effectLst/>
              </a:rPr>
              <a:t>On August 27, 2014, the United States Court of Appeals, Ninth Circuit,  declared agreement with the lower court’s dismissal of the case, and concluded that, “NAGPRA did not abrogate the Tribes' sovereign immunity; that, as an arm of the Tribes, the Repatriation Committee was entitled to sovereign immunity, and had not waived it by filing a separate lawsuit or by incorporating in California; that the Tribes and the Repatriation Committee were necessary and indispensable parties under </a:t>
            </a:r>
            <a:r>
              <a:rPr lang="en-US" sz="2900" b="0" i="0" u="none" strike="noStrike" dirty="0" err="1">
                <a:solidFill>
                  <a:schemeClr val="accent5">
                    <a:lumMod val="50000"/>
                  </a:schemeClr>
                </a:solidFill>
                <a:effectLst/>
              </a:rPr>
              <a:t>Fed.R.Civ</a:t>
            </a:r>
            <a:r>
              <a:rPr lang="en-US" sz="2900" b="0" i="0" u="none" strike="noStrike" dirty="0">
                <a:solidFill>
                  <a:schemeClr val="accent5">
                    <a:lumMod val="50000"/>
                  </a:schemeClr>
                </a:solidFill>
                <a:effectLst/>
              </a:rPr>
              <a:t>. P. 19; and that the public interest exception to Rule 19 did not apply. Therefore, the district court did not err by dismissing the action.” </a:t>
            </a:r>
            <a:br>
              <a:rPr lang="en-US" sz="2900" b="0" dirty="0">
                <a:solidFill>
                  <a:schemeClr val="accent5">
                    <a:lumMod val="50000"/>
                  </a:schemeClr>
                </a:solidFill>
                <a:effectLst/>
              </a:rPr>
            </a:br>
            <a:r>
              <a:rPr lang="en-US" sz="2900" b="1" i="0" u="none" strike="noStrike" dirty="0">
                <a:solidFill>
                  <a:srgbClr val="000000"/>
                </a:solidFill>
                <a:effectLst/>
              </a:rPr>
              <a:t>Penalties and Repatriation: </a:t>
            </a:r>
          </a:p>
          <a:p>
            <a:pPr rtl="0">
              <a:spcBef>
                <a:spcPts val="0"/>
              </a:spcBef>
              <a:spcAft>
                <a:spcPts val="0"/>
              </a:spcAft>
            </a:pPr>
            <a:r>
              <a:rPr lang="en-US" sz="2900" b="0" i="0" u="none" strike="noStrike" dirty="0">
                <a:solidFill>
                  <a:schemeClr val="accent5">
                    <a:lumMod val="50000"/>
                  </a:schemeClr>
                </a:solidFill>
                <a:effectLst/>
              </a:rPr>
              <a:t>There was no mention of penalties, though the case itself was an appeal, so that might be why. As for the remains, the courts dismissed the Plaintiff’s objection to the Repatriation, but record of the repatriation is not found, and the most recent articles talking about the case from 2016 say that the Plaintiffs will be attempting to appeal once more. Nothing more recent has been found in research for this project. </a:t>
            </a:r>
            <a:endParaRPr lang="en-US" sz="2900" b="0" dirty="0">
              <a:solidFill>
                <a:schemeClr val="accent5">
                  <a:lumMod val="50000"/>
                </a:schemeClr>
              </a:solidFill>
              <a:effectLst/>
            </a:endParaRPr>
          </a:p>
          <a:p>
            <a:br>
              <a:rPr lang="en-US" sz="2900" dirty="0"/>
            </a:br>
            <a:endParaRPr lang="en-US" sz="2900" dirty="0"/>
          </a:p>
        </p:txBody>
      </p:sp>
      <p:sp>
        <p:nvSpPr>
          <p:cNvPr id="11" name="TextBox 10">
            <a:extLst>
              <a:ext uri="{FF2B5EF4-FFF2-40B4-BE49-F238E27FC236}">
                <a16:creationId xmlns:a16="http://schemas.microsoft.com/office/drawing/2014/main" id="{48B01EAD-124A-4EAB-B67D-EA74C421AABB}"/>
              </a:ext>
            </a:extLst>
          </p:cNvPr>
          <p:cNvSpPr txBox="1"/>
          <p:nvPr/>
        </p:nvSpPr>
        <p:spPr>
          <a:xfrm>
            <a:off x="12471730" y="14565182"/>
            <a:ext cx="13186611" cy="4832092"/>
          </a:xfrm>
          <a:prstGeom prst="rect">
            <a:avLst/>
          </a:prstGeom>
          <a:noFill/>
        </p:spPr>
        <p:txBody>
          <a:bodyPr wrap="square" rtlCol="0">
            <a:spAutoFit/>
          </a:bodyPr>
          <a:lstStyle/>
          <a:p>
            <a:pPr marL="571500" indent="-571500" rtl="0" fontAlgn="base">
              <a:spcBef>
                <a:spcPts val="0"/>
              </a:spcBef>
              <a:spcAft>
                <a:spcPts val="0"/>
              </a:spcAft>
              <a:buFont typeface="Wingdings" panose="05000000000000000000" pitchFamily="2" charset="2"/>
              <a:buChar char="Ø"/>
            </a:pPr>
            <a:r>
              <a:rPr lang="en-US" sz="2900" b="0" i="0" u="none" strike="noStrike" dirty="0">
                <a:solidFill>
                  <a:schemeClr val="accent5">
                    <a:lumMod val="50000"/>
                  </a:schemeClr>
                </a:solidFill>
                <a:effectLst/>
                <a:latin typeface="Calibri" panose="020F0502020204030204" pitchFamily="34" charset="0"/>
              </a:rPr>
              <a:t>Descendants of federally recognized Native American tribes or native Hawaiian organizations send repatriation request claims to the review committee.</a:t>
            </a:r>
          </a:p>
          <a:p>
            <a:pPr marL="571500" indent="-571500" rtl="0" fontAlgn="base">
              <a:spcBef>
                <a:spcPts val="0"/>
              </a:spcBef>
              <a:spcAft>
                <a:spcPts val="0"/>
              </a:spcAft>
              <a:buFont typeface="Wingdings" panose="05000000000000000000" pitchFamily="2" charset="2"/>
              <a:buChar char="Ø"/>
            </a:pPr>
            <a:r>
              <a:rPr lang="en-US" sz="2900" b="0" i="0" u="none" strike="noStrike" dirty="0">
                <a:solidFill>
                  <a:schemeClr val="accent5">
                    <a:lumMod val="50000"/>
                  </a:schemeClr>
                </a:solidFill>
                <a:effectLst/>
                <a:latin typeface="Calibri" panose="020F0502020204030204" pitchFamily="34" charset="0"/>
              </a:rPr>
              <a:t>Inadvertent discoveries must stop immediately and notify the Federal Agency or local tribe.</a:t>
            </a:r>
          </a:p>
          <a:p>
            <a:pPr marL="1028700" lvl="1" indent="-571500" fontAlgn="base">
              <a:buFont typeface="Wingdings" panose="05000000000000000000" pitchFamily="2" charset="2"/>
              <a:buChar char="Ø"/>
            </a:pPr>
            <a:r>
              <a:rPr lang="en-US" sz="2900" b="0" i="0" u="none" strike="noStrike" dirty="0">
                <a:solidFill>
                  <a:schemeClr val="accent5">
                    <a:lumMod val="50000"/>
                  </a:schemeClr>
                </a:solidFill>
                <a:effectLst/>
                <a:latin typeface="Calibri" panose="020F0502020204030204" pitchFamily="34" charset="0"/>
              </a:rPr>
              <a:t>Federal agencies include the </a:t>
            </a:r>
            <a:r>
              <a:rPr lang="en-US" sz="2900" b="0" i="0" dirty="0">
                <a:solidFill>
                  <a:schemeClr val="accent5">
                    <a:lumMod val="50000"/>
                  </a:schemeClr>
                </a:solidFill>
                <a:effectLst/>
              </a:rPr>
              <a:t>Interior’s Bureau of Indian Affairs (BIA), Bureau of Land Management (BLM), Bureau of Reclamation (BOR), U.S. Fish and Wildlife Service (FWS) and NPS, Agriculture’s U.S. Forest Service, and of course the coroner office.</a:t>
            </a:r>
            <a:endParaRPr lang="en-US" sz="2900" b="0" i="0" u="none" strike="noStrike" dirty="0">
              <a:solidFill>
                <a:schemeClr val="accent5">
                  <a:lumMod val="50000"/>
                </a:schemeClr>
              </a:solidFill>
              <a:effectLst/>
            </a:endParaRPr>
          </a:p>
          <a:p>
            <a:pPr marL="571500" indent="-571500" rtl="0" fontAlgn="base">
              <a:spcBef>
                <a:spcPts val="0"/>
              </a:spcBef>
              <a:spcAft>
                <a:spcPts val="0"/>
              </a:spcAft>
              <a:buFont typeface="Wingdings" panose="05000000000000000000" pitchFamily="2" charset="2"/>
              <a:buChar char="Ø"/>
            </a:pPr>
            <a:r>
              <a:rPr lang="en-US" sz="2900" b="0" i="0" u="none" strike="noStrike" dirty="0">
                <a:solidFill>
                  <a:schemeClr val="accent5">
                    <a:lumMod val="50000"/>
                  </a:schemeClr>
                </a:solidFill>
                <a:effectLst/>
                <a:latin typeface="Calibri" panose="020F0502020204030204" pitchFamily="34" charset="0"/>
              </a:rPr>
              <a:t>Intentional Excavations are far more involved.</a:t>
            </a:r>
          </a:p>
          <a:p>
            <a:pPr marL="571500" indent="-571500" rtl="0" fontAlgn="base">
              <a:spcBef>
                <a:spcPts val="0"/>
              </a:spcBef>
              <a:spcAft>
                <a:spcPts val="0"/>
              </a:spcAft>
              <a:buFont typeface="Wingdings" panose="05000000000000000000" pitchFamily="2" charset="2"/>
              <a:buChar char="Ø"/>
            </a:pPr>
            <a:r>
              <a:rPr lang="en-US" sz="2900" b="0" i="0" u="none" strike="noStrike" dirty="0">
                <a:solidFill>
                  <a:schemeClr val="accent5">
                    <a:lumMod val="50000"/>
                  </a:schemeClr>
                </a:solidFill>
                <a:effectLst/>
                <a:latin typeface="Calibri" panose="020F0502020204030204" pitchFamily="34" charset="0"/>
              </a:rPr>
              <a:t>In situ preservation should be considered but not required under NAGPRA.</a:t>
            </a:r>
          </a:p>
          <a:p>
            <a:endParaRPr lang="en-US" dirty="0">
              <a:solidFill>
                <a:schemeClr val="accent5">
                  <a:lumMod val="50000"/>
                </a:schemeClr>
              </a:solidFill>
            </a:endParaRPr>
          </a:p>
        </p:txBody>
      </p:sp>
      <p:sp>
        <p:nvSpPr>
          <p:cNvPr id="12" name="TextBox 11">
            <a:extLst>
              <a:ext uri="{FF2B5EF4-FFF2-40B4-BE49-F238E27FC236}">
                <a16:creationId xmlns:a16="http://schemas.microsoft.com/office/drawing/2014/main" id="{DB5D82A9-AED1-462D-B592-ADB5D2540653}"/>
              </a:ext>
            </a:extLst>
          </p:cNvPr>
          <p:cNvSpPr txBox="1"/>
          <p:nvPr/>
        </p:nvSpPr>
        <p:spPr>
          <a:xfrm>
            <a:off x="12471731" y="19883701"/>
            <a:ext cx="10363200" cy="923330"/>
          </a:xfrm>
          <a:prstGeom prst="rect">
            <a:avLst/>
          </a:prstGeom>
          <a:noFill/>
        </p:spPr>
        <p:txBody>
          <a:bodyPr wrap="square" rtlCol="0">
            <a:spAutoFit/>
          </a:bodyPr>
          <a:lstStyle/>
          <a:p>
            <a:r>
              <a:rPr lang="en-US" sz="5400" b="1" dirty="0"/>
              <a:t>Enforcement:</a:t>
            </a:r>
            <a:endParaRPr lang="en-US" b="1" dirty="0"/>
          </a:p>
        </p:txBody>
      </p:sp>
      <p:sp>
        <p:nvSpPr>
          <p:cNvPr id="13" name="TextBox 12">
            <a:extLst>
              <a:ext uri="{FF2B5EF4-FFF2-40B4-BE49-F238E27FC236}">
                <a16:creationId xmlns:a16="http://schemas.microsoft.com/office/drawing/2014/main" id="{3039C1E5-0EA2-402C-A7C3-C59FD927378B}"/>
              </a:ext>
            </a:extLst>
          </p:cNvPr>
          <p:cNvSpPr txBox="1"/>
          <p:nvPr/>
        </p:nvSpPr>
        <p:spPr>
          <a:xfrm>
            <a:off x="12471731" y="20826759"/>
            <a:ext cx="13186611" cy="3200876"/>
          </a:xfrm>
          <a:prstGeom prst="rect">
            <a:avLst/>
          </a:prstGeom>
          <a:noFill/>
        </p:spPr>
        <p:txBody>
          <a:bodyPr wrap="square" rtlCol="0">
            <a:spAutoFit/>
          </a:bodyPr>
          <a:lstStyle/>
          <a:p>
            <a:pPr rtl="0">
              <a:spcBef>
                <a:spcPts val="0"/>
              </a:spcBef>
              <a:spcAft>
                <a:spcPts val="0"/>
              </a:spcAft>
            </a:pPr>
            <a:r>
              <a:rPr lang="en-US" sz="2900" b="0" i="0" u="none" strike="noStrike" dirty="0">
                <a:solidFill>
                  <a:schemeClr val="accent5">
                    <a:lumMod val="50000"/>
                  </a:schemeClr>
                </a:solidFill>
                <a:effectLst/>
              </a:rPr>
              <a:t>NAGPRA is enforced by the Secretary of Interior with help from the NAGPRA review committee.</a:t>
            </a:r>
            <a:endParaRPr lang="en-US" sz="2900" b="0" dirty="0">
              <a:solidFill>
                <a:schemeClr val="accent5">
                  <a:lumMod val="50000"/>
                </a:schemeClr>
              </a:solidFill>
              <a:effectLst/>
            </a:endParaRPr>
          </a:p>
          <a:p>
            <a:pPr marL="571500" indent="-571500" rtl="0" fontAlgn="base">
              <a:spcBef>
                <a:spcPts val="0"/>
              </a:spcBef>
              <a:spcAft>
                <a:spcPts val="0"/>
              </a:spcAft>
              <a:buFont typeface="Wingdings" panose="05000000000000000000" pitchFamily="2" charset="2"/>
              <a:buChar char="Ø"/>
            </a:pPr>
            <a:r>
              <a:rPr lang="en-US" sz="2900" b="0" i="0" u="none" strike="noStrike" dirty="0">
                <a:solidFill>
                  <a:schemeClr val="accent5">
                    <a:lumMod val="50000"/>
                  </a:schemeClr>
                </a:solidFill>
                <a:effectLst/>
              </a:rPr>
              <a:t>The NAGPRA review committee consists of two tribal members and one ad hoc member.</a:t>
            </a:r>
          </a:p>
          <a:p>
            <a:pPr marL="571500" indent="-571500" rtl="0" fontAlgn="base">
              <a:spcBef>
                <a:spcPts val="0"/>
              </a:spcBef>
              <a:spcAft>
                <a:spcPts val="1200"/>
              </a:spcAft>
              <a:buFont typeface="Wingdings" panose="05000000000000000000" pitchFamily="2" charset="2"/>
              <a:buChar char="Ø"/>
            </a:pPr>
            <a:r>
              <a:rPr lang="en-US" sz="2900" b="0" i="0" u="none" strike="noStrike" dirty="0">
                <a:solidFill>
                  <a:schemeClr val="accent5">
                    <a:lumMod val="50000"/>
                  </a:schemeClr>
                </a:solidFill>
                <a:effectLst/>
              </a:rPr>
              <a:t>The current Secretary of Interior is Deb </a:t>
            </a:r>
            <a:r>
              <a:rPr lang="en-US" sz="2900" b="0" i="0" u="none" strike="noStrike" dirty="0" err="1">
                <a:solidFill>
                  <a:schemeClr val="accent5">
                    <a:lumMod val="50000"/>
                  </a:schemeClr>
                </a:solidFill>
                <a:effectLst/>
              </a:rPr>
              <a:t>Haaland</a:t>
            </a:r>
            <a:r>
              <a:rPr lang="en-US" sz="2900" b="0" i="0" u="none" strike="noStrike" dirty="0">
                <a:solidFill>
                  <a:schemeClr val="accent5">
                    <a:lumMod val="50000"/>
                  </a:schemeClr>
                </a:solidFill>
                <a:effectLst/>
              </a:rPr>
              <a:t> of the Laguna Pueblo tribe, she is the first native American ever to be elected into this office!</a:t>
            </a:r>
          </a:p>
          <a:p>
            <a:endParaRPr lang="en-US" dirty="0"/>
          </a:p>
        </p:txBody>
      </p:sp>
      <p:pic>
        <p:nvPicPr>
          <p:cNvPr id="14" name="Picture 2">
            <a:extLst>
              <a:ext uri="{FF2B5EF4-FFF2-40B4-BE49-F238E27FC236}">
                <a16:creationId xmlns:a16="http://schemas.microsoft.com/office/drawing/2014/main" id="{C9140E9F-BE7D-4CCE-BB2A-047AA468E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1733" y="5746176"/>
            <a:ext cx="9973914" cy="56103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BE166E9-38EA-400F-A66A-C48EC6270505}"/>
              </a:ext>
            </a:extLst>
          </p:cNvPr>
          <p:cNvSpPr txBox="1"/>
          <p:nvPr/>
        </p:nvSpPr>
        <p:spPr>
          <a:xfrm>
            <a:off x="1283992" y="20136029"/>
            <a:ext cx="10350543" cy="923330"/>
          </a:xfrm>
          <a:prstGeom prst="rect">
            <a:avLst/>
          </a:prstGeom>
          <a:noFill/>
        </p:spPr>
        <p:txBody>
          <a:bodyPr wrap="square" rtlCol="0">
            <a:spAutoFit/>
          </a:bodyPr>
          <a:lstStyle/>
          <a:p>
            <a:r>
              <a:rPr lang="en-US" sz="5400" b="1" dirty="0"/>
              <a:t>Weaknesses:</a:t>
            </a:r>
          </a:p>
        </p:txBody>
      </p:sp>
      <p:sp>
        <p:nvSpPr>
          <p:cNvPr id="18" name="TextBox 17">
            <a:extLst>
              <a:ext uri="{FF2B5EF4-FFF2-40B4-BE49-F238E27FC236}">
                <a16:creationId xmlns:a16="http://schemas.microsoft.com/office/drawing/2014/main" id="{9D5DBE0B-1907-45BD-858F-E5D947B58D81}"/>
              </a:ext>
            </a:extLst>
          </p:cNvPr>
          <p:cNvSpPr txBox="1"/>
          <p:nvPr/>
        </p:nvSpPr>
        <p:spPr>
          <a:xfrm>
            <a:off x="1283992" y="20595927"/>
            <a:ext cx="10135935" cy="3662541"/>
          </a:xfrm>
          <a:prstGeom prst="rect">
            <a:avLst/>
          </a:prstGeom>
          <a:noFill/>
        </p:spPr>
        <p:txBody>
          <a:bodyPr wrap="square" rtlCol="0">
            <a:spAutoFit/>
          </a:bodyPr>
          <a:lstStyle/>
          <a:p>
            <a:endParaRPr lang="en-US" sz="2900" dirty="0"/>
          </a:p>
          <a:p>
            <a:pPr marL="285750" indent="-285750">
              <a:buFont typeface="Wingdings" panose="05000000000000000000" pitchFamily="2" charset="2"/>
              <a:buChar char="Ø"/>
            </a:pPr>
            <a:r>
              <a:rPr lang="en-US" sz="2900" dirty="0">
                <a:solidFill>
                  <a:schemeClr val="accent5">
                    <a:lumMod val="50000"/>
                  </a:schemeClr>
                </a:solidFill>
              </a:rPr>
              <a:t>If a tribe is not federally recognized NAGPRA doesn’t apply.</a:t>
            </a:r>
          </a:p>
          <a:p>
            <a:pPr marL="285750" indent="-285750">
              <a:buFont typeface="Wingdings" panose="05000000000000000000" pitchFamily="2" charset="2"/>
              <a:buChar char="Ø"/>
            </a:pPr>
            <a:r>
              <a:rPr lang="en-US" sz="2900" dirty="0">
                <a:solidFill>
                  <a:schemeClr val="accent5">
                    <a:lumMod val="50000"/>
                  </a:schemeClr>
                </a:solidFill>
              </a:rPr>
              <a:t>If more than one tribe claims the artifact the process halts.</a:t>
            </a:r>
          </a:p>
          <a:p>
            <a:pPr marL="285750" indent="-285750">
              <a:buFont typeface="Wingdings" panose="05000000000000000000" pitchFamily="2" charset="2"/>
              <a:buChar char="Ø"/>
            </a:pPr>
            <a:r>
              <a:rPr lang="en-US" sz="2900" dirty="0">
                <a:solidFill>
                  <a:schemeClr val="accent5">
                    <a:lumMod val="50000"/>
                  </a:schemeClr>
                </a:solidFill>
              </a:rPr>
              <a:t>Items may be considered “culturally unidentifiable” and are then exempt from repatriation requirements.</a:t>
            </a:r>
          </a:p>
          <a:p>
            <a:pPr marL="285750" indent="-285750">
              <a:buFont typeface="Wingdings" panose="05000000000000000000" pitchFamily="2" charset="2"/>
              <a:buChar char="Ø"/>
            </a:pPr>
            <a:r>
              <a:rPr lang="en-US" sz="2900" b="0" i="0" u="none" strike="noStrike" dirty="0">
                <a:solidFill>
                  <a:schemeClr val="accent5">
                    <a:lumMod val="50000"/>
                  </a:schemeClr>
                </a:solidFill>
                <a:effectLst/>
              </a:rPr>
              <a:t>Objects considered “indispensable to a scientific study” are exempt from repatriation requests.</a:t>
            </a:r>
            <a:endParaRPr lang="en-US" sz="2900" dirty="0">
              <a:solidFill>
                <a:schemeClr val="accent5">
                  <a:lumMod val="50000"/>
                </a:schemeClr>
              </a:solidFill>
            </a:endParaRPr>
          </a:p>
          <a:p>
            <a:pPr marL="285750" indent="-285750">
              <a:buFont typeface="Wingdings" panose="05000000000000000000" pitchFamily="2" charset="2"/>
              <a:buChar char="Ø"/>
            </a:pPr>
            <a:endParaRPr lang="en-US" sz="2900" dirty="0"/>
          </a:p>
        </p:txBody>
      </p:sp>
      <p:sp>
        <p:nvSpPr>
          <p:cNvPr id="19" name="TextBox 18">
            <a:extLst>
              <a:ext uri="{FF2B5EF4-FFF2-40B4-BE49-F238E27FC236}">
                <a16:creationId xmlns:a16="http://schemas.microsoft.com/office/drawing/2014/main" id="{93C17E7A-A675-4B00-8BD7-79DE8CD87107}"/>
              </a:ext>
            </a:extLst>
          </p:cNvPr>
          <p:cNvSpPr txBox="1"/>
          <p:nvPr/>
        </p:nvSpPr>
        <p:spPr>
          <a:xfrm>
            <a:off x="12471730" y="11447747"/>
            <a:ext cx="9973914" cy="1431161"/>
          </a:xfrm>
          <a:prstGeom prst="rect">
            <a:avLst/>
          </a:prstGeom>
          <a:noFill/>
        </p:spPr>
        <p:txBody>
          <a:bodyPr wrap="square" rtlCol="0">
            <a:spAutoFit/>
          </a:bodyPr>
          <a:lstStyle/>
          <a:p>
            <a:r>
              <a:rPr lang="en-US" sz="2900" b="0" i="0" u="none" strike="noStrike" dirty="0">
                <a:solidFill>
                  <a:srgbClr val="000000"/>
                </a:solidFill>
                <a:effectLst/>
              </a:rPr>
              <a:t>(Deb </a:t>
            </a:r>
            <a:r>
              <a:rPr lang="en-US" sz="2900" b="0" i="0" u="none" strike="noStrike" dirty="0" err="1">
                <a:solidFill>
                  <a:srgbClr val="000000"/>
                </a:solidFill>
                <a:effectLst/>
              </a:rPr>
              <a:t>Haaland</a:t>
            </a:r>
            <a:r>
              <a:rPr lang="en-US" sz="2900" b="0" i="0" u="none" strike="noStrike" dirty="0">
                <a:solidFill>
                  <a:srgbClr val="000000"/>
                </a:solidFill>
                <a:effectLst/>
              </a:rPr>
              <a:t> of the Laguna Pueblo tribe, pictured here as she becomes the first native American woman to ever be sworn in as Secretary of Interior.)</a:t>
            </a:r>
            <a:endParaRPr lang="en-US" sz="2900" dirty="0"/>
          </a:p>
        </p:txBody>
      </p:sp>
      <p:sp>
        <p:nvSpPr>
          <p:cNvPr id="20" name="TextBox 19">
            <a:extLst>
              <a:ext uri="{FF2B5EF4-FFF2-40B4-BE49-F238E27FC236}">
                <a16:creationId xmlns:a16="http://schemas.microsoft.com/office/drawing/2014/main" id="{93CC5714-36D9-418F-AA36-26479DD415C0}"/>
              </a:ext>
            </a:extLst>
          </p:cNvPr>
          <p:cNvSpPr txBox="1"/>
          <p:nvPr/>
        </p:nvSpPr>
        <p:spPr>
          <a:xfrm>
            <a:off x="1498599" y="7923480"/>
            <a:ext cx="9921327" cy="584775"/>
          </a:xfrm>
          <a:prstGeom prst="rect">
            <a:avLst/>
          </a:prstGeom>
          <a:noFill/>
        </p:spPr>
        <p:txBody>
          <a:bodyPr wrap="square" rtlCol="0">
            <a:spAutoFit/>
          </a:bodyPr>
          <a:lstStyle/>
          <a:p>
            <a:r>
              <a:rPr lang="en-US" sz="3200" b="1" dirty="0"/>
              <a:t>By:</a:t>
            </a:r>
            <a:r>
              <a:rPr lang="en-US" sz="3200" dirty="0"/>
              <a:t> Dawn Nystrom, Charlene Duty, and Virginia Vance</a:t>
            </a:r>
          </a:p>
        </p:txBody>
      </p:sp>
    </p:spTree>
    <p:extLst>
      <p:ext uri="{BB962C8B-B14F-4D97-AF65-F5344CB8AC3E}">
        <p14:creationId xmlns:p14="http://schemas.microsoft.com/office/powerpoint/2010/main" val="1582818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1006</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 Char</dc:creator>
  <cp:lastModifiedBy>Char Char</cp:lastModifiedBy>
  <cp:revision>13</cp:revision>
  <dcterms:created xsi:type="dcterms:W3CDTF">2022-02-25T00:09:08Z</dcterms:created>
  <dcterms:modified xsi:type="dcterms:W3CDTF">2022-03-30T21:37:46Z</dcterms:modified>
</cp:coreProperties>
</file>