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55C"/>
    <a:srgbClr val="3B693D"/>
    <a:srgbClr val="287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109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159B5-F9B7-44CA-975D-B33B3E3AD390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F2EC-8240-4F0A-906E-3BAB3E55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D610D-7E1A-4242-8094-54358BC4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E6027C-AD5B-4B31-9AF0-6C79E7563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0A57BA-10B4-4F4E-AAE7-25CC4EB4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9658EA-C584-4A6D-AF88-88D87D54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2AE281-45F7-4718-BD05-2F8C93C6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5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57704C-C001-4A2B-AEB6-DEEB00CEE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B710A9-D053-4EE9-94F0-B4F7CC63C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920CE7-078A-44B6-9581-3C7A7DDC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31C06E-CA6C-45ED-98C9-6456BC65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75491A-DE90-429B-8A25-F5982DDE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9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0EE1E99-6643-4EEE-8FD1-63138BB1A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BD1C8B-B639-4669-91C2-4DC83197F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E844B2-EEA5-42AA-85E0-6E425731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64803F-211D-41CF-B9C0-9BC3266A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7441CD-AAD3-41AF-BF28-A9DC120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0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2FF257-76FE-4D87-A3E3-8432FC1D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B5629E-5DB7-4463-94B9-395F49768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1236C7-1649-47C4-B02E-E7DF5A00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6969B8-8449-4048-AB59-23FF9C9F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E51618-A0F0-4E5B-8F9E-D6EA2ABD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5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8FDCF8-5AD8-4648-AF6F-C0C549EA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53D00A-0628-4E40-AD46-25DC24ED3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8A94FB-23AA-4498-A705-F1AC524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5E0C2B-63E7-4AA6-A755-875742B6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BABF29-7EE2-4052-9E1F-E8569E55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B73FE9-E510-498C-94FA-98C1A76FA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9654C8-4A22-4284-9547-D02074C33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D30F8F-CBD8-4683-89E2-4DE06239A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E45872-4018-4110-8557-021003BE5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85F8E9-4AC5-4451-9C92-04C51DB8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29DD3D-A912-42D7-A5F6-93CD31E2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2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BE8BB-79D8-4AD2-A87B-1D5CC9F9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9108BC-1792-484C-A154-E58FA6DA1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AAB268-1C75-40A2-905E-9CB3A7F04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348ADC1-F77C-47EE-A874-CBDD0B5E8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FC1DEEB-5558-40BE-93CF-796E75A8B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F5C9CBC-94A2-4929-A7DD-BE190AAA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2873A3B-7FFB-49A2-83C7-9404C846E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334BF69-AD13-456F-9E46-146C7437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1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39C36-502A-4190-A885-4A592C37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4C7D8D1-8CC7-47C9-B175-3FFA8A0A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502A128-6E43-4364-85E8-935B1251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539CAF-BFC2-4BAB-9266-4418FCF0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6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2211FB-C4F2-46C8-91A4-9A9623A3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99639F-A6E8-4879-9680-075535A4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3394F1-7CA8-4BB1-A1EE-87ED7F91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4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0BD6C3-4C81-4ED1-9232-D492739E6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2B97D2-6DA4-4212-985D-8D92C46D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F2820D-DA91-4422-90EE-FAE422197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F20CDA-0FAA-4A5E-A68E-9C0E3E6B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37446D-AC4E-4302-984F-96A6DC528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78D961-5F08-4E1B-8E30-A8D65683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3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D47D0-AA3F-48DF-89E1-C0D3983D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44C25B-D01E-4EA6-A5DD-C525C2690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E5F4DC-124B-49D4-B33C-2377D57FC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300540-2140-4782-A74A-565F03C5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F54673-6265-42EF-8D04-C7AA5372D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69B74E-842C-4014-B1C3-0DFEA3E4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0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B279127-46F7-488A-9A48-0899AEBF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EF5331-CF73-4607-BAA6-0126C879C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E50C5E-783E-415A-AA1E-B9700893B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AA297C-20B5-4F37-B8B5-13404B677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812433-A521-4F44-9EF6-983801252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4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7/bf03405681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doi.org/10.1371/journal.pone.023520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3322/caac.21628" TargetMode="External"/><Relationship Id="rId11" Type="http://schemas.openxmlformats.org/officeDocument/2006/relationships/hyperlink" Target="https://www.who.int/health-topics/cervical-cancer#tab=tab_1" TargetMode="External"/><Relationship Id="rId5" Type="http://schemas.openxmlformats.org/officeDocument/2006/relationships/hyperlink" Target="https://www.cdc.gov/vitalsigns/cervical-cancer/index.html#:~:text=As%20many%20as%2093%25%20of,HPV%20(human%20papillomavirus)%20vaccination.&amp;text=In%202012%2C%208%20million%20US,in%20the%20last%205%20years" TargetMode="External"/><Relationship Id="rId10" Type="http://schemas.openxmlformats.org/officeDocument/2006/relationships/hyperlink" Target="https://doi.org/10.1016/j.jcv.2020.104375" TargetMode="External"/><Relationship Id="rId4" Type="http://schemas.openxmlformats.org/officeDocument/2006/relationships/hyperlink" Target="https://www.cancer.org/cancer/cervical-cancer/detection-diagnosis-staging/cervical-cancer-screening-guidelines.html" TargetMode="External"/><Relationship Id="rId9" Type="http://schemas.openxmlformats.org/officeDocument/2006/relationships/hyperlink" Target="https://doi.org/10.3747/co.25.39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xmlns="" id="{1134CB72-ABCA-49A9-AA11-07D7FDFB38F0}"/>
              </a:ext>
            </a:extLst>
          </p:cNvPr>
          <p:cNvSpPr/>
          <p:nvPr/>
        </p:nvSpPr>
        <p:spPr>
          <a:xfrm rot="10800000">
            <a:off x="0" y="0"/>
            <a:ext cx="12192000" cy="646330"/>
          </a:xfrm>
          <a:prstGeom prst="round2Same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241006-4172-41F9-AE6A-93102FC367F2}"/>
              </a:ext>
            </a:extLst>
          </p:cNvPr>
          <p:cNvSpPr txBox="1"/>
          <p:nvPr/>
        </p:nvSpPr>
        <p:spPr>
          <a:xfrm>
            <a:off x="392779" y="64185"/>
            <a:ext cx="11406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Increase Cervical Cancer Screening Participation in a Rural </a:t>
            </a:r>
            <a:r>
              <a:rPr lang="en-US" sz="2400" dirty="0" smtClean="0">
                <a:solidFill>
                  <a:schemeClr val="bg1"/>
                </a:solidFill>
              </a:rPr>
              <a:t>FQHC</a:t>
            </a:r>
            <a:endParaRPr lang="en-US" sz="24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E4BB920-7428-473C-9E90-839A07858C43}"/>
              </a:ext>
            </a:extLst>
          </p:cNvPr>
          <p:cNvSpPr/>
          <p:nvPr/>
        </p:nvSpPr>
        <p:spPr>
          <a:xfrm>
            <a:off x="316583" y="829550"/>
            <a:ext cx="3561761" cy="307777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44571E8-6B54-479B-A186-8C2A31235B23}"/>
              </a:ext>
            </a:extLst>
          </p:cNvPr>
          <p:cNvSpPr/>
          <p:nvPr/>
        </p:nvSpPr>
        <p:spPr>
          <a:xfrm>
            <a:off x="4315119" y="816502"/>
            <a:ext cx="3561761" cy="307777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50A4094-E4FC-4949-926F-2BBDF18AF56D}"/>
              </a:ext>
            </a:extLst>
          </p:cNvPr>
          <p:cNvSpPr/>
          <p:nvPr/>
        </p:nvSpPr>
        <p:spPr>
          <a:xfrm>
            <a:off x="8313656" y="829550"/>
            <a:ext cx="3561761" cy="307777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AE2D93A-237B-403E-AB89-FC723715C5C6}"/>
              </a:ext>
            </a:extLst>
          </p:cNvPr>
          <p:cNvSpPr/>
          <p:nvPr/>
        </p:nvSpPr>
        <p:spPr>
          <a:xfrm>
            <a:off x="309187" y="3085663"/>
            <a:ext cx="3589251" cy="292389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6AEA319-7F2B-4829-AF8F-078813C446B1}"/>
              </a:ext>
            </a:extLst>
          </p:cNvPr>
          <p:cNvSpPr/>
          <p:nvPr/>
        </p:nvSpPr>
        <p:spPr>
          <a:xfrm>
            <a:off x="316583" y="5052131"/>
            <a:ext cx="3561761" cy="307777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FB81219-C405-440F-9C9A-EB34F9FF6511}"/>
              </a:ext>
            </a:extLst>
          </p:cNvPr>
          <p:cNvSpPr/>
          <p:nvPr/>
        </p:nvSpPr>
        <p:spPr>
          <a:xfrm>
            <a:off x="4315025" y="4045894"/>
            <a:ext cx="3561761" cy="307777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001C0D1-3F72-471E-8701-31B4D7A70917}"/>
              </a:ext>
            </a:extLst>
          </p:cNvPr>
          <p:cNvSpPr/>
          <p:nvPr/>
        </p:nvSpPr>
        <p:spPr>
          <a:xfrm>
            <a:off x="8341149" y="2742706"/>
            <a:ext cx="3561761" cy="307777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E2F5C2D-F21C-4FEB-B4CA-E467597567EC}"/>
              </a:ext>
            </a:extLst>
          </p:cNvPr>
          <p:cNvSpPr/>
          <p:nvPr/>
        </p:nvSpPr>
        <p:spPr>
          <a:xfrm>
            <a:off x="8313656" y="4811871"/>
            <a:ext cx="3561761" cy="307777"/>
          </a:xfrm>
          <a:prstGeom prst="roundRect">
            <a:avLst/>
          </a:prstGeom>
          <a:solidFill>
            <a:srgbClr val="287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18EAD0-9D27-4292-B426-CEEC72194226}"/>
              </a:ext>
            </a:extLst>
          </p:cNvPr>
          <p:cNvSpPr txBox="1"/>
          <p:nvPr/>
        </p:nvSpPr>
        <p:spPr>
          <a:xfrm>
            <a:off x="480762" y="832853"/>
            <a:ext cx="323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Background &amp; Importance of Issue</a:t>
            </a:r>
            <a:endParaRPr lang="en-US" sz="12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D13ED3B-2420-42FF-838E-84EDBEC125ED}"/>
              </a:ext>
            </a:extLst>
          </p:cNvPr>
          <p:cNvSpPr txBox="1"/>
          <p:nvPr/>
        </p:nvSpPr>
        <p:spPr>
          <a:xfrm>
            <a:off x="467018" y="3087113"/>
            <a:ext cx="323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Supporting Evidence</a:t>
            </a:r>
            <a:endParaRPr lang="en-US" sz="12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75F0CC7-FAB9-47F8-9278-AA3AA1E694CD}"/>
              </a:ext>
            </a:extLst>
          </p:cNvPr>
          <p:cNvSpPr txBox="1"/>
          <p:nvPr/>
        </p:nvSpPr>
        <p:spPr>
          <a:xfrm>
            <a:off x="480764" y="5055432"/>
            <a:ext cx="323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Framework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3D55A35-F8F7-42F5-93CD-9544D69EC501}"/>
              </a:ext>
            </a:extLst>
          </p:cNvPr>
          <p:cNvSpPr txBox="1"/>
          <p:nvPr/>
        </p:nvSpPr>
        <p:spPr>
          <a:xfrm>
            <a:off x="4479299" y="819804"/>
            <a:ext cx="323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Key Concepts &amp; Outcomes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EF6ABBC-850A-4D20-8072-86CF011609E7}"/>
              </a:ext>
            </a:extLst>
          </p:cNvPr>
          <p:cNvSpPr txBox="1"/>
          <p:nvPr/>
        </p:nvSpPr>
        <p:spPr>
          <a:xfrm>
            <a:off x="4529773" y="4045818"/>
            <a:ext cx="323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Interventions &amp; Solutions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F5E2649-F323-429F-9966-593B94D42EAE}"/>
              </a:ext>
            </a:extLst>
          </p:cNvPr>
          <p:cNvSpPr txBox="1"/>
          <p:nvPr/>
        </p:nvSpPr>
        <p:spPr>
          <a:xfrm>
            <a:off x="8477840" y="832853"/>
            <a:ext cx="323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Key Players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4D4DD6-3F51-42F5-9462-36233012A14E}"/>
              </a:ext>
            </a:extLst>
          </p:cNvPr>
          <p:cNvSpPr txBox="1"/>
          <p:nvPr/>
        </p:nvSpPr>
        <p:spPr>
          <a:xfrm>
            <a:off x="8505334" y="2746008"/>
            <a:ext cx="323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Evaluation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D1CECC0-EFA5-4DE8-838B-41C918285F45}"/>
              </a:ext>
            </a:extLst>
          </p:cNvPr>
          <p:cNvSpPr txBox="1"/>
          <p:nvPr/>
        </p:nvSpPr>
        <p:spPr>
          <a:xfrm>
            <a:off x="8477839" y="4849677"/>
            <a:ext cx="323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References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9FE9C9B5-5402-491B-99D5-177CEC3D686B}"/>
              </a:ext>
            </a:extLst>
          </p:cNvPr>
          <p:cNvSpPr/>
          <p:nvPr/>
        </p:nvSpPr>
        <p:spPr>
          <a:xfrm>
            <a:off x="4116372" y="6143502"/>
            <a:ext cx="3959257" cy="695643"/>
          </a:xfrm>
          <a:prstGeom prst="roundRect">
            <a:avLst/>
          </a:prstGeom>
          <a:solidFill>
            <a:schemeClr val="bg1"/>
          </a:solidFill>
          <a:ln>
            <a:solidFill>
              <a:srgbClr val="287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A225AB7-8CF2-41E4-B364-5C743956F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58" y="6296937"/>
            <a:ext cx="1191046" cy="38404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E4B2B55-84CC-4C4B-88EE-DF01E8CA569D}"/>
              </a:ext>
            </a:extLst>
          </p:cNvPr>
          <p:cNvSpPr txBox="1"/>
          <p:nvPr/>
        </p:nvSpPr>
        <p:spPr>
          <a:xfrm>
            <a:off x="4270868" y="6227350"/>
            <a:ext cx="2328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Jennifer Webster, RN</a:t>
            </a:r>
          </a:p>
          <a:p>
            <a:pPr algn="ctr"/>
            <a:r>
              <a:rPr lang="en-US" sz="1000" dirty="0" smtClean="0"/>
              <a:t>Associate Degree in Nursing </a:t>
            </a:r>
            <a:endParaRPr lang="en-US" sz="1000" dirty="0" smtClean="0"/>
          </a:p>
          <a:p>
            <a:pPr algn="ctr"/>
            <a:r>
              <a:rPr lang="en-US" sz="1000" dirty="0" smtClean="0"/>
              <a:t>RN-BSN Student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FF8ECB1-8855-448A-8E70-5BC2C930DE39}"/>
              </a:ext>
            </a:extLst>
          </p:cNvPr>
          <p:cNvSpPr txBox="1"/>
          <p:nvPr/>
        </p:nvSpPr>
        <p:spPr>
          <a:xfrm>
            <a:off x="197759" y="1222767"/>
            <a:ext cx="37719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/>
              <a:t>Cervical cancer is the 4</a:t>
            </a:r>
            <a:r>
              <a:rPr lang="en-US" sz="1000" baseline="30000" dirty="0"/>
              <a:t>th</a:t>
            </a:r>
            <a:r>
              <a:rPr lang="en-US" sz="1000" dirty="0"/>
              <a:t> most common cancer in individuals with a cervix </a:t>
            </a:r>
            <a:r>
              <a:rPr lang="en-US" sz="1000" dirty="0" smtClean="0"/>
              <a:t>(WHO, </a:t>
            </a:r>
            <a:r>
              <a:rPr lang="en-US" sz="1000" dirty="0" err="1"/>
              <a:t>n.d.</a:t>
            </a:r>
            <a:r>
              <a:rPr lang="en-US" sz="1000" dirty="0"/>
              <a:t>)</a:t>
            </a:r>
            <a:endParaRPr lang="en-US" sz="6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 smtClean="0"/>
              <a:t>Approximately </a:t>
            </a:r>
            <a:r>
              <a:rPr lang="en-US" sz="1000" dirty="0"/>
              <a:t>93% of cervical cancers are preventable </a:t>
            </a:r>
            <a:r>
              <a:rPr lang="en-US" sz="1000" dirty="0" smtClean="0"/>
              <a:t>(CDC, </a:t>
            </a:r>
            <a:r>
              <a:rPr lang="en-US" sz="1000" dirty="0"/>
              <a:t>2020</a:t>
            </a:r>
            <a:r>
              <a:rPr lang="en-US" sz="1000" dirty="0" smtClean="0"/>
              <a:t>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/>
              <a:t>Persistent infection with </a:t>
            </a:r>
            <a:r>
              <a:rPr lang="en-US" sz="1000" dirty="0" smtClean="0"/>
              <a:t>high risk HPV (HPV16 &amp; HPV18) </a:t>
            </a:r>
            <a:r>
              <a:rPr lang="en-US" sz="1000" dirty="0"/>
              <a:t>is the cause of almost all cervical </a:t>
            </a:r>
            <a:r>
              <a:rPr lang="en-US" sz="1000" dirty="0" smtClean="0"/>
              <a:t>cancers (</a:t>
            </a:r>
            <a:r>
              <a:rPr lang="en-US" sz="1000" dirty="0" err="1" smtClean="0"/>
              <a:t>Fontham</a:t>
            </a:r>
            <a:r>
              <a:rPr lang="en-US" sz="1000" dirty="0" smtClean="0"/>
              <a:t> et al., 2020)</a:t>
            </a:r>
            <a:endParaRPr lang="en-US" sz="6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 smtClean="0"/>
              <a:t>The majority of </a:t>
            </a:r>
            <a:r>
              <a:rPr lang="en-US" sz="1000" dirty="0"/>
              <a:t>all cervical cancers are found in individuals who have never received screening before or who are behind on screening frequency (</a:t>
            </a:r>
            <a:r>
              <a:rPr lang="en-US" sz="1000" dirty="0" err="1" smtClean="0"/>
              <a:t>Salville</a:t>
            </a:r>
            <a:r>
              <a:rPr lang="en-US" sz="1000" dirty="0" smtClean="0"/>
              <a:t> </a:t>
            </a:r>
            <a:r>
              <a:rPr lang="en-US" sz="1000" dirty="0"/>
              <a:t>et al., </a:t>
            </a:r>
            <a:r>
              <a:rPr lang="en-US" sz="1000" dirty="0" smtClean="0"/>
              <a:t>2018)</a:t>
            </a:r>
            <a:endParaRPr lang="en-US" sz="6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1000" dirty="0" smtClean="0"/>
              <a:t>Lack </a:t>
            </a:r>
            <a:r>
              <a:rPr lang="en-US" sz="1000" dirty="0"/>
              <a:t>of </a:t>
            </a:r>
            <a:r>
              <a:rPr lang="en-US" sz="1000" dirty="0" smtClean="0"/>
              <a:t>cervical cancer screening in 2021 in Humboldt County with &gt;40</a:t>
            </a:r>
            <a:r>
              <a:rPr lang="en-US" sz="1000" dirty="0"/>
              <a:t>% </a:t>
            </a:r>
            <a:r>
              <a:rPr lang="en-US" sz="1000" dirty="0" smtClean="0"/>
              <a:t>unscreened in the local </a:t>
            </a:r>
            <a:r>
              <a:rPr lang="en-US" sz="1000" dirty="0" smtClean="0"/>
              <a:t>FQHC</a:t>
            </a:r>
            <a:endParaRPr lang="en-US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2FFE00F-8A54-40EE-93E3-8DDED6A71279}"/>
              </a:ext>
            </a:extLst>
          </p:cNvPr>
          <p:cNvSpPr txBox="1"/>
          <p:nvPr/>
        </p:nvSpPr>
        <p:spPr>
          <a:xfrm>
            <a:off x="297712" y="3387396"/>
            <a:ext cx="3600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Patients who decline Pap are significantly more likely to </a:t>
            </a:r>
            <a:r>
              <a:rPr lang="en-US" sz="1000" dirty="0" smtClean="0"/>
              <a:t>participate in screening </a:t>
            </a:r>
            <a:r>
              <a:rPr lang="en-US" sz="1000" dirty="0"/>
              <a:t>if offered vaginal self-swab by 2.14 (</a:t>
            </a:r>
            <a:r>
              <a:rPr lang="en-US" sz="1000" dirty="0" err="1"/>
              <a:t>Racey</a:t>
            </a:r>
            <a:r>
              <a:rPr lang="en-US" sz="1000" dirty="0"/>
              <a:t> et al., 2013)</a:t>
            </a:r>
          </a:p>
          <a:p>
            <a:endParaRPr lang="en-US" sz="600" dirty="0" smtClean="0"/>
          </a:p>
          <a:p>
            <a:r>
              <a:rPr lang="en-US" sz="1000" dirty="0" smtClean="0"/>
              <a:t>Vaginal self-swab has higher sensitivity in detecting HPV than practitioner collected samples and higher specificity (&gt;95%) for HPV16 and HPV18  (Saville et al., 2020)</a:t>
            </a:r>
          </a:p>
          <a:p>
            <a:endParaRPr lang="en-US" sz="600" dirty="0"/>
          </a:p>
          <a:p>
            <a:r>
              <a:rPr lang="en-US" sz="1000" dirty="0" smtClean="0"/>
              <a:t>Individuals with positive HPV self-test are likely to participate in follow-up practitioner led testing and treatment (</a:t>
            </a:r>
            <a:r>
              <a:rPr lang="en-US" sz="1000" dirty="0" err="1" smtClean="0"/>
              <a:t>Lilliecreutz</a:t>
            </a:r>
            <a:r>
              <a:rPr lang="en-US" sz="1000" dirty="0" smtClean="0"/>
              <a:t> et al., 2020)</a:t>
            </a:r>
          </a:p>
          <a:p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2904FF6-18AC-40A7-85CC-ECD73F91EF4E}"/>
              </a:ext>
            </a:extLst>
          </p:cNvPr>
          <p:cNvSpPr txBox="1"/>
          <p:nvPr/>
        </p:nvSpPr>
        <p:spPr>
          <a:xfrm>
            <a:off x="295436" y="5367367"/>
            <a:ext cx="3636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John Hopkins Nursing </a:t>
            </a:r>
            <a:r>
              <a:rPr lang="en-US" sz="1000" dirty="0" smtClean="0"/>
              <a:t>Evidence-Based Practice </a:t>
            </a:r>
            <a:r>
              <a:rPr lang="en-US" sz="1000" dirty="0"/>
              <a:t>Model </a:t>
            </a:r>
            <a:r>
              <a:rPr lang="en-US" sz="1000" dirty="0" smtClean="0"/>
              <a:t>helps nurses translate best evidences into their own practice to elicit change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/>
              <a:t>P</a:t>
            </a:r>
            <a:r>
              <a:rPr lang="en-US" sz="1000" dirty="0" smtClean="0"/>
              <a:t>ractice Question – as a team define the problem and develop the EBP question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/>
              <a:t>E</a:t>
            </a:r>
            <a:r>
              <a:rPr lang="en-US" sz="1000" dirty="0" smtClean="0"/>
              <a:t>vidence – conduct research to find evidence </a:t>
            </a:r>
            <a:r>
              <a:rPr lang="en-US" sz="1000" dirty="0"/>
              <a:t>to support the best practice </a:t>
            </a:r>
            <a:r>
              <a:rPr lang="en-US" sz="1000" dirty="0" smtClean="0"/>
              <a:t>&amp; develop recommendations for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/>
              <a:t>T</a:t>
            </a:r>
            <a:r>
              <a:rPr lang="en-US" sz="1000" dirty="0" smtClean="0"/>
              <a:t>ranslation – implement recommendations and evaluate outcomes, then disseminate findings </a:t>
            </a: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8E3649F-1220-43F9-BBD1-81690BE8C018}"/>
              </a:ext>
            </a:extLst>
          </p:cNvPr>
          <p:cNvSpPr txBox="1"/>
          <p:nvPr/>
        </p:nvSpPr>
        <p:spPr>
          <a:xfrm>
            <a:off x="4217313" y="1165263"/>
            <a:ext cx="3858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Primary </a:t>
            </a:r>
            <a:r>
              <a:rPr lang="en-US" sz="1000" dirty="0" err="1"/>
              <a:t>hrHPV</a:t>
            </a:r>
            <a:r>
              <a:rPr lang="en-US" sz="1000" dirty="0"/>
              <a:t> </a:t>
            </a:r>
            <a:r>
              <a:rPr lang="en-US" sz="1000" dirty="0" smtClean="0"/>
              <a:t>testing every 5 years is </a:t>
            </a:r>
            <a:r>
              <a:rPr lang="en-US" sz="1000" dirty="0"/>
              <a:t>the preferred screening option for average-risk individuals aged 25–65 </a:t>
            </a:r>
            <a:r>
              <a:rPr lang="en-US" sz="1000" smtClean="0"/>
              <a:t>years (ACS, </a:t>
            </a:r>
            <a:r>
              <a:rPr lang="en-US" sz="1000" dirty="0" smtClean="0"/>
              <a:t>2021)</a:t>
            </a: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78A71AC-A84F-4C39-857C-B763B74AA979}"/>
              </a:ext>
            </a:extLst>
          </p:cNvPr>
          <p:cNvSpPr txBox="1"/>
          <p:nvPr/>
        </p:nvSpPr>
        <p:spPr>
          <a:xfrm>
            <a:off x="4221127" y="4353671"/>
            <a:ext cx="38545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Patients who decline Pap testing are encouraged to participate in vaginal self-swabbing to detect presence of HPV</a:t>
            </a:r>
            <a:endParaRPr lang="en-US" sz="1000" dirty="0"/>
          </a:p>
          <a:p>
            <a:endParaRPr lang="en-US" sz="600" dirty="0"/>
          </a:p>
          <a:p>
            <a:r>
              <a:rPr lang="en-US" sz="1000" dirty="0" smtClean="0"/>
              <a:t>All RN staff will attend training with following agenda: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Identify patients who qualify for HPV self-swab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How to educate patient on self collection technique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How to complete RN visit that is appropriate for patient and clinic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How to handle positive results and needed follow-up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600" dirty="0"/>
          </a:p>
          <a:p>
            <a:r>
              <a:rPr lang="en-US" sz="1000" dirty="0" smtClean="0"/>
              <a:t>Policy allowing RN to order HPV testing as a standing order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Form a workgroup of key players to follow the John Hopkins Nursing Evidence-Based Practice Model QI framework</a:t>
            </a:r>
            <a:endParaRPr lang="en-US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CE18309-273C-4C6E-98F3-76D64AA3F501}"/>
              </a:ext>
            </a:extLst>
          </p:cNvPr>
          <p:cNvSpPr txBox="1"/>
          <p:nvPr/>
        </p:nvSpPr>
        <p:spPr>
          <a:xfrm>
            <a:off x="8313657" y="1183375"/>
            <a:ext cx="357550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Patients: individuals with a cervix, age 25 to 65 years old, due for cervical cancer screening, with no history of abnormal testing, and who decline practitioner collected Pap </a:t>
            </a:r>
            <a:endParaRPr lang="en-US" sz="1000" dirty="0"/>
          </a:p>
          <a:p>
            <a:endParaRPr lang="en-US" sz="600" dirty="0"/>
          </a:p>
          <a:p>
            <a:r>
              <a:rPr lang="en-US" sz="1000" dirty="0" smtClean="0"/>
              <a:t>Other Key Players: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Primary care providers – MD, DO, FNP, PA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Clinical support staff – RN, LVN, MA, Lab tech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Laboratory services who offer vaginal HPV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QI team member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Insurance &amp; billing personnel </a:t>
            </a:r>
            <a:endParaRPr lang="en-US" sz="1000" dirty="0"/>
          </a:p>
          <a:p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2028667-97BB-4D16-8D12-BBCBFC20431A}"/>
              </a:ext>
            </a:extLst>
          </p:cNvPr>
          <p:cNvSpPr txBox="1"/>
          <p:nvPr/>
        </p:nvSpPr>
        <p:spPr>
          <a:xfrm>
            <a:off x="8313656" y="3080080"/>
            <a:ext cx="3589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To evaluate goal of increase in cervical cancer screening among patients declining Pap, EMR reports will be generated to determine number who declined Pap and number who completed self-collection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500" y="1606032"/>
            <a:ext cx="1790812" cy="179081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217313" y="3434023"/>
            <a:ext cx="37071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OUTCOME: There </a:t>
            </a:r>
            <a:r>
              <a:rPr lang="en-US" sz="1000" dirty="0"/>
              <a:t>will be a 75% increase in cervical cancer screening participation in patients who </a:t>
            </a:r>
            <a:r>
              <a:rPr lang="en-US" sz="1000" dirty="0" smtClean="0"/>
              <a:t>decline Pap/cervical cytology screening </a:t>
            </a:r>
            <a:r>
              <a:rPr lang="en-US" sz="1000" dirty="0"/>
              <a:t>services by December 2023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230166"/>
              </p:ext>
            </p:extLst>
          </p:nvPr>
        </p:nvGraphicFramePr>
        <p:xfrm>
          <a:off x="8313655" y="3812980"/>
          <a:ext cx="3575508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754"/>
                <a:gridCol w="1787754"/>
              </a:tblGrid>
              <a:tr h="689082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PROCESS EVALUATION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Attendance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of nurse trainings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Attendance and agenda of policy workgroup meetings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IMPACT EVALUATION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Pre &amp; post test of nursing knowledge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Policy completion and implementation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8191499" y="5119648"/>
            <a:ext cx="390041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500" dirty="0">
                <a:solidFill>
                  <a:prstClr val="black"/>
                </a:solidFill>
              </a:rPr>
              <a:t>American Cancer Society. (2021, April 22). </a:t>
            </a:r>
            <a:r>
              <a:rPr lang="en-US" sz="500" i="1" dirty="0">
                <a:solidFill>
                  <a:prstClr val="black"/>
                </a:solidFill>
              </a:rPr>
              <a:t>The American Cancer Society Guidelines for the prevention and early detection of cervical cancer</a:t>
            </a:r>
            <a:r>
              <a:rPr lang="en-US" sz="500" dirty="0">
                <a:solidFill>
                  <a:prstClr val="black"/>
                </a:solidFill>
              </a:rPr>
              <a:t>. Retrieved April 24, 2022, from </a:t>
            </a:r>
            <a:r>
              <a:rPr lang="en-US" sz="500" dirty="0">
                <a:solidFill>
                  <a:prstClr val="black"/>
                </a:solidFill>
                <a:hlinkClick r:id="rId4"/>
              </a:rPr>
              <a:t>https://www.cancer.org/cancer/cervical-cancer/detection-diagnosis-staging/cervical-cancer-screening-guidelines.html</a:t>
            </a:r>
            <a:r>
              <a:rPr lang="en-US" sz="500" dirty="0">
                <a:solidFill>
                  <a:prstClr val="black"/>
                </a:solidFill>
              </a:rPr>
              <a:t>  </a:t>
            </a:r>
          </a:p>
          <a:p>
            <a:pPr marL="0" lvl="1" indent="0">
              <a:buNone/>
            </a:pPr>
            <a:r>
              <a:rPr lang="en-US" sz="500" dirty="0">
                <a:solidFill>
                  <a:prstClr val="black"/>
                </a:solidFill>
              </a:rPr>
              <a:t>Centers for Disease Control and Prevention. (2020). </a:t>
            </a:r>
            <a:r>
              <a:rPr lang="en-US" sz="500" i="1" dirty="0">
                <a:solidFill>
                  <a:prstClr val="black"/>
                </a:solidFill>
              </a:rPr>
              <a:t>Cervical cancer is preventable</a:t>
            </a:r>
            <a:r>
              <a:rPr lang="en-US" sz="500" dirty="0">
                <a:solidFill>
                  <a:prstClr val="black"/>
                </a:solidFill>
              </a:rPr>
              <a:t>. Vital Signs. </a:t>
            </a:r>
            <a:r>
              <a:rPr lang="en-US" sz="500" dirty="0">
                <a:solidFill>
                  <a:prstClr val="black"/>
                </a:solidFill>
                <a:hlinkClick r:id="rId5"/>
              </a:rPr>
              <a:t>https://www.cdc.gov/vitalsigns/cervical-cancer/index.html#:~:text=As%20many%20as%2093%25%20of,HPV%20(human%20papillomavirus)%20vaccination.&amp;text=In%202012%2C%208%20million%20US,in%20the%20last%205%20years</a:t>
            </a:r>
            <a:r>
              <a:rPr lang="en-US" sz="500" dirty="0">
                <a:solidFill>
                  <a:prstClr val="black"/>
                </a:solidFill>
              </a:rPr>
              <a:t>.</a:t>
            </a:r>
          </a:p>
          <a:p>
            <a:pPr marL="0" lvl="1" indent="0">
              <a:buNone/>
            </a:pPr>
            <a:r>
              <a:rPr lang="en-US" sz="500" dirty="0" err="1">
                <a:solidFill>
                  <a:prstClr val="black"/>
                </a:solidFill>
              </a:rPr>
              <a:t>Fontham</a:t>
            </a:r>
            <a:r>
              <a:rPr lang="en-US" sz="500" dirty="0">
                <a:solidFill>
                  <a:prstClr val="black"/>
                </a:solidFill>
              </a:rPr>
              <a:t>, E. T., Wolf, A. M., Church, T. R., </a:t>
            </a:r>
            <a:r>
              <a:rPr lang="en-US" sz="500" dirty="0" err="1">
                <a:solidFill>
                  <a:prstClr val="black"/>
                </a:solidFill>
              </a:rPr>
              <a:t>Etzioni</a:t>
            </a:r>
            <a:r>
              <a:rPr lang="en-US" sz="500" dirty="0">
                <a:solidFill>
                  <a:prstClr val="black"/>
                </a:solidFill>
              </a:rPr>
              <a:t>, R., Flowers, C. R., </a:t>
            </a:r>
            <a:r>
              <a:rPr lang="en-US" sz="500" dirty="0" err="1">
                <a:solidFill>
                  <a:prstClr val="black"/>
                </a:solidFill>
              </a:rPr>
              <a:t>Herzig</a:t>
            </a:r>
            <a:r>
              <a:rPr lang="en-US" sz="500" dirty="0">
                <a:solidFill>
                  <a:prstClr val="black"/>
                </a:solidFill>
              </a:rPr>
              <a:t>, A., Guerra, C. E., </a:t>
            </a:r>
            <a:r>
              <a:rPr lang="en-US" sz="500" dirty="0" err="1">
                <a:solidFill>
                  <a:prstClr val="black"/>
                </a:solidFill>
              </a:rPr>
              <a:t>Oeffinger</a:t>
            </a:r>
            <a:r>
              <a:rPr lang="en-US" sz="500" dirty="0">
                <a:solidFill>
                  <a:prstClr val="black"/>
                </a:solidFill>
              </a:rPr>
              <a:t>, K. C., Shih, Y. C. T., Walter, L. C., Kim, J. J., Andrews, K. S., DeSantis, C. E., </a:t>
            </a:r>
            <a:r>
              <a:rPr lang="en-US" sz="500" dirty="0" err="1">
                <a:solidFill>
                  <a:prstClr val="black"/>
                </a:solidFill>
              </a:rPr>
              <a:t>Fedewa</a:t>
            </a:r>
            <a:r>
              <a:rPr lang="en-US" sz="500" dirty="0">
                <a:solidFill>
                  <a:prstClr val="black"/>
                </a:solidFill>
              </a:rPr>
              <a:t>, S. A., </a:t>
            </a:r>
            <a:r>
              <a:rPr lang="en-US" sz="500" dirty="0" err="1">
                <a:solidFill>
                  <a:prstClr val="black"/>
                </a:solidFill>
              </a:rPr>
              <a:t>Manassaram</a:t>
            </a:r>
            <a:r>
              <a:rPr lang="en-US" sz="500" dirty="0">
                <a:solidFill>
                  <a:prstClr val="black"/>
                </a:solidFill>
              </a:rPr>
              <a:t>‐Baptiste, D., </a:t>
            </a:r>
            <a:r>
              <a:rPr lang="en-US" sz="500" dirty="0" err="1">
                <a:solidFill>
                  <a:prstClr val="black"/>
                </a:solidFill>
              </a:rPr>
              <a:t>Saslow</a:t>
            </a:r>
            <a:r>
              <a:rPr lang="en-US" sz="500" dirty="0">
                <a:solidFill>
                  <a:prstClr val="black"/>
                </a:solidFill>
              </a:rPr>
              <a:t>, D., </a:t>
            </a:r>
            <a:r>
              <a:rPr lang="en-US" sz="500" dirty="0" err="1">
                <a:solidFill>
                  <a:prstClr val="black"/>
                </a:solidFill>
              </a:rPr>
              <a:t>Wender</a:t>
            </a:r>
            <a:r>
              <a:rPr lang="en-US" sz="500" dirty="0">
                <a:solidFill>
                  <a:prstClr val="black"/>
                </a:solidFill>
              </a:rPr>
              <a:t>, R. C., &amp; Smith, R. A. (2020). Cervical cancer screening for individuals at average risk: 2020 guideline update from the American Cancer Society</a:t>
            </a:r>
            <a:r>
              <a:rPr lang="en-US" sz="500" i="1" dirty="0">
                <a:solidFill>
                  <a:prstClr val="black"/>
                </a:solidFill>
              </a:rPr>
              <a:t>. CA: A Cancer Journal for Clinicians</a:t>
            </a:r>
            <a:r>
              <a:rPr lang="en-US" sz="500" dirty="0">
                <a:solidFill>
                  <a:prstClr val="black"/>
                </a:solidFill>
              </a:rPr>
              <a:t>, 70(5), 321–346. </a:t>
            </a:r>
            <a:r>
              <a:rPr lang="en-US" sz="500" dirty="0">
                <a:solidFill>
                  <a:prstClr val="black"/>
                </a:solidFill>
                <a:hlinkClick r:id="rId6"/>
              </a:rPr>
              <a:t>https://doi.org/10.3322/caac.21628</a:t>
            </a:r>
            <a:r>
              <a:rPr lang="en-US" sz="500" dirty="0">
                <a:solidFill>
                  <a:prstClr val="black"/>
                </a:solidFill>
              </a:rPr>
              <a:t>     </a:t>
            </a:r>
          </a:p>
          <a:p>
            <a:pPr marL="0" lvl="1" indent="0">
              <a:buNone/>
            </a:pPr>
            <a:r>
              <a:rPr lang="en-US" sz="500" dirty="0" err="1">
                <a:solidFill>
                  <a:prstClr val="black"/>
                </a:solidFill>
              </a:rPr>
              <a:t>Lilliecreutz</a:t>
            </a:r>
            <a:r>
              <a:rPr lang="en-US" sz="500" dirty="0">
                <a:solidFill>
                  <a:prstClr val="black"/>
                </a:solidFill>
              </a:rPr>
              <a:t>, C., </a:t>
            </a:r>
            <a:r>
              <a:rPr lang="en-US" sz="500" dirty="0" err="1">
                <a:solidFill>
                  <a:prstClr val="black"/>
                </a:solidFill>
              </a:rPr>
              <a:t>Karlsson</a:t>
            </a:r>
            <a:r>
              <a:rPr lang="en-US" sz="500" dirty="0">
                <a:solidFill>
                  <a:prstClr val="black"/>
                </a:solidFill>
              </a:rPr>
              <a:t>, H., &amp; </a:t>
            </a:r>
            <a:r>
              <a:rPr lang="en-US" sz="500" dirty="0" err="1">
                <a:solidFill>
                  <a:prstClr val="black"/>
                </a:solidFill>
              </a:rPr>
              <a:t>Spetz</a:t>
            </a:r>
            <a:r>
              <a:rPr lang="en-US" sz="500" dirty="0">
                <a:solidFill>
                  <a:prstClr val="black"/>
                </a:solidFill>
              </a:rPr>
              <a:t> Holm, A. C. (2020). Participation in interventions and recommended follow-up for non-attendees in cervical cancer screening -taking the women’s own preferred test method into account—a Swedish </a:t>
            </a:r>
            <a:r>
              <a:rPr lang="en-US" sz="500" dirty="0" err="1">
                <a:solidFill>
                  <a:prstClr val="black"/>
                </a:solidFill>
              </a:rPr>
              <a:t>randomised</a:t>
            </a:r>
            <a:r>
              <a:rPr lang="en-US" sz="500" dirty="0">
                <a:solidFill>
                  <a:prstClr val="black"/>
                </a:solidFill>
              </a:rPr>
              <a:t> controlled trial. </a:t>
            </a:r>
            <a:r>
              <a:rPr lang="en-US" sz="500" i="1" dirty="0">
                <a:solidFill>
                  <a:prstClr val="black"/>
                </a:solidFill>
              </a:rPr>
              <a:t>PLOS ONE</a:t>
            </a:r>
            <a:r>
              <a:rPr lang="en-US" sz="500" dirty="0">
                <a:solidFill>
                  <a:prstClr val="black"/>
                </a:solidFill>
              </a:rPr>
              <a:t>, </a:t>
            </a:r>
            <a:r>
              <a:rPr lang="en-US" sz="500" i="1" dirty="0">
                <a:solidFill>
                  <a:prstClr val="black"/>
                </a:solidFill>
              </a:rPr>
              <a:t>15</a:t>
            </a:r>
            <a:r>
              <a:rPr lang="en-US" sz="500" dirty="0">
                <a:solidFill>
                  <a:prstClr val="black"/>
                </a:solidFill>
              </a:rPr>
              <a:t>(7). </a:t>
            </a:r>
            <a:r>
              <a:rPr lang="en-US" sz="500" u="sng" dirty="0">
                <a:solidFill>
                  <a:prstClr val="black"/>
                </a:solidFill>
                <a:hlinkClick r:id="rId7"/>
              </a:rPr>
              <a:t>https://doi.org/10.1371/journal.pone.0235202</a:t>
            </a:r>
            <a:r>
              <a:rPr lang="en-US" sz="500" dirty="0">
                <a:solidFill>
                  <a:prstClr val="black"/>
                </a:solidFill>
              </a:rPr>
              <a:t> </a:t>
            </a:r>
          </a:p>
          <a:p>
            <a:pPr marL="0" lvl="1" indent="0">
              <a:buNone/>
            </a:pPr>
            <a:r>
              <a:rPr lang="en-US" sz="500" dirty="0" err="1">
                <a:solidFill>
                  <a:prstClr val="black"/>
                </a:solidFill>
              </a:rPr>
              <a:t>Racey</a:t>
            </a:r>
            <a:r>
              <a:rPr lang="en-US" sz="500" dirty="0">
                <a:solidFill>
                  <a:prstClr val="black"/>
                </a:solidFill>
              </a:rPr>
              <a:t>, C. S., </a:t>
            </a:r>
            <a:r>
              <a:rPr lang="en-US" sz="500" dirty="0" err="1">
                <a:solidFill>
                  <a:prstClr val="black"/>
                </a:solidFill>
              </a:rPr>
              <a:t>Withrow</a:t>
            </a:r>
            <a:r>
              <a:rPr lang="en-US" sz="500" dirty="0">
                <a:solidFill>
                  <a:prstClr val="black"/>
                </a:solidFill>
              </a:rPr>
              <a:t>, D. R., &amp; </a:t>
            </a:r>
            <a:r>
              <a:rPr lang="en-US" sz="500" dirty="0" err="1">
                <a:solidFill>
                  <a:prstClr val="black"/>
                </a:solidFill>
              </a:rPr>
              <a:t>Gesink</a:t>
            </a:r>
            <a:r>
              <a:rPr lang="en-US" sz="500" dirty="0">
                <a:solidFill>
                  <a:prstClr val="black"/>
                </a:solidFill>
              </a:rPr>
              <a:t>, D. (2013). Self-collected HPV testing improves participation in cervical cancer screening: A systematic review and meta-analysis. </a:t>
            </a:r>
            <a:r>
              <a:rPr lang="en-US" sz="500" i="1" dirty="0">
                <a:solidFill>
                  <a:prstClr val="black"/>
                </a:solidFill>
              </a:rPr>
              <a:t>Canadian Journal of Public Health</a:t>
            </a:r>
            <a:r>
              <a:rPr lang="en-US" sz="500" dirty="0">
                <a:solidFill>
                  <a:prstClr val="black"/>
                </a:solidFill>
              </a:rPr>
              <a:t>, </a:t>
            </a:r>
            <a:r>
              <a:rPr lang="en-US" sz="500" i="1" dirty="0">
                <a:solidFill>
                  <a:prstClr val="black"/>
                </a:solidFill>
              </a:rPr>
              <a:t>104</a:t>
            </a:r>
            <a:r>
              <a:rPr lang="en-US" sz="500" dirty="0">
                <a:solidFill>
                  <a:prstClr val="black"/>
                </a:solidFill>
              </a:rPr>
              <a:t>(2), e159–e166. </a:t>
            </a:r>
            <a:r>
              <a:rPr lang="en-US" sz="500" u="sng" dirty="0">
                <a:solidFill>
                  <a:prstClr val="black"/>
                </a:solidFill>
                <a:hlinkClick r:id="rId8"/>
              </a:rPr>
              <a:t>https://doi.org/10.1007/bf03405681</a:t>
            </a:r>
            <a:r>
              <a:rPr lang="en-US" sz="500" dirty="0">
                <a:solidFill>
                  <a:prstClr val="black"/>
                </a:solidFill>
              </a:rPr>
              <a:t>  </a:t>
            </a:r>
          </a:p>
          <a:p>
            <a:pPr marL="0" lvl="1" indent="0">
              <a:buNone/>
            </a:pPr>
            <a:r>
              <a:rPr lang="en-US" sz="500" dirty="0">
                <a:solidFill>
                  <a:prstClr val="black"/>
                </a:solidFill>
              </a:rPr>
              <a:t>Saville, M., Hawkes, D., </a:t>
            </a:r>
            <a:r>
              <a:rPr lang="en-US" sz="500" dirty="0" err="1">
                <a:solidFill>
                  <a:prstClr val="black"/>
                </a:solidFill>
              </a:rPr>
              <a:t>Mclachlan</a:t>
            </a:r>
            <a:r>
              <a:rPr lang="en-US" sz="500" dirty="0">
                <a:solidFill>
                  <a:prstClr val="black"/>
                </a:solidFill>
              </a:rPr>
              <a:t>, E., Anderson, S., &amp; </a:t>
            </a:r>
            <a:r>
              <a:rPr lang="en-US" sz="500" dirty="0" err="1">
                <a:solidFill>
                  <a:prstClr val="black"/>
                </a:solidFill>
              </a:rPr>
              <a:t>Arabena</a:t>
            </a:r>
            <a:r>
              <a:rPr lang="en-US" sz="500" dirty="0">
                <a:solidFill>
                  <a:prstClr val="black"/>
                </a:solidFill>
              </a:rPr>
              <a:t>, K. (2018). Self-collection for under-screened women in a national cervical screening program: Pilot study. </a:t>
            </a:r>
            <a:r>
              <a:rPr lang="en-US" sz="500" i="1" dirty="0">
                <a:solidFill>
                  <a:prstClr val="black"/>
                </a:solidFill>
              </a:rPr>
              <a:t>Current Oncology</a:t>
            </a:r>
            <a:r>
              <a:rPr lang="en-US" sz="500" dirty="0">
                <a:solidFill>
                  <a:prstClr val="black"/>
                </a:solidFill>
              </a:rPr>
              <a:t>, </a:t>
            </a:r>
            <a:r>
              <a:rPr lang="en-US" sz="500" i="1" dirty="0">
                <a:solidFill>
                  <a:prstClr val="black"/>
                </a:solidFill>
              </a:rPr>
              <a:t>25</a:t>
            </a:r>
            <a:r>
              <a:rPr lang="en-US" sz="500" dirty="0">
                <a:solidFill>
                  <a:prstClr val="black"/>
                </a:solidFill>
              </a:rPr>
              <a:t>(1), 27–32. </a:t>
            </a:r>
            <a:r>
              <a:rPr lang="en-US" sz="500" u="sng" dirty="0">
                <a:solidFill>
                  <a:prstClr val="black"/>
                </a:solidFill>
                <a:hlinkClick r:id="rId9"/>
              </a:rPr>
              <a:t>https://doi.org/10.3747/co.25.3915</a:t>
            </a:r>
            <a:r>
              <a:rPr lang="en-US" sz="500" dirty="0">
                <a:solidFill>
                  <a:prstClr val="black"/>
                </a:solidFill>
              </a:rPr>
              <a:t>  </a:t>
            </a:r>
          </a:p>
          <a:p>
            <a:pPr marL="0" lvl="1" indent="0">
              <a:buNone/>
            </a:pPr>
            <a:r>
              <a:rPr lang="en-US" sz="500" dirty="0">
                <a:solidFill>
                  <a:prstClr val="black"/>
                </a:solidFill>
              </a:rPr>
              <a:t>Saville, M., Hawkes, D., Keung, M. H. T., </a:t>
            </a:r>
            <a:r>
              <a:rPr lang="en-US" sz="500" dirty="0" err="1">
                <a:solidFill>
                  <a:prstClr val="black"/>
                </a:solidFill>
              </a:rPr>
              <a:t>Ip</a:t>
            </a:r>
            <a:r>
              <a:rPr lang="en-US" sz="500" dirty="0">
                <a:solidFill>
                  <a:prstClr val="black"/>
                </a:solidFill>
              </a:rPr>
              <a:t>, E. L. O., Silvers, J., Sultana, F., Malloy, M. J., </a:t>
            </a:r>
            <a:r>
              <a:rPr lang="en-US" sz="500" dirty="0" err="1">
                <a:solidFill>
                  <a:prstClr val="black"/>
                </a:solidFill>
              </a:rPr>
              <a:t>Velentzis</a:t>
            </a:r>
            <a:r>
              <a:rPr lang="en-US" sz="500" dirty="0">
                <a:solidFill>
                  <a:prstClr val="black"/>
                </a:solidFill>
              </a:rPr>
              <a:t>, L. S., </a:t>
            </a:r>
            <a:r>
              <a:rPr lang="en-US" sz="500" dirty="0" err="1">
                <a:solidFill>
                  <a:prstClr val="black"/>
                </a:solidFill>
              </a:rPr>
              <a:t>Canfel</a:t>
            </a:r>
            <a:r>
              <a:rPr lang="en-US" sz="500" dirty="0">
                <a:solidFill>
                  <a:prstClr val="black"/>
                </a:solidFill>
              </a:rPr>
              <a:t> l, K., </a:t>
            </a:r>
            <a:r>
              <a:rPr lang="en-US" sz="500" dirty="0" err="1">
                <a:solidFill>
                  <a:prstClr val="black"/>
                </a:solidFill>
              </a:rPr>
              <a:t>Wrede</a:t>
            </a:r>
            <a:r>
              <a:rPr lang="en-US" sz="500" dirty="0">
                <a:solidFill>
                  <a:prstClr val="black"/>
                </a:solidFill>
              </a:rPr>
              <a:t>, C. D., &amp; </a:t>
            </a:r>
            <a:r>
              <a:rPr lang="en-US" sz="500" dirty="0" err="1">
                <a:solidFill>
                  <a:prstClr val="black"/>
                </a:solidFill>
              </a:rPr>
              <a:t>Brotherton</a:t>
            </a:r>
            <a:r>
              <a:rPr lang="en-US" sz="500" dirty="0">
                <a:solidFill>
                  <a:prstClr val="black"/>
                </a:solidFill>
              </a:rPr>
              <a:t>, J. M. L. (2020). Analytical performance of HPV assays on vaginal self-collected vs practitioner-collected cervical samples: The scope study. </a:t>
            </a:r>
            <a:r>
              <a:rPr lang="en-US" sz="500" i="1" dirty="0">
                <a:solidFill>
                  <a:prstClr val="black"/>
                </a:solidFill>
              </a:rPr>
              <a:t>Journal of Clinical Virology</a:t>
            </a:r>
            <a:r>
              <a:rPr lang="en-US" sz="500" dirty="0">
                <a:solidFill>
                  <a:prstClr val="black"/>
                </a:solidFill>
              </a:rPr>
              <a:t>, </a:t>
            </a:r>
            <a:r>
              <a:rPr lang="en-US" sz="500" i="1" dirty="0">
                <a:solidFill>
                  <a:prstClr val="black"/>
                </a:solidFill>
              </a:rPr>
              <a:t>127</a:t>
            </a:r>
            <a:r>
              <a:rPr lang="en-US" sz="500" dirty="0">
                <a:solidFill>
                  <a:prstClr val="black"/>
                </a:solidFill>
              </a:rPr>
              <a:t>, 104375. </a:t>
            </a:r>
            <a:r>
              <a:rPr lang="en-US" sz="500" u="sng" dirty="0">
                <a:solidFill>
                  <a:prstClr val="black"/>
                </a:solidFill>
                <a:hlinkClick r:id="rId10"/>
              </a:rPr>
              <a:t>https://doi.org/10.1016/j.jcv.2020.104375</a:t>
            </a:r>
            <a:r>
              <a:rPr lang="en-US" sz="500" dirty="0">
                <a:solidFill>
                  <a:prstClr val="black"/>
                </a:solidFill>
              </a:rPr>
              <a:t>  </a:t>
            </a:r>
          </a:p>
          <a:p>
            <a:pPr marL="0" lvl="1" indent="0">
              <a:buNone/>
            </a:pPr>
            <a:r>
              <a:rPr lang="en-US" sz="500" dirty="0"/>
              <a:t>World Health Organization. (</a:t>
            </a:r>
            <a:r>
              <a:rPr lang="en-US" sz="500" dirty="0" err="1"/>
              <a:t>n.d.</a:t>
            </a:r>
            <a:r>
              <a:rPr lang="en-US" sz="500" dirty="0"/>
              <a:t>). </a:t>
            </a:r>
            <a:r>
              <a:rPr lang="en-US" sz="500" i="1" dirty="0"/>
              <a:t>Cervical cancer</a:t>
            </a:r>
            <a:r>
              <a:rPr lang="en-US" sz="500" dirty="0"/>
              <a:t>. Retrieved February 24, 2022, from </a:t>
            </a:r>
            <a:r>
              <a:rPr lang="en-US" sz="500" u="sng" dirty="0">
                <a:hlinkClick r:id="rId11"/>
              </a:rPr>
              <a:t>https://www.who.int/health-topics/cervical-cancer#tab=tab_1</a:t>
            </a:r>
            <a:r>
              <a:rPr lang="en-US" sz="5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87454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10113</TotalTime>
  <Words>1017</Words>
  <Application>Microsoft Office PowerPoint</Application>
  <PresentationFormat>Widescreen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Lato</vt:lpstr>
      <vt:lpstr>Lato Black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Eden J Donahue (she/her)</dc:creator>
  <cp:lastModifiedBy>Jennifer L. Webster</cp:lastModifiedBy>
  <cp:revision>63</cp:revision>
  <cp:lastPrinted>2022-04-15T21:10:00Z</cp:lastPrinted>
  <dcterms:created xsi:type="dcterms:W3CDTF">2022-04-15T16:07:24Z</dcterms:created>
  <dcterms:modified xsi:type="dcterms:W3CDTF">2022-04-26T01:58:27Z</dcterms:modified>
</cp:coreProperties>
</file>