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767D"/>
    <a:srgbClr val="0A555C"/>
    <a:srgbClr val="3B6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90" autoAdjust="0"/>
    <p:restoredTop sz="94660"/>
  </p:normalViewPr>
  <p:slideViewPr>
    <p:cSldViewPr snapToGrid="0">
      <p:cViewPr>
        <p:scale>
          <a:sx n="119" d="100"/>
          <a:sy n="119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en-US" sz="1000" b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Shortages</a:t>
            </a:r>
            <a:r>
              <a:rPr lang="en-US" sz="1000" b="0" baseline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of Mental Health Providers</a:t>
            </a:r>
            <a:endParaRPr lang="en-US" sz="1000" b="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c:rich>
      </c:tx>
      <c:layout>
        <c:manualLayout>
          <c:xMode val="edge"/>
          <c:yMode val="edge"/>
          <c:x val="0.15149673710504452"/>
          <c:y val="0.104361745750134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92F-324D-9803-0B9BFC474634}"/>
              </c:ext>
            </c:extLst>
          </c:dPt>
          <c:dPt>
            <c:idx val="1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92F-324D-9803-0B9BFC474634}"/>
              </c:ext>
            </c:extLst>
          </c:dPt>
          <c:dPt>
            <c:idx val="2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92F-324D-9803-0B9BFC474634}"/>
              </c:ext>
            </c:extLst>
          </c:dPt>
          <c:dPt>
            <c:idx val="3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92F-324D-9803-0B9BFC47463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Urban Areas</c:v>
                </c:pt>
                <c:pt idx="1">
                  <c:v>Rural Areas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38.4</c:v>
                </c:pt>
                <c:pt idx="1">
                  <c:v>61.6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65-394D-BE5E-27E977E024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2.9159461307652599E-2"/>
          <c:y val="0.3765576178914069"/>
          <c:w val="0.33930343175346656"/>
          <c:h val="0.427025254720725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159B5-F9B7-44CA-975D-B33B3E3AD390}" type="datetimeFigureOut">
              <a:rPr lang="en-US" smtClean="0"/>
              <a:t>4/25/22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3F2EC-8240-4F0A-906E-3BAB3E55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99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D610D-7E1A-4242-8094-54358BC43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6027C-AD5B-4B31-9AF0-6C79E7563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A57BA-10B4-4F4E-AAE7-25CC4EB4B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6A9E-E56B-4BE3-AC40-F6E2E799D3FD}" type="datetimeFigureOut">
              <a:rPr lang="en-US" smtClean="0"/>
              <a:t>4/25/22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658EA-C584-4A6D-AF88-88D87D54F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AE281-45F7-4718-BD05-2F8C93C65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BD21-99C8-4A84-91B2-10654D1FC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57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7704C-C001-4A2B-AEB6-DEEB00CEE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710A9-D053-4EE9-94F0-B4F7CC63C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20CE7-078A-44B6-9581-3C7A7DDC9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6A9E-E56B-4BE3-AC40-F6E2E799D3FD}" type="datetimeFigureOut">
              <a:rPr lang="en-US" smtClean="0"/>
              <a:t>4/25/22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1C06E-CA6C-45ED-98C9-6456BC65B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5491A-DE90-429B-8A25-F5982DDE1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BD21-99C8-4A84-91B2-10654D1FC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90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EE1E99-6643-4EEE-8FD1-63138BB1AC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BD1C8B-B639-4669-91C2-4DC83197FE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844B2-EEA5-42AA-85E0-6E4257318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6A9E-E56B-4BE3-AC40-F6E2E799D3FD}" type="datetimeFigureOut">
              <a:rPr lang="en-US" smtClean="0"/>
              <a:t>4/25/22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4803F-211D-41CF-B9C0-9BC3266A6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441CD-AAD3-41AF-BF28-A9DC1209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BD21-99C8-4A84-91B2-10654D1FC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08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FF257-76FE-4D87-A3E3-8432FC1DD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5629E-5DB7-4463-94B9-395F49768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236C7-1649-47C4-B02E-E7DF5A008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6A9E-E56B-4BE3-AC40-F6E2E799D3FD}" type="datetimeFigureOut">
              <a:rPr lang="en-US" smtClean="0"/>
              <a:t>4/25/22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969B8-8449-4048-AB59-23FF9C9F1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51618-A0F0-4E5B-8F9E-D6EA2ABDB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BD21-99C8-4A84-91B2-10654D1FC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5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FDCF8-5AD8-4648-AF6F-C0C549EA1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3D00A-0628-4E40-AD46-25DC24ED3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A94FB-23AA-4498-A705-F1AC524F2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6A9E-E56B-4BE3-AC40-F6E2E799D3FD}" type="datetimeFigureOut">
              <a:rPr lang="en-US" smtClean="0"/>
              <a:t>4/25/22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E0C2B-63E7-4AA6-A755-875742B6A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ABF29-7EE2-4052-9E1F-E8569E552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BD21-99C8-4A84-91B2-10654D1FC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8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73FE9-E510-498C-94FA-98C1A76FA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654C8-4A22-4284-9547-D02074C332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D30F8F-CBD8-4683-89E2-4DE06239A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45872-4018-4110-8557-021003BE5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6A9E-E56B-4BE3-AC40-F6E2E799D3FD}" type="datetimeFigureOut">
              <a:rPr lang="en-US" smtClean="0"/>
              <a:t>4/25/22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85F8E9-4AC5-4451-9C92-04C51DB85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9DD3D-A912-42D7-A5F6-93CD31E2A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BD21-99C8-4A84-91B2-10654D1FC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22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BE8BB-79D8-4AD2-A87B-1D5CC9F97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9108BC-1792-484C-A154-E58FA6DA1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AAB268-1C75-40A2-905E-9CB3A7F04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48ADC1-F77C-47EE-A874-CBDD0B5E8E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C1DEEB-5558-40BE-93CF-796E75A8BB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5C9CBC-94A2-4929-A7DD-BE190AAAC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6A9E-E56B-4BE3-AC40-F6E2E799D3FD}" type="datetimeFigureOut">
              <a:rPr lang="en-US" smtClean="0"/>
              <a:t>4/25/22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873A3B-7FFB-49A2-83C7-9404C846E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34BF69-AD13-456F-9E46-146C74371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BD21-99C8-4A84-91B2-10654D1FC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10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39C36-502A-4190-A885-4A592C372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C7D8D1-8CC7-47C9-B175-3FFA8A0A8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6A9E-E56B-4BE3-AC40-F6E2E799D3FD}" type="datetimeFigureOut">
              <a:rPr lang="en-US" smtClean="0"/>
              <a:t>4/25/22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02A128-6E43-4364-85E8-935B12519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539CAF-BFC2-4BAB-9266-4418FCF06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BD21-99C8-4A84-91B2-10654D1FC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63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2211FB-C4F2-46C8-91A4-9A9623A3C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6A9E-E56B-4BE3-AC40-F6E2E799D3FD}" type="datetimeFigureOut">
              <a:rPr lang="en-US" smtClean="0"/>
              <a:t>4/25/22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99639F-A6E8-4879-9680-075535A4F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3394F1-7CA8-4BB1-A1EE-87ED7F916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BD21-99C8-4A84-91B2-10654D1FC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42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BD6C3-4C81-4ED1-9232-D492739E6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B97D2-6DA4-4212-985D-8D92C46DF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F2820D-DA91-4422-90EE-FAE422197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F20CDA-0FAA-4A5E-A68E-9C0E3E6BC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6A9E-E56B-4BE3-AC40-F6E2E799D3FD}" type="datetimeFigureOut">
              <a:rPr lang="en-US" smtClean="0"/>
              <a:t>4/25/22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37446D-AC4E-4302-984F-96A6DC528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78D961-5F08-4E1B-8E30-A8D656835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BD21-99C8-4A84-91B2-10654D1FC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36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D47D0-AA3F-48DF-89E1-C0D3983D8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44C25B-D01E-4EA6-A5DD-C525C26907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E5F4DC-124B-49D4-B33C-2377D57FC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00540-2140-4782-A74A-565F03C5C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6A9E-E56B-4BE3-AC40-F6E2E799D3FD}" type="datetimeFigureOut">
              <a:rPr lang="en-US" smtClean="0"/>
              <a:t>4/25/22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F54673-6265-42EF-8D04-C7AA5372D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69B74E-842C-4014-B1C3-0DFEA3E4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BD21-99C8-4A84-91B2-10654D1FC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03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279127-46F7-488A-9A48-0899AEBFA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EF5331-CF73-4607-BAA6-0126C879C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50C5E-783E-415A-AA1E-B9700893B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C6A9E-E56B-4BE3-AC40-F6E2E799D3FD}" type="datetimeFigureOut">
              <a:rPr lang="en-US" smtClean="0"/>
              <a:t>4/25/22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A297C-20B5-4F37-B8B5-13404B677B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12433-A521-4F44-9EF6-983801252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6BD21-99C8-4A84-91B2-10654D1FC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4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hart" Target="../charts/chart1.xml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x.doi.org/10.15585/mmwr.ss6608a1" TargetMode="External"/><Relationship Id="rId5" Type="http://schemas.openxmlformats.org/officeDocument/2006/relationships/hyperlink" Target="https://doi.org/10.1177/1099800419890125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doi.org/10.1007/s10803-014-2263-y" TargetMode="Externa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1134CB72-ABCA-49A9-AA11-07D7FDFB38F0}"/>
              </a:ext>
            </a:extLst>
          </p:cNvPr>
          <p:cNvSpPr/>
          <p:nvPr/>
        </p:nvSpPr>
        <p:spPr>
          <a:xfrm rot="10800000">
            <a:off x="0" y="0"/>
            <a:ext cx="12192000" cy="646330"/>
          </a:xfrm>
          <a:prstGeom prst="round2SameRect">
            <a:avLst/>
          </a:prstGeom>
          <a:solidFill>
            <a:srgbClr val="2876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241006-4172-41F9-AE6A-93102FC367F2}"/>
              </a:ext>
            </a:extLst>
          </p:cNvPr>
          <p:cNvSpPr txBox="1"/>
          <p:nvPr/>
        </p:nvSpPr>
        <p:spPr>
          <a:xfrm>
            <a:off x="392779" y="64185"/>
            <a:ext cx="11406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Improving Health Outcomes for Rural Parent Caregivers of Neurodiverse Children </a:t>
            </a:r>
            <a:endParaRPr lang="en-US" sz="2400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E4BB920-7428-473C-9E90-839A07858C43}"/>
              </a:ext>
            </a:extLst>
          </p:cNvPr>
          <p:cNvSpPr/>
          <p:nvPr/>
        </p:nvSpPr>
        <p:spPr>
          <a:xfrm>
            <a:off x="302833" y="705035"/>
            <a:ext cx="3561761" cy="307777"/>
          </a:xfrm>
          <a:prstGeom prst="roundRect">
            <a:avLst/>
          </a:prstGeom>
          <a:solidFill>
            <a:srgbClr val="2876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44571E8-6B54-479B-A186-8C2A31235B23}"/>
              </a:ext>
            </a:extLst>
          </p:cNvPr>
          <p:cNvSpPr/>
          <p:nvPr/>
        </p:nvSpPr>
        <p:spPr>
          <a:xfrm>
            <a:off x="4416815" y="703821"/>
            <a:ext cx="3561761" cy="307777"/>
          </a:xfrm>
          <a:prstGeom prst="roundRect">
            <a:avLst/>
          </a:prstGeom>
          <a:solidFill>
            <a:srgbClr val="2876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50A4094-E4FC-4949-926F-2BBDF18AF56D}"/>
              </a:ext>
            </a:extLst>
          </p:cNvPr>
          <p:cNvSpPr/>
          <p:nvPr/>
        </p:nvSpPr>
        <p:spPr>
          <a:xfrm>
            <a:off x="8436599" y="708801"/>
            <a:ext cx="3561761" cy="289161"/>
          </a:xfrm>
          <a:prstGeom prst="roundRect">
            <a:avLst/>
          </a:prstGeom>
          <a:solidFill>
            <a:srgbClr val="2876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AE2D93A-237B-403E-AB89-FC723715C5C6}"/>
              </a:ext>
            </a:extLst>
          </p:cNvPr>
          <p:cNvSpPr/>
          <p:nvPr/>
        </p:nvSpPr>
        <p:spPr>
          <a:xfrm>
            <a:off x="341608" y="3054601"/>
            <a:ext cx="3561761" cy="307777"/>
          </a:xfrm>
          <a:prstGeom prst="roundRect">
            <a:avLst/>
          </a:prstGeom>
          <a:solidFill>
            <a:srgbClr val="2876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6AEA319-7F2B-4829-AF8F-078813C446B1}"/>
              </a:ext>
            </a:extLst>
          </p:cNvPr>
          <p:cNvSpPr/>
          <p:nvPr/>
        </p:nvSpPr>
        <p:spPr>
          <a:xfrm>
            <a:off x="405151" y="5600392"/>
            <a:ext cx="3561761" cy="307777"/>
          </a:xfrm>
          <a:prstGeom prst="roundRect">
            <a:avLst/>
          </a:prstGeom>
          <a:solidFill>
            <a:srgbClr val="2876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FB81219-C405-440F-9C9A-EB34F9FF6511}"/>
              </a:ext>
            </a:extLst>
          </p:cNvPr>
          <p:cNvSpPr/>
          <p:nvPr/>
        </p:nvSpPr>
        <p:spPr>
          <a:xfrm>
            <a:off x="4315118" y="3433704"/>
            <a:ext cx="3561761" cy="307777"/>
          </a:xfrm>
          <a:prstGeom prst="roundRect">
            <a:avLst/>
          </a:prstGeom>
          <a:solidFill>
            <a:srgbClr val="2876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001C0D1-3F72-471E-8701-31B4D7A70917}"/>
              </a:ext>
            </a:extLst>
          </p:cNvPr>
          <p:cNvSpPr/>
          <p:nvPr/>
        </p:nvSpPr>
        <p:spPr>
          <a:xfrm>
            <a:off x="8436599" y="2307457"/>
            <a:ext cx="3561761" cy="307777"/>
          </a:xfrm>
          <a:prstGeom prst="roundRect">
            <a:avLst/>
          </a:prstGeom>
          <a:solidFill>
            <a:srgbClr val="2876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E2F5C2D-F21C-4FEB-B4CA-E467597567EC}"/>
              </a:ext>
            </a:extLst>
          </p:cNvPr>
          <p:cNvSpPr/>
          <p:nvPr/>
        </p:nvSpPr>
        <p:spPr>
          <a:xfrm>
            <a:off x="8491586" y="4571208"/>
            <a:ext cx="3506774" cy="307777"/>
          </a:xfrm>
          <a:prstGeom prst="roundRect">
            <a:avLst/>
          </a:prstGeom>
          <a:solidFill>
            <a:srgbClr val="2876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18EAD0-9D27-4292-B426-CEEC72194226}"/>
              </a:ext>
            </a:extLst>
          </p:cNvPr>
          <p:cNvSpPr txBox="1"/>
          <p:nvPr/>
        </p:nvSpPr>
        <p:spPr>
          <a:xfrm>
            <a:off x="467016" y="724755"/>
            <a:ext cx="3233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</a:rPr>
              <a:t>Background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13ED3B-2420-42FF-838E-84EDBEC125ED}"/>
              </a:ext>
            </a:extLst>
          </p:cNvPr>
          <p:cNvSpPr txBox="1"/>
          <p:nvPr/>
        </p:nvSpPr>
        <p:spPr>
          <a:xfrm>
            <a:off x="498361" y="3050252"/>
            <a:ext cx="3233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</a:rPr>
              <a:t>Importance of Issue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5F0CC7-FAB9-47F8-9278-AA3AA1E694CD}"/>
              </a:ext>
            </a:extLst>
          </p:cNvPr>
          <p:cNvSpPr txBox="1"/>
          <p:nvPr/>
        </p:nvSpPr>
        <p:spPr>
          <a:xfrm>
            <a:off x="555587" y="5627688"/>
            <a:ext cx="3233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</a:rPr>
              <a:t>Framework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D55A35-F8F7-42F5-93CD-9544D69EC501}"/>
              </a:ext>
            </a:extLst>
          </p:cNvPr>
          <p:cNvSpPr txBox="1"/>
          <p:nvPr/>
        </p:nvSpPr>
        <p:spPr>
          <a:xfrm>
            <a:off x="4580998" y="707019"/>
            <a:ext cx="3233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</a:rPr>
              <a:t>Key Concepts &amp; Outcomes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F6ABBC-850A-4D20-8072-86CF011609E7}"/>
              </a:ext>
            </a:extLst>
          </p:cNvPr>
          <p:cNvSpPr txBox="1"/>
          <p:nvPr/>
        </p:nvSpPr>
        <p:spPr>
          <a:xfrm>
            <a:off x="4479299" y="3437006"/>
            <a:ext cx="3233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</a:rPr>
              <a:t>Interventions &amp; Solutions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5E2649-F323-429F-9966-593B94D42EAE}"/>
              </a:ext>
            </a:extLst>
          </p:cNvPr>
          <p:cNvSpPr txBox="1"/>
          <p:nvPr/>
        </p:nvSpPr>
        <p:spPr>
          <a:xfrm>
            <a:off x="8600782" y="707276"/>
            <a:ext cx="3233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</a:rPr>
              <a:t>Key Players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4D4DD6-3F51-42F5-9462-36233012A14E}"/>
              </a:ext>
            </a:extLst>
          </p:cNvPr>
          <p:cNvSpPr txBox="1"/>
          <p:nvPr/>
        </p:nvSpPr>
        <p:spPr>
          <a:xfrm>
            <a:off x="8655766" y="2313834"/>
            <a:ext cx="3233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</a:rPr>
              <a:t>Evaluation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1CECC0-EFA5-4DE8-838B-41C918285F45}"/>
              </a:ext>
            </a:extLst>
          </p:cNvPr>
          <p:cNvSpPr txBox="1"/>
          <p:nvPr/>
        </p:nvSpPr>
        <p:spPr>
          <a:xfrm>
            <a:off x="8628276" y="4569760"/>
            <a:ext cx="3233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</a:rPr>
              <a:t>References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FE9C9B5-5402-491B-99D5-177CEC3D686B}"/>
              </a:ext>
            </a:extLst>
          </p:cNvPr>
          <p:cNvSpPr/>
          <p:nvPr/>
        </p:nvSpPr>
        <p:spPr>
          <a:xfrm>
            <a:off x="4571623" y="6120380"/>
            <a:ext cx="3266206" cy="695643"/>
          </a:xfrm>
          <a:prstGeom prst="roundRect">
            <a:avLst/>
          </a:prstGeom>
          <a:solidFill>
            <a:schemeClr val="bg1"/>
          </a:solidFill>
          <a:ln>
            <a:solidFill>
              <a:srgbClr val="2876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A225AB7-8CF2-41E4-B364-5C743956F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95" y="6283867"/>
            <a:ext cx="1191046" cy="38404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E4B2B55-84CC-4C4B-88EE-DF01E8CA569D}"/>
              </a:ext>
            </a:extLst>
          </p:cNvPr>
          <p:cNvSpPr txBox="1"/>
          <p:nvPr/>
        </p:nvSpPr>
        <p:spPr>
          <a:xfrm>
            <a:off x="4303561" y="6198891"/>
            <a:ext cx="23284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Lato" panose="020F0502020204030203" pitchFamily="34" charset="0"/>
              </a:rPr>
              <a:t>Amy Neff, RN</a:t>
            </a:r>
          </a:p>
          <a:p>
            <a:pPr algn="ctr"/>
            <a:r>
              <a:rPr lang="en-US" sz="1000" dirty="0">
                <a:latin typeface="Lato" panose="020F0502020204030203" pitchFamily="34" charset="0"/>
              </a:rPr>
              <a:t>Nursing (RN to BSN)  </a:t>
            </a:r>
          </a:p>
          <a:p>
            <a:pPr algn="ctr"/>
            <a:r>
              <a:rPr lang="en-US" sz="1000" dirty="0">
                <a:latin typeface="Lato" panose="020F0502020204030203" pitchFamily="34" charset="0"/>
              </a:rPr>
              <a:t>Spring 2022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FFE00F-8A54-40EE-93E3-8DDED6A71279}"/>
              </a:ext>
            </a:extLst>
          </p:cNvPr>
          <p:cNvSpPr txBox="1"/>
          <p:nvPr/>
        </p:nvSpPr>
        <p:spPr>
          <a:xfrm>
            <a:off x="432645" y="3227249"/>
            <a:ext cx="353426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C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Stress</a:t>
            </a:r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increases risk for </a:t>
            </a:r>
            <a:r>
              <a:rPr lang="en-US" sz="1000" dirty="0">
                <a:solidFill>
                  <a:srgbClr val="C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hypertension </a:t>
            </a:r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 </a:t>
            </a:r>
            <a:r>
              <a:rPr lang="en-US" sz="1000" dirty="0">
                <a:solidFill>
                  <a:srgbClr val="C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cardiovascular disease</a:t>
            </a:r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(World Health Organization, 2013, as cited in Foody et al., 2014).</a:t>
            </a:r>
          </a:p>
          <a:p>
            <a:endParaRPr lang="en-US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28767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Mindfulness training (</a:t>
            </a:r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Roberts et al., 2019), &amp; </a:t>
            </a:r>
            <a:r>
              <a:rPr lang="en-US" sz="1000" dirty="0">
                <a:solidFill>
                  <a:srgbClr val="28767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increased health assessment and screenings </a:t>
            </a:r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can offset the detrimental effects of chronic stress (Foody et al., 2014).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F8ECB1-8855-448A-8E70-5BC2C930DE39}"/>
              </a:ext>
            </a:extLst>
          </p:cNvPr>
          <p:cNvSpPr txBox="1"/>
          <p:nvPr/>
        </p:nvSpPr>
        <p:spPr>
          <a:xfrm>
            <a:off x="347924" y="1054316"/>
            <a:ext cx="3534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C00000"/>
                </a:solidFill>
                <a:latin typeface="Lato" panose="020F0502020204030203" pitchFamily="34" charset="0"/>
              </a:rPr>
              <a:t>1/3 to 2/3 </a:t>
            </a:r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 parent caregivers of neurodiverse children experience </a:t>
            </a:r>
            <a:r>
              <a:rPr lang="en-US" sz="1000" dirty="0">
                <a:solidFill>
                  <a:srgbClr val="C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clinical levels of parenting stress  </a:t>
            </a:r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(Roberts et al., 2019)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Parents in </a:t>
            </a:r>
            <a:r>
              <a:rPr lang="en-US" sz="1000" dirty="0">
                <a:solidFill>
                  <a:srgbClr val="C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rural communities </a:t>
            </a:r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are especially affected by lack of support and mental health access (Robinson et al., 2017)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904FF6-18AC-40A7-85CC-ECD73F91EF4E}"/>
              </a:ext>
            </a:extLst>
          </p:cNvPr>
          <p:cNvSpPr txBox="1"/>
          <p:nvPr/>
        </p:nvSpPr>
        <p:spPr>
          <a:xfrm>
            <a:off x="467016" y="5931983"/>
            <a:ext cx="35342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</a:t>
            </a:r>
            <a:r>
              <a:rPr lang="en-US" sz="1000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Iowa Model </a:t>
            </a:r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 a Quality Improvement framework that promotes evaluation and implementation of evidence-based practice in order to address clinical “triggers” and  pilot new strategies.  Patient and interdisciplinary team perspectives guide this framework. </a:t>
            </a:r>
            <a:endParaRPr lang="en-US" sz="1000" dirty="0">
              <a:latin typeface="Lato" panose="020F050202020403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E3649F-1220-43F9-BBD1-81690BE8C018}"/>
              </a:ext>
            </a:extLst>
          </p:cNvPr>
          <p:cNvSpPr txBox="1"/>
          <p:nvPr/>
        </p:nvSpPr>
        <p:spPr>
          <a:xfrm>
            <a:off x="4342612" y="1076444"/>
            <a:ext cx="353426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28767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Healthy People 2030 Objective:  </a:t>
            </a:r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“reduce the prevalence of anxiety or depression among family caregivers of people with disabilities,” (Office of Disease Prevention &amp; Health Promotion, n.d.)</a:t>
            </a:r>
          </a:p>
          <a:p>
            <a:endParaRPr lang="en-US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28767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Strength-based, family-focused care </a:t>
            </a:r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can help address the mental health needs of parent caregivers and children in rural communities (</a:t>
            </a:r>
            <a:r>
              <a:rPr lang="en-US" sz="1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Heflinger</a:t>
            </a:r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and Christens, 2006, as cited in Robinson et al., 2017). </a:t>
            </a:r>
          </a:p>
          <a:p>
            <a:endParaRPr lang="en-US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SMART Goal: By November 2023, 80% of parents of neurodiverse children living in rural California will report</a:t>
            </a:r>
            <a:r>
              <a:rPr lang="en-US" sz="1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improved health access, overall wellbeing, and greater quality of life. </a:t>
            </a:r>
          </a:p>
          <a:p>
            <a:endParaRPr lang="en-US" sz="1000" dirty="0">
              <a:latin typeface="Lato" panose="020F050202020403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8A71AC-A84F-4C39-857C-B763B74AA979}"/>
              </a:ext>
            </a:extLst>
          </p:cNvPr>
          <p:cNvSpPr txBox="1"/>
          <p:nvPr/>
        </p:nvSpPr>
        <p:spPr>
          <a:xfrm>
            <a:off x="4303561" y="3807546"/>
            <a:ext cx="35342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Eight-week </a:t>
            </a:r>
            <a:r>
              <a:rPr lang="en-US" sz="1000" dirty="0">
                <a:solidFill>
                  <a:srgbClr val="28767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Mindfulness</a:t>
            </a:r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training course provided to parent caregivers (in-person/virtually/hybrid)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Increase awareness: train nurses and staff to identify parent caregivers in patient population. </a:t>
            </a:r>
            <a:r>
              <a:rPr lang="en-US" sz="1000" dirty="0">
                <a:solidFill>
                  <a:srgbClr val="28767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Increase mental health assessments, vital sign screening </a:t>
            </a:r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(including ambulatory B/P), and </a:t>
            </a:r>
            <a:r>
              <a:rPr lang="en-US" sz="1000" dirty="0">
                <a:solidFill>
                  <a:srgbClr val="28767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annual stress biomarker screening</a:t>
            </a:r>
          </a:p>
          <a:p>
            <a:endParaRPr lang="en-US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28767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Pass SB-316 </a:t>
            </a:r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 enable Federally Qualified Health Centers to provide primary and mental health care in the same day.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Nurse Advocacy: Expand and improve access to </a:t>
            </a:r>
            <a:r>
              <a:rPr lang="en-US" sz="1000" dirty="0">
                <a:solidFill>
                  <a:srgbClr val="28767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integrative mental health in rural clinics </a:t>
            </a:r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across California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CE18309-273C-4C6E-98F3-76D64AA3F501}"/>
              </a:ext>
            </a:extLst>
          </p:cNvPr>
          <p:cNvSpPr txBox="1"/>
          <p:nvPr/>
        </p:nvSpPr>
        <p:spPr>
          <a:xfrm>
            <a:off x="8600782" y="984018"/>
            <a:ext cx="35342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Lato" panose="020F0502020204030203" pitchFamily="34" charset="0"/>
              </a:rPr>
              <a:t>Rural parent caregivers of neurodiverse children, their families, and personal support networks</a:t>
            </a:r>
          </a:p>
          <a:p>
            <a:endParaRPr lang="en-US" sz="1000" dirty="0">
              <a:latin typeface="Lato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Lato" panose="020F0502020204030203" pitchFamily="34" charset="0"/>
              </a:rPr>
              <a:t>Primary care providers, </a:t>
            </a:r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behavioral health clinicians, nurses, care coordinators, and administrative staff.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latin typeface="Lato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Lato" panose="020F0502020204030203" pitchFamily="34" charset="0"/>
              </a:rPr>
              <a:t>Local and state advocacy organizations, legislators and Regional Centers</a:t>
            </a:r>
          </a:p>
          <a:p>
            <a:endParaRPr lang="en-US" sz="1000" dirty="0">
              <a:latin typeface="Lato" panose="020F0502020204030203" pitchFamily="34" charset="0"/>
            </a:endParaRPr>
          </a:p>
        </p:txBody>
      </p: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9F5060B9-2A21-8E95-D287-83D3C0D6E9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7318722"/>
              </p:ext>
            </p:extLst>
          </p:nvPr>
        </p:nvGraphicFramePr>
        <p:xfrm>
          <a:off x="684648" y="1959101"/>
          <a:ext cx="2975272" cy="1216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F2028667-97BB-4D16-8D12-BBCBFC20431A}"/>
              </a:ext>
            </a:extLst>
          </p:cNvPr>
          <p:cNvSpPr txBox="1"/>
          <p:nvPr/>
        </p:nvSpPr>
        <p:spPr>
          <a:xfrm>
            <a:off x="8600782" y="2632216"/>
            <a:ext cx="353426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Lato" panose="020F0502020204030203" pitchFamily="34" charset="0"/>
              </a:rPr>
              <a:t>Process evaluations: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Lato" panose="020F0502020204030203" pitchFamily="34" charset="0"/>
              </a:rPr>
              <a:t>Track Mindfulness program participation among patients (goal 80% attendance) and subsequent mental health assessment rates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Lato" panose="020F0502020204030203" pitchFamily="34" charset="0"/>
              </a:rPr>
              <a:t>Audit and track performance of vital signs and lab work </a:t>
            </a:r>
          </a:p>
          <a:p>
            <a:endParaRPr lang="en-US" sz="1000" b="1" dirty="0">
              <a:latin typeface="Lato" panose="020F0502020204030203" pitchFamily="34" charset="0"/>
            </a:endParaRPr>
          </a:p>
          <a:p>
            <a:r>
              <a:rPr lang="en-US" sz="1000" dirty="0">
                <a:latin typeface="Lato" panose="020F0502020204030203" pitchFamily="34" charset="0"/>
              </a:rPr>
              <a:t>Impact evaluations: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Lato" panose="020F0502020204030203" pitchFamily="34" charset="0"/>
              </a:rPr>
              <a:t>Assessments: PHQ-ADS, quality of life indicators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Lato" panose="020F0502020204030203" pitchFamily="34" charset="0"/>
              </a:rPr>
              <a:t>Results of vital signs (performed every visit) and lab work/biomarkers (e.g., annual cortisol)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Lato" panose="020F0502020204030203" pitchFamily="34" charset="0"/>
              </a:rPr>
              <a:t>Patient satisfaction surveys; primary care and behavioral  health appointment utilization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latin typeface="Lato" panose="020F0502020204030203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9A78A5D-E744-42D1-B4EE-31111176D342}"/>
              </a:ext>
            </a:extLst>
          </p:cNvPr>
          <p:cNvSpPr txBox="1"/>
          <p:nvPr/>
        </p:nvSpPr>
        <p:spPr>
          <a:xfrm>
            <a:off x="8605674" y="4927949"/>
            <a:ext cx="353426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Foody, C., James, J. E., &amp; Leader, G. (2014). Parenting stress, salivary biomarkers, and ambulatory blood pressure: A comparison between mothers and fathers of children with autism spectrum disorders. </a:t>
            </a:r>
            <a:r>
              <a:rPr lang="en-US" sz="8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Journal of Autism and Developmental Disorders</a:t>
            </a:r>
            <a:r>
              <a:rPr lang="en-US" sz="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 </a:t>
            </a:r>
            <a:r>
              <a:rPr lang="en-US" sz="8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45</a:t>
            </a:r>
            <a:r>
              <a:rPr lang="en-US" sz="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(4), 1084–1095. </a:t>
            </a:r>
            <a:r>
              <a:rPr lang="en-US" sz="800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4"/>
              </a:rPr>
              <a:t>https://doi.org/10.1007/s10803-014-2263-y</a:t>
            </a:r>
            <a:endParaRPr lang="en-US" sz="800" u="sng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Roberts, L. R., </a:t>
            </a:r>
            <a:r>
              <a:rPr lang="en-US" sz="800" dirty="0" err="1"/>
              <a:t>Boostrom</a:t>
            </a:r>
            <a:r>
              <a:rPr lang="en-US" sz="800" dirty="0"/>
              <a:t>, G. G., </a:t>
            </a:r>
            <a:r>
              <a:rPr lang="en-US" sz="800" dirty="0" err="1"/>
              <a:t>Dehom</a:t>
            </a:r>
            <a:r>
              <a:rPr lang="en-US" sz="800" dirty="0"/>
              <a:t>, S. O., &amp; </a:t>
            </a:r>
            <a:r>
              <a:rPr lang="en-US" sz="800" dirty="0" err="1"/>
              <a:t>Neece</a:t>
            </a:r>
            <a:r>
              <a:rPr lang="en-US" sz="800" dirty="0"/>
              <a:t>, C. L. (2019). Self-reported parenting stress and cortisol awakening response following mindfulness-based stress reduction intervention for parents of children with developmental delays: A pilot study. </a:t>
            </a:r>
            <a:r>
              <a:rPr lang="en-US" sz="800" i="1" dirty="0"/>
              <a:t>Biological Research For Nursing</a:t>
            </a:r>
            <a:r>
              <a:rPr lang="en-US" sz="800" dirty="0"/>
              <a:t>, </a:t>
            </a:r>
            <a:r>
              <a:rPr lang="en-US" sz="800" i="1" dirty="0"/>
              <a:t>22</a:t>
            </a:r>
            <a:r>
              <a:rPr lang="en-US" sz="800" dirty="0"/>
              <a:t>(2), 217–225. </a:t>
            </a:r>
            <a:r>
              <a:rPr lang="en-US" sz="800" u="sng" dirty="0">
                <a:hlinkClick r:id="rId5"/>
              </a:rPr>
              <a:t>https://doi.org/10.1177/1099800419890125</a:t>
            </a:r>
            <a:endParaRPr lang="en-US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Robinson L.R., Holbrook J.R., </a:t>
            </a:r>
            <a:r>
              <a:rPr lang="en-US" sz="800" dirty="0" err="1"/>
              <a:t>Bitsko</a:t>
            </a:r>
            <a:r>
              <a:rPr lang="en-US" sz="800" dirty="0"/>
              <a:t> R.H., et al. (2017). Differences in health care, family, and community factors associated with mental, behavioral, and developmental disorders among children aged 2-8 years in rural and urban areas – United States, 2011-2012. </a:t>
            </a:r>
            <a:r>
              <a:rPr lang="en-US" sz="800" i="1" dirty="0"/>
              <a:t>MMWR </a:t>
            </a:r>
            <a:r>
              <a:rPr lang="en-US" sz="800" i="1" dirty="0" err="1"/>
              <a:t>Surveill</a:t>
            </a:r>
            <a:r>
              <a:rPr lang="en-US" sz="800" i="1" dirty="0"/>
              <a:t> </a:t>
            </a:r>
            <a:r>
              <a:rPr lang="en-US" sz="800" i="1" dirty="0" err="1"/>
              <a:t>Summ</a:t>
            </a:r>
            <a:r>
              <a:rPr lang="en-US" sz="800" i="1" dirty="0"/>
              <a:t>; 66</a:t>
            </a:r>
            <a:r>
              <a:rPr lang="en-US" sz="800" dirty="0"/>
              <a:t>(8): 1-11. doi:</a:t>
            </a:r>
            <a:r>
              <a:rPr lang="en-US" sz="800" u="sng" dirty="0">
                <a:hlinkClick r:id="rId6"/>
              </a:rPr>
              <a:t>10.15585/mmwr.ss6608a1</a:t>
            </a:r>
            <a:endParaRPr lang="en-US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u="sng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800" u="sng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800" u="sng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latin typeface="Lato" panose="020F0502020204030203" pitchFamily="34" charset="0"/>
            </a:endParaRPr>
          </a:p>
          <a:p>
            <a:endParaRPr lang="en-US" sz="1000" dirty="0">
              <a:latin typeface="Lato" panose="020F0502020204030203" pitchFamily="34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3C0FFA00-4580-E2B8-F806-1F1958781F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286" y="4541196"/>
            <a:ext cx="1857314" cy="99785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2CFA5A3-ECE0-6121-14D0-EB39E0C8BB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0858" y="4598237"/>
            <a:ext cx="432698" cy="42965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59113BB-5C47-22C6-0D6C-B0679E4009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6057" y="3870663"/>
            <a:ext cx="467499" cy="50545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5B2C30D-0E7F-CCD6-A794-47945D0181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46057" y="5281702"/>
            <a:ext cx="539693" cy="50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54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7932</TotalTime>
  <Words>684</Words>
  <Application>Microsoft Macintosh PowerPoint</Application>
  <PresentationFormat>Widescreen</PresentationFormat>
  <Paragraphs>56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Lato</vt:lpstr>
      <vt:lpstr>Lato Black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Eden J Donahue (she/her)</dc:creator>
  <cp:lastModifiedBy>Amy Neff</cp:lastModifiedBy>
  <cp:revision>101</cp:revision>
  <cp:lastPrinted>2022-04-15T21:10:00Z</cp:lastPrinted>
  <dcterms:created xsi:type="dcterms:W3CDTF">2022-04-15T16:07:24Z</dcterms:created>
  <dcterms:modified xsi:type="dcterms:W3CDTF">2022-04-25T16:55:35Z</dcterms:modified>
</cp:coreProperties>
</file>