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55C"/>
    <a:srgbClr val="3B693D"/>
    <a:srgbClr val="287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 /><Relationship Id="rId7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heme" Target="theme/theme1.xml" /><Relationship Id="rId5" Type="http://schemas.openxmlformats.org/officeDocument/2006/relationships/viewProps" Target="viewProps.xml" /><Relationship Id="rId4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19A159B5-F9B7-44CA-975D-B33B3E3AD390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56E3F2EC-8240-4F0A-906E-3BAB3E55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99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D610D-7E1A-4242-8094-54358BC43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numCol="1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6027C-AD5B-4B31-9AF0-6C79E7563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numCol="1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A57BA-10B4-4F4E-AAE7-25CC4EB4B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89FC6A9E-E56B-4BE3-AC40-F6E2E799D3FD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658EA-C584-4A6D-AF88-88D87D54F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AE281-45F7-4718-BD05-2F8C93C65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57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7704C-C001-4A2B-AEB6-DEEB00CEE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710A9-D053-4EE9-94F0-B4F7CC63C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20CE7-078A-44B6-9581-3C7A7DDC9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89FC6A9E-E56B-4BE3-AC40-F6E2E799D3FD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1C06E-CA6C-45ED-98C9-6456BC65B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5491A-DE90-429B-8A25-F5982DDE1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9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EE1E99-6643-4EEE-8FD1-63138BB1AC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BD1C8B-B639-4669-91C2-4DC83197F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844B2-EEA5-42AA-85E0-6E4257318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89FC6A9E-E56B-4BE3-AC40-F6E2E799D3FD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4803F-211D-41CF-B9C0-9BC3266A6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441CD-AAD3-41AF-BF28-A9DC1209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08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FF257-76FE-4D87-A3E3-8432FC1DD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5629E-5DB7-4463-94B9-395F49768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236C7-1649-47C4-B02E-E7DF5A008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89FC6A9E-E56B-4BE3-AC40-F6E2E799D3FD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969B8-8449-4048-AB59-23FF9C9F1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51618-A0F0-4E5B-8F9E-D6EA2ABDB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5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FDCF8-5AD8-4648-AF6F-C0C549EA1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numCol="1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3D00A-0628-4E40-AD46-25DC24ED3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numCol="1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A94FB-23AA-4498-A705-F1AC524F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89FC6A9E-E56B-4BE3-AC40-F6E2E799D3FD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E0C2B-63E7-4AA6-A755-875742B6A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ABF29-7EE2-4052-9E1F-E8569E552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8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73FE9-E510-498C-94FA-98C1A76FA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654C8-4A22-4284-9547-D02074C332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30F8F-CBD8-4683-89E2-4DE06239A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45872-4018-4110-8557-021003BE5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89FC6A9E-E56B-4BE3-AC40-F6E2E799D3FD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85F8E9-4AC5-4451-9C92-04C51DB85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DD3D-A912-42D7-A5F6-93CD31E2A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22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BE8BB-79D8-4AD2-A87B-1D5CC9F97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108BC-1792-484C-A154-E58FA6DA1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AAB268-1C75-40A2-905E-9CB3A7F04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48ADC1-F77C-47EE-A874-CBDD0B5E8E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C1DEEB-5558-40BE-93CF-796E75A8BB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5C9CBC-94A2-4929-A7DD-BE190AAAC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89FC6A9E-E56B-4BE3-AC40-F6E2E799D3FD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873A3B-7FFB-49A2-83C7-9404C846E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34BF69-AD13-456F-9E46-146C74371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10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39C36-502A-4190-A885-4A592C372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C7D8D1-8CC7-47C9-B175-3FFA8A0A8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89FC6A9E-E56B-4BE3-AC40-F6E2E799D3FD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2A128-6E43-4364-85E8-935B12519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539CAF-BFC2-4BAB-9266-4418FCF06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6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2211FB-C4F2-46C8-91A4-9A9623A3C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89FC6A9E-E56B-4BE3-AC40-F6E2E799D3FD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99639F-A6E8-4879-9680-075535A4F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394F1-7CA8-4BB1-A1EE-87ED7F916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4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BD6C3-4C81-4ED1-9232-D492739E6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B97D2-6DA4-4212-985D-8D92C46DF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F2820D-DA91-4422-90EE-FAE422197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F20CDA-0FAA-4A5E-A68E-9C0E3E6BC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89FC6A9E-E56B-4BE3-AC40-F6E2E799D3FD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37446D-AC4E-4302-984F-96A6DC528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78D961-5F08-4E1B-8E30-A8D656835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36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D47D0-AA3F-48DF-89E1-C0D3983D8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44C25B-D01E-4EA6-A5DD-C525C26907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E5F4DC-124B-49D4-B33C-2377D57FC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00540-2140-4782-A74A-565F03C5C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89FC6A9E-E56B-4BE3-AC40-F6E2E799D3FD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54673-6265-42EF-8D04-C7AA5372D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69B74E-842C-4014-B1C3-0DFEA3E4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0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279127-46F7-488A-9A48-0899AEBFA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F5331-CF73-4607-BAA6-0126C879C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50C5E-783E-415A-AA1E-B9700893B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C6A9E-E56B-4BE3-AC40-F6E2E799D3FD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A297C-20B5-4F37-B8B5-13404B677B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12433-A521-4F44-9EF6-983801252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4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7205/MILMED-D-17-00017" TargetMode="External" /><Relationship Id="rId3" Type="http://schemas.openxmlformats.org/officeDocument/2006/relationships/hyperlink" Target="https://data.beaconjournal.com/hospital-compare/readmission/humboldt-county/06023/" TargetMode="External" /><Relationship Id="rId7" Type="http://schemas.openxmlformats.org/officeDocument/2006/relationships/hyperlink" Target="https://doi.org/10.2146/ajhp130457" TargetMode="External" /><Relationship Id="rId12" Type="http://schemas.openxmlformats.org/officeDocument/2006/relationships/image" Target="../media/image3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hyperlink" Target="https://doi.org/10.1371/journal.pone.0253024" TargetMode="External" /><Relationship Id="rId11" Type="http://schemas.openxmlformats.org/officeDocument/2006/relationships/image" Target="../media/image2.jpeg" /><Relationship Id="rId5" Type="http://schemas.openxmlformats.org/officeDocument/2006/relationships/hyperlink" Target="https://www.countyoffice.org/ca-humboldt-county-pharmacy/" TargetMode="External" /><Relationship Id="rId10" Type="http://schemas.openxmlformats.org/officeDocument/2006/relationships/hyperlink" Target="https://www.mercurynews.com/2020/04/01/coronavirus-cartoons-honoring-healthcare-workers-the-heroes-amid-the-pandemic/" TargetMode="External" /><Relationship Id="rId4" Type="http://schemas.openxmlformats.org/officeDocument/2006/relationships/hyperlink" Target="https://www.cms.gov/Medicare/Medicare-Fee-for-Service-Payment/AcuteInpatientPPS/Readmissions-Reduction-Program" TargetMode="External" /><Relationship Id="rId9" Type="http://schemas.openxmlformats.org/officeDocument/2006/relationships/hyperlink" Target="https://www.shutterstock.com/search/pharmacy+delivery" TargetMode="Externa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1134CB72-ABCA-49A9-AA11-07D7FDFB38F0}"/>
              </a:ext>
            </a:extLst>
          </p:cNvPr>
          <p:cNvSpPr/>
          <p:nvPr/>
        </p:nvSpPr>
        <p:spPr>
          <a:xfrm rot="10800000">
            <a:off x="0" y="0"/>
            <a:ext cx="12192000" cy="646330"/>
          </a:xfrm>
          <a:prstGeom prst="round2SameRect">
            <a:avLst/>
          </a:prstGeom>
          <a:solidFill>
            <a:srgbClr val="2876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241006-4172-41F9-AE6A-93102FC367F2}"/>
              </a:ext>
            </a:extLst>
          </p:cNvPr>
          <p:cNvSpPr txBox="1"/>
          <p:nvPr/>
        </p:nvSpPr>
        <p:spPr>
          <a:xfrm>
            <a:off x="392779" y="64185"/>
            <a:ext cx="11406433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sz="2400">
                <a:solidFill>
                  <a:srgbClr val="FFFFFF"/>
                </a:solidFill>
              </a:rPr>
              <a:t>Meds to Beds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E4BB920-7428-473C-9E90-839A07858C43}"/>
              </a:ext>
            </a:extLst>
          </p:cNvPr>
          <p:cNvSpPr/>
          <p:nvPr/>
        </p:nvSpPr>
        <p:spPr>
          <a:xfrm>
            <a:off x="316583" y="829550"/>
            <a:ext cx="3561761" cy="307777"/>
          </a:xfrm>
          <a:prstGeom prst="roundRect">
            <a:avLst/>
          </a:prstGeom>
          <a:solidFill>
            <a:srgbClr val="2876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4571E8-6B54-479B-A186-8C2A31235B23}"/>
              </a:ext>
            </a:extLst>
          </p:cNvPr>
          <p:cNvSpPr/>
          <p:nvPr/>
        </p:nvSpPr>
        <p:spPr>
          <a:xfrm>
            <a:off x="4315119" y="816502"/>
            <a:ext cx="3561761" cy="307777"/>
          </a:xfrm>
          <a:prstGeom prst="roundRect">
            <a:avLst/>
          </a:prstGeom>
          <a:solidFill>
            <a:srgbClr val="2876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0A4094-E4FC-4949-926F-2BBDF18AF56D}"/>
              </a:ext>
            </a:extLst>
          </p:cNvPr>
          <p:cNvSpPr/>
          <p:nvPr/>
        </p:nvSpPr>
        <p:spPr>
          <a:xfrm>
            <a:off x="8313656" y="829550"/>
            <a:ext cx="3561761" cy="307777"/>
          </a:xfrm>
          <a:prstGeom prst="roundRect">
            <a:avLst/>
          </a:prstGeom>
          <a:solidFill>
            <a:srgbClr val="2876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AE2D93A-237B-403E-AB89-FC723715C5C6}"/>
              </a:ext>
            </a:extLst>
          </p:cNvPr>
          <p:cNvSpPr/>
          <p:nvPr/>
        </p:nvSpPr>
        <p:spPr>
          <a:xfrm>
            <a:off x="344076" y="2742706"/>
            <a:ext cx="3561761" cy="307777"/>
          </a:xfrm>
          <a:prstGeom prst="roundRect">
            <a:avLst/>
          </a:prstGeom>
          <a:solidFill>
            <a:srgbClr val="2876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6AEA319-7F2B-4829-AF8F-078813C446B1}"/>
              </a:ext>
            </a:extLst>
          </p:cNvPr>
          <p:cNvSpPr/>
          <p:nvPr/>
        </p:nvSpPr>
        <p:spPr>
          <a:xfrm>
            <a:off x="316583" y="4800600"/>
            <a:ext cx="3561761" cy="310896"/>
          </a:xfrm>
          <a:prstGeom prst="roundRect">
            <a:avLst/>
          </a:prstGeom>
          <a:solidFill>
            <a:srgbClr val="2876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FB81219-C405-440F-9C9A-EB34F9FF6511}"/>
              </a:ext>
            </a:extLst>
          </p:cNvPr>
          <p:cNvSpPr/>
          <p:nvPr/>
        </p:nvSpPr>
        <p:spPr>
          <a:xfrm>
            <a:off x="4315118" y="3337560"/>
            <a:ext cx="3561761" cy="310896"/>
          </a:xfrm>
          <a:prstGeom prst="roundRect">
            <a:avLst/>
          </a:prstGeom>
          <a:solidFill>
            <a:srgbClr val="2876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001C0D1-3F72-471E-8701-31B4D7A70917}"/>
              </a:ext>
            </a:extLst>
          </p:cNvPr>
          <p:cNvSpPr/>
          <p:nvPr/>
        </p:nvSpPr>
        <p:spPr>
          <a:xfrm>
            <a:off x="4297680" y="5166360"/>
            <a:ext cx="3561761" cy="310896"/>
          </a:xfrm>
          <a:prstGeom prst="roundRect">
            <a:avLst/>
          </a:prstGeom>
          <a:solidFill>
            <a:srgbClr val="2876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E2F5C2D-F21C-4FEB-B4CA-E467597567EC}"/>
              </a:ext>
            </a:extLst>
          </p:cNvPr>
          <p:cNvSpPr/>
          <p:nvPr/>
        </p:nvSpPr>
        <p:spPr>
          <a:xfrm>
            <a:off x="8313656" y="3200400"/>
            <a:ext cx="3561761" cy="310896"/>
          </a:xfrm>
          <a:prstGeom prst="roundRect">
            <a:avLst>
              <a:gd name="adj" fmla="val 38"/>
            </a:avLst>
          </a:prstGeom>
          <a:solidFill>
            <a:srgbClr val="2876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18EAD0-9D27-4292-B426-CEEC72194226}"/>
              </a:ext>
            </a:extLst>
          </p:cNvPr>
          <p:cNvSpPr txBox="1"/>
          <p:nvPr/>
        </p:nvSpPr>
        <p:spPr>
          <a:xfrm>
            <a:off x="480762" y="832853"/>
            <a:ext cx="3233394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Background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13ED3B-2420-42FF-838E-84EDBEC125ED}"/>
              </a:ext>
            </a:extLst>
          </p:cNvPr>
          <p:cNvSpPr txBox="1"/>
          <p:nvPr/>
        </p:nvSpPr>
        <p:spPr>
          <a:xfrm>
            <a:off x="508256" y="2746008"/>
            <a:ext cx="3233394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Importance of Issue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5F0CC7-FAB9-47F8-9278-AA3AA1E694CD}"/>
              </a:ext>
            </a:extLst>
          </p:cNvPr>
          <p:cNvSpPr txBox="1"/>
          <p:nvPr/>
        </p:nvSpPr>
        <p:spPr>
          <a:xfrm>
            <a:off x="480764" y="4800600"/>
            <a:ext cx="3233394" cy="2743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Framework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D55A35-F8F7-42F5-93CD-9544D69EC501}"/>
              </a:ext>
            </a:extLst>
          </p:cNvPr>
          <p:cNvSpPr txBox="1"/>
          <p:nvPr/>
        </p:nvSpPr>
        <p:spPr>
          <a:xfrm>
            <a:off x="4479299" y="819804"/>
            <a:ext cx="3233394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Key Concepts &amp; Outcomes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F6ABBC-850A-4D20-8072-86CF011609E7}"/>
              </a:ext>
            </a:extLst>
          </p:cNvPr>
          <p:cNvSpPr txBox="1"/>
          <p:nvPr/>
        </p:nvSpPr>
        <p:spPr>
          <a:xfrm>
            <a:off x="4479299" y="3337560"/>
            <a:ext cx="3233394" cy="2743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Interventions &amp; Solutions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5E2649-F323-429F-9966-593B94D42EAE}"/>
              </a:ext>
            </a:extLst>
          </p:cNvPr>
          <p:cNvSpPr txBox="1"/>
          <p:nvPr/>
        </p:nvSpPr>
        <p:spPr>
          <a:xfrm>
            <a:off x="8477840" y="832853"/>
            <a:ext cx="3233394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Key Players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4D4DD6-3F51-42F5-9462-36233012A14E}"/>
              </a:ext>
            </a:extLst>
          </p:cNvPr>
          <p:cNvSpPr txBox="1"/>
          <p:nvPr/>
        </p:nvSpPr>
        <p:spPr>
          <a:xfrm>
            <a:off x="4480560" y="5166360"/>
            <a:ext cx="3233394" cy="2743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Evaluation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CECC0-EFA5-4DE8-838B-41C918285F45}"/>
              </a:ext>
            </a:extLst>
          </p:cNvPr>
          <p:cNvSpPr txBox="1"/>
          <p:nvPr/>
        </p:nvSpPr>
        <p:spPr>
          <a:xfrm>
            <a:off x="8477842" y="3200400"/>
            <a:ext cx="3233394" cy="2743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References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FE9C9B5-5402-491B-99D5-177CEC3D686B}"/>
              </a:ext>
            </a:extLst>
          </p:cNvPr>
          <p:cNvSpPr/>
          <p:nvPr/>
        </p:nvSpPr>
        <p:spPr>
          <a:xfrm>
            <a:off x="170861" y="5973558"/>
            <a:ext cx="3959257" cy="695643"/>
          </a:xfrm>
          <a:prstGeom prst="roundRect">
            <a:avLst/>
          </a:prstGeom>
          <a:solidFill>
            <a:schemeClr val="bg1"/>
          </a:solidFill>
          <a:ln>
            <a:solidFill>
              <a:srgbClr val="2876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A225AB7-8CF2-41E4-B364-5C743956F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198" y="6074896"/>
            <a:ext cx="1584174" cy="51080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E4B2B55-84CC-4C4B-88EE-DF01E8CA569D}"/>
              </a:ext>
            </a:extLst>
          </p:cNvPr>
          <p:cNvSpPr txBox="1"/>
          <p:nvPr/>
        </p:nvSpPr>
        <p:spPr>
          <a:xfrm>
            <a:off x="392779" y="6150022"/>
            <a:ext cx="1739684" cy="33855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1600">
                <a:latin typeface="Lato" panose="020F0502020204030203" pitchFamily="34" charset="0"/>
              </a:rPr>
              <a:t>Katie Ohlsen, RN</a:t>
            </a:r>
            <a:endParaRPr lang="en-US" sz="1600" dirty="0">
              <a:latin typeface="Lato" panose="020F050202020403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F8ECB1-8855-448A-8E70-5BC2C930DE39}"/>
              </a:ext>
            </a:extLst>
          </p:cNvPr>
          <p:cNvSpPr txBox="1"/>
          <p:nvPr/>
        </p:nvSpPr>
        <p:spPr>
          <a:xfrm>
            <a:off x="179894" y="1188720"/>
            <a:ext cx="3698449" cy="16276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Lato" panose="020F0502020204030203" pitchFamily="34" charset="0"/>
              </a:rPr>
              <a:t>Hospital readmissions related to medications are largely preventable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Lato" panose="020F0502020204030203" pitchFamily="34" charset="0"/>
              </a:rPr>
              <a:t>Readmissions that happen within 30 days of discharge are not covered by CMS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Lato" panose="020F0502020204030203" pitchFamily="34" charset="0"/>
              </a:rPr>
              <a:t>Picking up discharge medications is often delayed due to financial reasons, including waiting days for prior authorizations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Lato" panose="020F0502020204030203" pitchFamily="34" charset="0"/>
              </a:rPr>
              <a:t>Lack of pharmacies in our rural area, 1 per 132 sq/miles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Lato" panose="020F0502020204030203" pitchFamily="34" charset="0"/>
              </a:rPr>
              <a:t>No pharmacies open 24 hours and some with limited hours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latin typeface="Lato" panose="020F050202020403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FFE00F-8A54-40EE-93E3-8DDED6A71279}"/>
              </a:ext>
            </a:extLst>
          </p:cNvPr>
          <p:cNvSpPr txBox="1"/>
          <p:nvPr/>
        </p:nvSpPr>
        <p:spPr>
          <a:xfrm>
            <a:off x="316582" y="3108960"/>
            <a:ext cx="3534267" cy="178308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Lato" panose="020F0502020204030203" pitchFamily="34" charset="0"/>
              </a:rPr>
              <a:t>Frequent hospitlaizations can increase patient mortality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Lato" panose="020F0502020204030203" pitchFamily="34" charset="0"/>
              </a:rPr>
              <a:t>Medication costs have continued to rise dramatically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Lato" panose="020F0502020204030203" pitchFamily="34" charset="0"/>
              </a:rPr>
              <a:t>Frequent readmissions impact staffing and availability of beds at hospitals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Lato" panose="020F0502020204030203" pitchFamily="34" charset="0"/>
              </a:rPr>
              <a:t>One hospital saw over 31,000 ER visits and 6610 discharges in 2018 alone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Lato" panose="020F0502020204030203" pitchFamily="34" charset="0"/>
              </a:rPr>
              <a:t>Medication non-adherence can reduce quality of life for the patients and their families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Lato" panose="020F0502020204030203" pitchFamily="34" charset="0"/>
              </a:rPr>
              <a:t>Reduced funding for hospitals from CMS, the largest insurance payer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latin typeface="Lato" panose="020F050202020403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904FF6-18AC-40A7-85CC-ECD73F91EF4E}"/>
              </a:ext>
            </a:extLst>
          </p:cNvPr>
          <p:cNvSpPr txBox="1"/>
          <p:nvPr/>
        </p:nvSpPr>
        <p:spPr>
          <a:xfrm>
            <a:off x="392779" y="5184731"/>
            <a:ext cx="3458070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Lato" panose="020F0502020204030203" pitchFamily="34" charset="0"/>
              </a:rPr>
              <a:t>The Iowa Model would be the best framework for this project to promote quality healthcare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Lato" panose="020F0502020204030203" pitchFamily="34" charset="0"/>
              </a:rPr>
              <a:t>The steps of the Iowa model closely follow the steps for this project</a:t>
            </a:r>
            <a:endParaRPr lang="en-US" sz="1000" dirty="0">
              <a:latin typeface="Lato" panose="020F050202020403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E3649F-1220-43F9-BBD1-81690BE8C018}"/>
              </a:ext>
            </a:extLst>
          </p:cNvPr>
          <p:cNvSpPr txBox="1"/>
          <p:nvPr/>
        </p:nvSpPr>
        <p:spPr>
          <a:xfrm>
            <a:off x="4315118" y="1188720"/>
            <a:ext cx="3534267" cy="224942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Lato" panose="020F0502020204030203" pitchFamily="34" charset="0"/>
              </a:rPr>
              <a:t>Decrease frequent hospitalizations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Lato" panose="020F0502020204030203" pitchFamily="34" charset="0"/>
              </a:rPr>
              <a:t>Increase quality of life and lower mortality for patients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Lato" panose="020F0502020204030203" pitchFamily="34" charset="0"/>
              </a:rPr>
              <a:t>Decrease impaction of hospital by reducing the number of patients seen in the ER and admitted</a:t>
            </a:r>
          </a:p>
          <a:p>
            <a:pPr lvl="4"/>
            <a:endParaRPr lang="en-US" sz="1000">
              <a:latin typeface="Lato" panose="020F0502020204030203" pitchFamily="34" charset="0"/>
            </a:endParaRPr>
          </a:p>
          <a:p>
            <a:pPr lvl="4"/>
            <a:r>
              <a:rPr lang="en-US" sz="1000">
                <a:latin typeface="Lato" panose="020F0502020204030203" pitchFamily="34" charset="0"/>
              </a:rPr>
              <a:t>GOAL:</a:t>
            </a:r>
          </a:p>
          <a:p>
            <a:pPr lvl="4"/>
            <a:r>
              <a:rPr lang="en-US" sz="1000">
                <a:latin typeface="Lato" panose="020F0502020204030203" pitchFamily="34" charset="0"/>
              </a:rPr>
              <a:t>Patients who receive meds prior to discharge will have a 50% reduction in ER visits and/or readmissions within one year of implementation</a:t>
            </a:r>
          </a:p>
          <a:p>
            <a:pPr lvl="4"/>
            <a:endParaRPr lang="en-US" sz="1000" dirty="0">
              <a:latin typeface="Lato" panose="020F0502020204030203" pitchFamily="34" charset="0"/>
            </a:endParaRPr>
          </a:p>
          <a:p>
            <a:endParaRPr lang="en-US" sz="1000" dirty="0">
              <a:latin typeface="Lato" panose="020F050202020403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8A71AC-A84F-4C39-857C-B763B74AA979}"/>
              </a:ext>
            </a:extLst>
          </p:cNvPr>
          <p:cNvSpPr txBox="1"/>
          <p:nvPr/>
        </p:nvSpPr>
        <p:spPr>
          <a:xfrm>
            <a:off x="4315117" y="3657600"/>
            <a:ext cx="3534267" cy="14813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Lato" panose="020F0502020204030203" pitchFamily="34" charset="0"/>
              </a:rPr>
              <a:t>Patients will receive a 30-day supply of their discharge medications prior to leaving the hospital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Lato" panose="020F0502020204030203" pitchFamily="34" charset="0"/>
              </a:rPr>
              <a:t>The pharmacy will deliver the medications to the bedside within one hour of receiving the medication orders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Lato" panose="020F0502020204030203" pitchFamily="34" charset="0"/>
              </a:rPr>
              <a:t>The hopsital will see a 5% reduction in the number of ER visits and 30-day readmissions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Lato" panose="020F0502020204030203" pitchFamily="34" charset="0"/>
              </a:rPr>
              <a:t>Patients who receive medications will have a post-discharge follow-up phone call within 48 hours of discharge</a:t>
            </a:r>
            <a:endParaRPr lang="en-US" sz="1000" dirty="0">
              <a:latin typeface="Lato" panose="020F050202020403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E18309-273C-4C6E-98F3-76D64AA3F501}"/>
              </a:ext>
            </a:extLst>
          </p:cNvPr>
          <p:cNvSpPr txBox="1"/>
          <p:nvPr/>
        </p:nvSpPr>
        <p:spPr>
          <a:xfrm>
            <a:off x="8368643" y="1143000"/>
            <a:ext cx="3534267" cy="16276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Lato" panose="020F0502020204030203" pitchFamily="34" charset="0"/>
              </a:rPr>
              <a:t>Patients identified as high risk for medication non-adherence and/or readmission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Lato" panose="020F0502020204030203" pitchFamily="34" charset="0"/>
              </a:rPr>
              <a:t>Patients families and/or caretakers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Lato" panose="020F0502020204030203" pitchFamily="34" charset="0"/>
              </a:rPr>
              <a:t>General Nursing staff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Lato" panose="020F0502020204030203" pitchFamily="34" charset="0"/>
              </a:rPr>
              <a:t>Case Managers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Lato" panose="020F0502020204030203" pitchFamily="34" charset="0"/>
              </a:rPr>
              <a:t>Physicians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Lato" panose="020F0502020204030203" pitchFamily="34" charset="0"/>
              </a:rPr>
              <a:t>Discharge nurse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Lato" panose="020F0502020204030203" pitchFamily="34" charset="0"/>
              </a:rPr>
              <a:t>Hospital pharmacists and pharmacy staff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latin typeface="Lato" panose="020F0502020204030203" pitchFamily="34" charset="0"/>
            </a:endParaRPr>
          </a:p>
          <a:p>
            <a:endParaRPr lang="en-US" sz="1000" dirty="0">
              <a:latin typeface="Lato" panose="020F050202020403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028667-97BB-4D16-8D12-BBCBFC20431A}"/>
              </a:ext>
            </a:extLst>
          </p:cNvPr>
          <p:cNvSpPr txBox="1"/>
          <p:nvPr/>
        </p:nvSpPr>
        <p:spPr>
          <a:xfrm>
            <a:off x="4297680" y="5486400"/>
            <a:ext cx="3534267" cy="11704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Lato" panose="020F0502020204030203" pitchFamily="34" charset="0"/>
              </a:rPr>
              <a:t>Monitor rates of ER visits within 30 days of discharge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Lato" panose="020F0502020204030203" pitchFamily="34" charset="0"/>
              </a:rPr>
              <a:t>Monitor rates of 30-day readmissions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Lato" panose="020F0502020204030203" pitchFamily="34" charset="0"/>
              </a:rPr>
              <a:t>Evaluate causes of 30-day ER visits and readmissions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Lato" panose="020F0502020204030203" pitchFamily="34" charset="0"/>
              </a:rPr>
              <a:t>Evaluate patient’s medication knowledge prior to discharge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Lato" panose="020F0502020204030203" pitchFamily="34" charset="0"/>
              </a:rPr>
              <a:t>Re-evaluate patient’s medication knowledge at 48 hour post-discharge follow-up phone call</a:t>
            </a:r>
            <a:endParaRPr lang="en-US" sz="1000" dirty="0">
              <a:latin typeface="Lato" panose="020F05020202040302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A78A5D-E744-42D1-B4EE-31111176D342}"/>
              </a:ext>
            </a:extLst>
          </p:cNvPr>
          <p:cNvSpPr txBox="1"/>
          <p:nvPr/>
        </p:nvSpPr>
        <p:spPr>
          <a:xfrm>
            <a:off x="8368643" y="3657600"/>
            <a:ext cx="3479280" cy="357020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800">
                <a:solidFill>
                  <a:srgbClr val="2020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Akron Beacon Journal. (n.d.). </a:t>
            </a:r>
            <a:r>
              <a:rPr lang="en-US" sz="800" i="1">
                <a:solidFill>
                  <a:srgbClr val="2020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Readmission of hospitals in Humboldt County and surrounding area. </a:t>
            </a:r>
            <a:r>
              <a:rPr lang="en-US" sz="800">
                <a:solidFill>
                  <a:srgbClr val="2020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Retrieved February 4, 2022, from </a:t>
            </a:r>
            <a:r>
              <a:rPr lang="en-US" sz="800" u="sng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https://data.beaconjournal.com/hospital-compare/readmission/humboldt-county/06023/</a:t>
            </a:r>
            <a:endParaRPr lang="en-US" sz="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800">
                <a:solidFill>
                  <a:srgbClr val="2020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Centers for Medicare and Medicaid Services (2021). Hospital Readmissions Reduction Program (HRRP). </a:t>
            </a:r>
            <a:r>
              <a:rPr lang="en-US" sz="800" u="sng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https://www.cms.gov/Medicare/Medicare-Fee-for-Service-Payment/AcuteInpatientPPS/Readmissions-Reduction-Program</a:t>
            </a:r>
            <a:endParaRPr lang="en-US" sz="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800">
                <a:solidFill>
                  <a:srgbClr val="2020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County Office (n.d.). </a:t>
            </a:r>
            <a:r>
              <a:rPr lang="en-US" sz="800" i="1">
                <a:solidFill>
                  <a:srgbClr val="2020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Pharmacies</a:t>
            </a:r>
            <a:r>
              <a:rPr lang="en-US" sz="800">
                <a:solidFill>
                  <a:srgbClr val="2020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800" i="1">
                <a:solidFill>
                  <a:srgbClr val="2020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en-US" sz="800">
                <a:solidFill>
                  <a:srgbClr val="2020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800" i="1">
                <a:solidFill>
                  <a:srgbClr val="2020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Humboldt</a:t>
            </a:r>
            <a:r>
              <a:rPr lang="en-US" sz="800">
                <a:solidFill>
                  <a:srgbClr val="2020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800" i="1">
                <a:solidFill>
                  <a:srgbClr val="2020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County</a:t>
            </a:r>
            <a:r>
              <a:rPr lang="en-US" sz="800">
                <a:solidFill>
                  <a:srgbClr val="2020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800" i="1">
                <a:solidFill>
                  <a:srgbClr val="2020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California</a:t>
            </a:r>
            <a:r>
              <a:rPr lang="en-US" sz="800">
                <a:solidFill>
                  <a:srgbClr val="2020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Retrieved March 4, 2022, from </a:t>
            </a:r>
            <a:r>
              <a:rPr lang="en-US" sz="800" u="sng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https://www.countyoffice.org/ca-humboldt-county-pharmacy/</a:t>
            </a:r>
            <a:r>
              <a:rPr lang="en-US" sz="800">
                <a:solidFill>
                  <a:srgbClr val="2020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800">
                <a:solidFill>
                  <a:srgbClr val="2020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Glans M, Kragh Ekstam A, Jakobsson U, Bondesson Å, Midlöv P (2021) Medication-related hospital readmissions within 30 days of discharge—A retrospective study of risk factors in older adults. PLoS ONE 16(6): e0253024. </a:t>
            </a:r>
            <a:r>
              <a:rPr lang="en-US" sz="800">
                <a:solidFill>
                  <a:srgbClr val="2020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https://doi.org/10.1371/journal.pone.0253024</a:t>
            </a:r>
            <a:endParaRPr lang="en-US" sz="800">
              <a:solidFill>
                <a:srgbClr val="2020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Kirkham, H. S., Clark, B. L., Paynter, J., Lewis, G. H., &amp; Duncan, I. (2014). The effect of a collaborative pharmacist-hospital care transition program on the likelihood of 30-day readmission. </a:t>
            </a:r>
            <a:r>
              <a:rPr lang="en-US" sz="800" i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American journal of health-system pharmacy : AJHP : official journal of the American Society of Health-System Pharmacists</a:t>
            </a:r>
            <a:r>
              <a:rPr lang="en-US" sz="80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en-US" sz="800" i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71</a:t>
            </a:r>
            <a:r>
              <a:rPr lang="en-US" sz="80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(9), 739–745. </a:t>
            </a:r>
            <a:r>
              <a:rPr lang="en-US" sz="800" u="sng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https://doi.org/10.2146/ajhp130457</a:t>
            </a:r>
            <a:r>
              <a:rPr lang="en-US" sz="80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80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Lin, A. H., Chin, J. C., Sicignano, N. M., &amp; Evans, A. M. (2017). Repeat Hospitalizations Predict Mortality in Patients With Heart Failure. </a:t>
            </a:r>
            <a:r>
              <a:rPr lang="en-US" sz="800" i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Military medicine</a:t>
            </a:r>
            <a:r>
              <a:rPr lang="en-US" sz="80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en-US" sz="800" i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182</a:t>
            </a:r>
            <a:r>
              <a:rPr lang="en-US" sz="80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(9), e1932–e1937. </a:t>
            </a:r>
            <a:r>
              <a:rPr lang="en-US" sz="800" u="sng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8"/>
              </a:rPr>
              <a:t>https://doi.org/10.7205/MILMED-D-17-00017</a:t>
            </a:r>
            <a:r>
              <a:rPr lang="en-US" sz="80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80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Image courtesy of </a:t>
            </a:r>
            <a:r>
              <a:rPr lang="en-US" sz="80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9"/>
              </a:rPr>
              <a:t>https://www.shutterstock.com/search/pharmacy+delivery</a:t>
            </a:r>
            <a:endParaRPr lang="en-US" sz="800">
              <a:solidFill>
                <a:srgbClr val="21212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80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Image courtesy of </a:t>
            </a:r>
            <a:r>
              <a:rPr lang="en-US" sz="80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0"/>
              </a:rPr>
              <a:t>https://www.mercurynews.com/2020/04/01/coronavirus-cartoons-honoring-healthcare-workers-the-heroes-amid-the-pandemic/</a:t>
            </a:r>
            <a:endParaRPr lang="en-US" sz="800">
              <a:solidFill>
                <a:srgbClr val="21212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800">
              <a:solidFill>
                <a:srgbClr val="21212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000" dirty="0">
              <a:latin typeface="Lato" panose="020F0502020204030203" pitchFamily="34" charset="0"/>
            </a:endParaRPr>
          </a:p>
        </p:txBody>
      </p:sp>
      <p:pic>
        <p:nvPicPr>
          <p:cNvPr id="3" name="Picture 31">
            <a:extLst>
              <a:ext uri="{FF2B5EF4-FFF2-40B4-BE49-F238E27FC236}">
                <a16:creationId xmlns:a16="http://schemas.microsoft.com/office/drawing/2014/main" id="{C8CFD735-AB7F-3749-9F01-0DAF44F4BB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117" y="1997041"/>
            <a:ext cx="1387418" cy="1261289"/>
          </a:xfrm>
          <a:prstGeom prst="rect">
            <a:avLst/>
          </a:prstGeom>
        </p:spPr>
      </p:pic>
      <p:pic>
        <p:nvPicPr>
          <p:cNvPr id="32" name="Picture 32">
            <a:extLst>
              <a:ext uri="{FF2B5EF4-FFF2-40B4-BE49-F238E27FC236}">
                <a16:creationId xmlns:a16="http://schemas.microsoft.com/office/drawing/2014/main" id="{6A86C3DE-0691-FB42-AB18-7FE53DE319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307" y="2482187"/>
            <a:ext cx="3465963" cy="61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54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440</Words>
  <Application>Microsoft Office PowerPoint</Application>
  <PresentationFormat>Widescreen</PresentationFormat>
  <Paragraphs>80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Eden J Donahue (she/her)</dc:creator>
  <cp:lastModifiedBy>Katie Ohlsen</cp:lastModifiedBy>
  <cp:revision>27</cp:revision>
  <cp:lastPrinted>2022-04-15T21:10:00Z</cp:lastPrinted>
  <dcterms:created xsi:type="dcterms:W3CDTF">2022-04-15T16:07:24Z</dcterms:created>
  <dcterms:modified xsi:type="dcterms:W3CDTF">2022-04-23T18:13:46Z</dcterms:modified>
</cp:coreProperties>
</file>