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CB33-E6CA-46E2-A014-E614762AD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33765-0EA2-4632-9C04-6279DB9AB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EDF7E-B42A-47D7-8FDD-16E1CD3A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814FB-B345-4E32-B981-DAB07D17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0090-A59A-4B8E-BCBE-1FDDA4AD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96CE-03D3-4448-9B84-AC125979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26D9D-97D4-471D-BD56-5214CB31A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74EA3-07C6-459F-964C-B9AA353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1F7E8-FE25-4897-AE8D-390C60FB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E30B-89FB-4F04-81CA-B82A157E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AB2D2-59D8-4056-A476-BC1CA562D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985FE-46F3-4C66-8418-62F4B7583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1FAA-2847-490F-A7A1-D564041D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44645-9E07-4DCB-84FC-979D68F0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77A7-AB26-44C2-8620-969059F6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7B95-938E-4C20-9F62-95041745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06E0-ED60-4F92-BDC5-2FE405D6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9860-68C0-405D-ABE3-CE69CF97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5CE7-34C4-4D29-B5E0-F3C2C071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245FA-1C4B-4F50-913E-30DB78F9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CB1A-9C7E-4410-9567-2AE7FC76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7039C-945B-4AE3-9FFB-7FB26441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25D8-0875-4C32-BE74-8CB38857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CBE0-D816-4B75-834E-FBD6891B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3A393-67E9-474A-8631-59BCEDE6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2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0870-B10D-4BD1-BE31-D82E3562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A4B2-762D-4A79-8AE4-B2BE1B804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DEEF8-5B02-4DA7-ABE7-4499AB69B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F9944-24F0-4A36-9E6A-1239C4DC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A7A0A-095D-4608-B4B3-ABAD1B72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77046-9F7D-4C34-BE47-E6B11A31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F184-B18B-41AF-A62C-AB149BFD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BE96-343C-4639-A157-9629CAC3D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10016-94D9-4397-8DE7-E7B544B34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328B5-C63C-491D-896A-F2A1E11B1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2CC3F-3935-44C6-B4E4-EEE303B01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0A67-09A1-445C-96E4-9963295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6A10B-FBE4-4468-9D6B-C17F4661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B6EE2-95CD-4599-95CB-4277B720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A10A-DB89-49C4-8445-5BA8959E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96CB2-6819-4852-A5D4-30E2F9C7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8B18-A17E-4836-A091-22D9730C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EA749-223D-4D4D-B9B7-E43FF641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2363F-639F-40E4-9DC1-7A15FD8B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0874D-70E3-44E9-B1C0-01BE22A6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91BD2-5AC9-4813-AC6D-BEA4172E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7179-D906-44E5-BDE5-E8EA012B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D2AF-3174-407A-8F40-2FEF1336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5BD02-8D72-4125-9B01-BF5F82B72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3C861-86CE-4C09-B53B-A45EC39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E828C-A937-4D50-B8B6-B4EE3181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AFD3F-C5AC-4A69-8B09-B81B93B8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6826-DB17-4B8A-9A09-4F905312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720DC-5F7C-4573-AE1D-086F1C933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D7CF5-718A-482C-A56A-5CE12881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55942-1CB5-447E-B142-C88AE6E8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E08A4-2560-4E94-937D-0855CF59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876DB-117E-47DD-97E6-8DA8540E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89675-2F20-443C-8832-4971B4ED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B842B-D6FC-4721-85DD-EEDB94EA2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A026B-DA75-43E6-8B97-B3CE13DEB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9A94-7020-4E61-9DDA-A3C0F7EC169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7DB5-66BE-4092-847D-D89C881BC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A8E3-D6C6-46C2-9BC5-F80B90201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65FE-98A1-4BA2-B568-147BBC39B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hhs.ca.gov/dataset/all-cause-unplanned-30-day-hospital-readmission-rate-california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briahs.com/tag/30-day-hospital-readmission-r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doi-org.ezproxy.humboldt.edu/10.1007/s10741-019-09912-z" TargetMode="External"/><Relationship Id="rId4" Type="http://schemas.openxmlformats.org/officeDocument/2006/relationships/hyperlink" Target="https://www.hcup-us.ahrq.gov/reports/statbriefs/sb278-Conditions-Frequent-Readmissions-By-Payer-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4F73-DB9A-408D-9414-6C340EEC8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063" y="92144"/>
            <a:ext cx="9144000" cy="879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solidFill>
                  <a:srgbClr val="002060"/>
                </a:solidFill>
              </a:rPr>
              <a:t>Decreasing Patient Readmission Rates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39FE4-F7C9-4137-9CA5-53442F98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798" y="696637"/>
            <a:ext cx="3760382" cy="18311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Black" panose="02040A04050005020304" pitchFamily="18" charset="0"/>
              </a:rPr>
              <a:t>Background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Patient readmission rates have risen yearly since 2011 in Northern California .</a:t>
            </a:r>
          </a:p>
          <a:p>
            <a: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Lack of patient follow up post discharge, limited primary care providers, and a rural setting can increase the likelihood that a patient will </a:t>
            </a: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 re-hospitalized.</a:t>
            </a:r>
            <a:endParaRPr lang="en-US" sz="1200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53455-C0D5-4E8C-9D49-3A09CEED265E}"/>
              </a:ext>
            </a:extLst>
          </p:cNvPr>
          <p:cNvSpPr txBox="1"/>
          <p:nvPr/>
        </p:nvSpPr>
        <p:spPr>
          <a:xfrm>
            <a:off x="-27427" y="2095628"/>
            <a:ext cx="37603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B0604020202020204" pitchFamily="18" charset="0"/>
              </a:rPr>
              <a:t>Importance of issue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single patient readmission can cost a hospital upwards of $15,000.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satisfactory patient outcomes.</a:t>
            </a:r>
            <a:endParaRPr lang="en-US" sz="1200" dirty="0">
              <a:solidFill>
                <a:prstClr val="black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increased mortality rates 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Impact on hospital </a:t>
            </a:r>
            <a:r>
              <a:rPr lang="en-US" sz="1200" dirty="0">
                <a:solidFill>
                  <a:prstClr val="black"/>
                </a:solidFill>
              </a:rPr>
              <a:t>&amp; healthcare workers</a:t>
            </a:r>
          </a:p>
          <a:p>
            <a:pPr marL="685800" lvl="1" indent="-228600" defTabSz="914400">
              <a:buFont typeface="+mj-lt"/>
              <a:buAutoNum type="arabi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More patients.</a:t>
            </a:r>
            <a:endParaRPr lang="en-US" sz="1200" dirty="0">
              <a:solidFill>
                <a:prstClr val="black"/>
              </a:solidFill>
            </a:endParaRPr>
          </a:p>
          <a:p>
            <a:pPr marL="685800" lvl="1" indent="-228600" defTabSz="914400">
              <a:buFont typeface="+mj-lt"/>
              <a:buAutoNum type="arabi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Increased burnout.</a:t>
            </a:r>
          </a:p>
          <a:p>
            <a:endParaRPr lang="en-US" u="sng" dirty="0">
              <a:solidFill>
                <a:schemeClr val="bg1"/>
              </a:solidFill>
              <a:latin typeface="Amasis MT Pro Black" panose="020B06040202020202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B06040202020202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FA43E-F403-485D-97C7-6042BA4EE715}"/>
              </a:ext>
            </a:extLst>
          </p:cNvPr>
          <p:cNvSpPr txBox="1"/>
          <p:nvPr/>
        </p:nvSpPr>
        <p:spPr>
          <a:xfrm>
            <a:off x="9017463" y="5008682"/>
            <a:ext cx="3174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40A04050005020304" pitchFamily="18" charset="0"/>
              </a:rPr>
              <a:t>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model that best suits this project is the Iowa model.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Issue Identification.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Information gathering.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Team formation: Implementation &amp; evaluation.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Flexible in the need for redesign throughout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E1D56-C67B-44A2-8524-F8212F07BC1D}"/>
              </a:ext>
            </a:extLst>
          </p:cNvPr>
          <p:cNvSpPr txBox="1"/>
          <p:nvPr/>
        </p:nvSpPr>
        <p:spPr>
          <a:xfrm>
            <a:off x="3786144" y="558363"/>
            <a:ext cx="5021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40A04050005020304" pitchFamily="18" charset="0"/>
              </a:rPr>
              <a:t>Key outcomes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Decreased readmission rates.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Improved patient satisfaction and confidence post-discharge.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Improved patient outcomes.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Improved </a:t>
            </a:r>
            <a:r>
              <a:rPr lang="en-US" sz="1200" dirty="0">
                <a:solidFill>
                  <a:prstClr val="black"/>
                </a:solidFill>
              </a:rPr>
              <a:t>transition from hospital to primary care setting.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FAC2E-C6DB-47D0-AA8E-F1687461752C}"/>
              </a:ext>
            </a:extLst>
          </p:cNvPr>
          <p:cNvSpPr txBox="1"/>
          <p:nvPr/>
        </p:nvSpPr>
        <p:spPr>
          <a:xfrm>
            <a:off x="-27427" y="3683400"/>
            <a:ext cx="3351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40A04050005020304" pitchFamily="18" charset="0"/>
              </a:rPr>
              <a:t>Interventions and solutions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Individual- The patient will receive a post discharge call within 48 hours of discharge. </a:t>
            </a:r>
            <a:r>
              <a:rPr lang="en-US" sz="1200" dirty="0">
                <a:solidFill>
                  <a:prstClr val="black"/>
                </a:solidFill>
              </a:rPr>
              <a:t>This call will review discharge instructions, medication regimens, and any worsening symptoms.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Community-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patient will have a follow-up appointment with a primary care provider within 10 days of discharge.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Policy- The hospital will implement a policy outlining the structure of the post discharge call and A script that will ensure patient safety. </a:t>
            </a:r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F918D-2BF8-4C09-986A-E0D12BBD25D8}"/>
              </a:ext>
            </a:extLst>
          </p:cNvPr>
          <p:cNvSpPr txBox="1"/>
          <p:nvPr/>
        </p:nvSpPr>
        <p:spPr>
          <a:xfrm>
            <a:off x="9089225" y="321747"/>
            <a:ext cx="2934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40A04050005020304" pitchFamily="18" charset="0"/>
              </a:rPr>
              <a:t>Key players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Patients discharged from the hospital. </a:t>
            </a:r>
          </a:p>
          <a:p>
            <a:pPr lvl="0" defTabSz="914400"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Key players- Unit managers, discharge planning, nursing, providers, and patients. 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Community participants- Primary care facilities, home health agencies, families of patients. </a:t>
            </a:r>
          </a:p>
          <a:p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2B0F3-77D6-40B7-9C2B-72A392744731}"/>
              </a:ext>
            </a:extLst>
          </p:cNvPr>
          <p:cNvSpPr txBox="1"/>
          <p:nvPr/>
        </p:nvSpPr>
        <p:spPr>
          <a:xfrm>
            <a:off x="9069293" y="2390739"/>
            <a:ext cx="3174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40A04050005020304" pitchFamily="18" charset="0"/>
              </a:rPr>
              <a:t>Evaluation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Evaluation- identify readmission rates via electronic health records after three months.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Process evaluations- </a:t>
            </a:r>
            <a:endParaRPr lang="en-US" sz="1200" dirty="0">
              <a:solidFill>
                <a:prstClr val="black"/>
              </a:solidFill>
            </a:endParaRPr>
          </a:p>
          <a:p>
            <a:pPr marL="685800" lvl="1" indent="-228600">
              <a:buFont typeface="+mj-lt"/>
              <a:buAutoNum type="arabi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discharge calls are made within 48 hours.</a:t>
            </a:r>
            <a:endParaRPr lang="en-US" sz="1200" dirty="0">
              <a:solidFill>
                <a:prstClr val="black"/>
              </a:solidFill>
            </a:endParaRPr>
          </a:p>
          <a:p>
            <a:pPr marL="685800" lvl="1" indent="-228600">
              <a:buFont typeface="+mj-lt"/>
              <a:buAutoNum type="arabi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post discharge follow up by primary care provider within 10 days.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Impact evaluations- 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Survey sent to patients &amp; primary care provider 30 days post discharge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8EFCE-7FC2-43BC-BE4D-2D92F5DBD28D}"/>
              </a:ext>
            </a:extLst>
          </p:cNvPr>
          <p:cNvSpPr txBox="1"/>
          <p:nvPr/>
        </p:nvSpPr>
        <p:spPr>
          <a:xfrm>
            <a:off x="3585789" y="4685516"/>
            <a:ext cx="5318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masis MT Pro Black" panose="02040A04050005020304" pitchFamily="18" charset="0"/>
              </a:rPr>
              <a:t>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Brea Health Services. </a:t>
            </a:r>
            <a:r>
              <a:rPr lang="en-US" sz="900" i="1" dirty="0"/>
              <a:t>Tag: 30 day hospital readmission rates.</a:t>
            </a:r>
            <a:r>
              <a:rPr lang="en-US" sz="900" dirty="0"/>
              <a:t>2015. </a:t>
            </a:r>
            <a:r>
              <a:rPr lang="en-US" sz="900" dirty="0">
                <a:hlinkClick r:id="rId2"/>
              </a:rPr>
              <a:t>https://briahs.com/tag/30-day-hospital-readmission-rates/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California Health &amp; Human Services Agency. (2021, March 9). All-Cause Unplanned 30-Day Hospital Readmission Rate, California (LGHC Indicator). </a:t>
            </a:r>
            <a:r>
              <a:rPr lang="en-US" sz="900" dirty="0">
                <a:hlinkClick r:id="rId3"/>
              </a:rPr>
              <a:t>https://data.chhs.ca.gov/dataset/all-cause-unplanned-30-day-hospital-readmission-rate-california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Weiss, A. J, &amp; Jiang, J. H. (2021, July 20). Overview of clinical conditions with frequent and costly hospital readmissions by payer, 2018. Agency for Healthcare Research and Quality. </a:t>
            </a:r>
            <a:r>
              <a:rPr lang="en-US" sz="900" dirty="0">
                <a:hlinkClick r:id="rId4"/>
              </a:rPr>
              <a:t>https://www.hcup-us.ahrq.gov/reports/statbriefs/sb278-Conditions-Frequent-Readmissions-By-Payer-2018.pdf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Altibi</a:t>
            </a:r>
            <a:r>
              <a:rPr lang="en-US" sz="900" dirty="0"/>
              <a:t>, A. M., </a:t>
            </a:r>
            <a:r>
              <a:rPr lang="en-US" sz="900" dirty="0" err="1"/>
              <a:t>Prousi</a:t>
            </a:r>
            <a:r>
              <a:rPr lang="en-US" sz="900" dirty="0"/>
              <a:t>, G., Agarwal, M. et al. (2020, January 2). Readmission-free period and in-hospital mortality at the time of first readmission in acute heart failure patients—NRD-based analysis of 40,000 heart failure readmissions. Heart Fail Rev 26, 57–64 (2021). </a:t>
            </a:r>
            <a:r>
              <a:rPr lang="en-US" sz="900" dirty="0">
                <a:hlinkClick r:id="rId5"/>
              </a:rPr>
              <a:t>https://doi-org.ezproxy.humboldt.edu/10.1007/s10741-019-09912-z</a:t>
            </a:r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71FAE-F3CC-4EBF-BB7A-9290C4C3E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970"/>
            <a:ext cx="1535707" cy="4951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E3F25B-3A17-47BA-B379-654DF08F1000}"/>
              </a:ext>
            </a:extLst>
          </p:cNvPr>
          <p:cNvSpPr txBox="1"/>
          <p:nvPr/>
        </p:nvSpPr>
        <p:spPr>
          <a:xfrm>
            <a:off x="10477312" y="13970"/>
            <a:ext cx="153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Anna Branson, RN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ospital Readmissions Reduction Program">
            <a:extLst>
              <a:ext uri="{FF2B5EF4-FFF2-40B4-BE49-F238E27FC236}">
                <a16:creationId xmlns:a16="http://schemas.microsoft.com/office/drawing/2014/main" id="{2436F86B-570F-418F-9476-15074F99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64" y="1809144"/>
            <a:ext cx="4875623" cy="26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5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503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Black</vt:lpstr>
      <vt:lpstr>Arial</vt:lpstr>
      <vt:lpstr>Calibri</vt:lpstr>
      <vt:lpstr>Calibri Light</vt:lpstr>
      <vt:lpstr>Office Theme</vt:lpstr>
      <vt:lpstr>Decreasing Patient Readmission Rates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Decreasing Patient Readmission Rates </dc:title>
  <dc:creator>Anna Branson</dc:creator>
  <cp:lastModifiedBy>Anna Branson</cp:lastModifiedBy>
  <cp:revision>8</cp:revision>
  <dcterms:created xsi:type="dcterms:W3CDTF">2022-04-19T19:18:17Z</dcterms:created>
  <dcterms:modified xsi:type="dcterms:W3CDTF">2022-04-24T13:54:20Z</dcterms:modified>
</cp:coreProperties>
</file>