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 roundtripDataSignature="AMtx7mjHewexwAwdTPteF8KXdb1Os5MJ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 d="100"/>
          <a:sy n="12" d="100"/>
        </p:scale>
        <p:origin x="1548"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0" Type="http://schemas.openxmlformats.org/officeDocument/2006/relationships/tableStyles" Target="tableStyles.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291840" y="5387342"/>
            <a:ext cx="37307520" cy="1146048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5486400" y="17289782"/>
            <a:ext cx="32918400" cy="794765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800"/>
              </a:spcBef>
              <a:spcAft>
                <a:spcPts val="0"/>
              </a:spcAft>
              <a:buClr>
                <a:schemeClr val="dk1"/>
              </a:buClr>
              <a:buSzPts val="11520"/>
              <a:buNone/>
              <a:defRPr sz="11520"/>
            </a:lvl1pPr>
            <a:lvl2pPr lvl="1" algn="ctr">
              <a:lnSpc>
                <a:spcPct val="90000"/>
              </a:lnSpc>
              <a:spcBef>
                <a:spcPts val="2400"/>
              </a:spcBef>
              <a:spcAft>
                <a:spcPts val="0"/>
              </a:spcAft>
              <a:buClr>
                <a:schemeClr val="dk1"/>
              </a:buClr>
              <a:buSzPts val="9600"/>
              <a:buNone/>
              <a:defRPr sz="9600"/>
            </a:lvl2pPr>
            <a:lvl3pPr lvl="2" algn="ctr">
              <a:lnSpc>
                <a:spcPct val="90000"/>
              </a:lnSpc>
              <a:spcBef>
                <a:spcPts val="2400"/>
              </a:spcBef>
              <a:spcAft>
                <a:spcPts val="0"/>
              </a:spcAft>
              <a:buClr>
                <a:schemeClr val="dk1"/>
              </a:buClr>
              <a:buSzPts val="8640"/>
              <a:buNone/>
              <a:defRPr sz="8640"/>
            </a:lvl3pPr>
            <a:lvl4pPr lvl="3" algn="ctr">
              <a:lnSpc>
                <a:spcPct val="90000"/>
              </a:lnSpc>
              <a:spcBef>
                <a:spcPts val="2400"/>
              </a:spcBef>
              <a:spcAft>
                <a:spcPts val="0"/>
              </a:spcAft>
              <a:buClr>
                <a:schemeClr val="dk1"/>
              </a:buClr>
              <a:buSzPts val="7680"/>
              <a:buNone/>
              <a:defRPr sz="7680"/>
            </a:lvl4pPr>
            <a:lvl5pPr lvl="4" algn="ctr">
              <a:lnSpc>
                <a:spcPct val="90000"/>
              </a:lnSpc>
              <a:spcBef>
                <a:spcPts val="2400"/>
              </a:spcBef>
              <a:spcAft>
                <a:spcPts val="0"/>
              </a:spcAft>
              <a:buClr>
                <a:schemeClr val="dk1"/>
              </a:buClr>
              <a:buSzPts val="7680"/>
              <a:buNone/>
              <a:defRPr sz="7680"/>
            </a:lvl5pPr>
            <a:lvl6pPr lvl="5" algn="ctr">
              <a:lnSpc>
                <a:spcPct val="90000"/>
              </a:lnSpc>
              <a:spcBef>
                <a:spcPts val="2400"/>
              </a:spcBef>
              <a:spcAft>
                <a:spcPts val="0"/>
              </a:spcAft>
              <a:buClr>
                <a:schemeClr val="dk1"/>
              </a:buClr>
              <a:buSzPts val="7680"/>
              <a:buNone/>
              <a:defRPr sz="7680"/>
            </a:lvl6pPr>
            <a:lvl7pPr lvl="6" algn="ctr">
              <a:lnSpc>
                <a:spcPct val="90000"/>
              </a:lnSpc>
              <a:spcBef>
                <a:spcPts val="2400"/>
              </a:spcBef>
              <a:spcAft>
                <a:spcPts val="0"/>
              </a:spcAft>
              <a:buClr>
                <a:schemeClr val="dk1"/>
              </a:buClr>
              <a:buSzPts val="7680"/>
              <a:buNone/>
              <a:defRPr sz="7680"/>
            </a:lvl7pPr>
            <a:lvl8pPr lvl="7" algn="ctr">
              <a:lnSpc>
                <a:spcPct val="90000"/>
              </a:lnSpc>
              <a:spcBef>
                <a:spcPts val="2400"/>
              </a:spcBef>
              <a:spcAft>
                <a:spcPts val="0"/>
              </a:spcAft>
              <a:buClr>
                <a:schemeClr val="dk1"/>
              </a:buClr>
              <a:buSzPts val="7680"/>
              <a:buNone/>
              <a:defRPr sz="7680"/>
            </a:lvl8pPr>
            <a:lvl9pPr lvl="8" algn="ctr">
              <a:lnSpc>
                <a:spcPct val="90000"/>
              </a:lnSpc>
              <a:spcBef>
                <a:spcPts val="2400"/>
              </a:spcBef>
              <a:spcAft>
                <a:spcPts val="0"/>
              </a:spcAft>
              <a:buClr>
                <a:schemeClr val="dk1"/>
              </a:buClr>
              <a:buSzPts val="7680"/>
              <a:buNone/>
              <a:defRPr sz="7680"/>
            </a:lvl9pPr>
          </a:lstStyle>
          <a:p>
            <a:endParaRPr/>
          </a:p>
        </p:txBody>
      </p:sp>
      <p:sp>
        <p:nvSpPr>
          <p:cNvPr id="18" name="Google Shape;18;p3"/>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11502389" y="278131"/>
            <a:ext cx="20886422" cy="378561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22193251" y="10968991"/>
            <a:ext cx="27896822" cy="94640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2990851" y="1779271"/>
            <a:ext cx="27896822" cy="278434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2994662" y="8206749"/>
            <a:ext cx="37856160" cy="136931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2994662" y="22029429"/>
            <a:ext cx="37856160" cy="72008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11520"/>
              <a:buNone/>
              <a:defRPr sz="11520">
                <a:solidFill>
                  <a:schemeClr val="dk1"/>
                </a:solidFill>
              </a:defRPr>
            </a:lvl1pPr>
            <a:lvl2pPr marL="914400" lvl="1" indent="-228600" algn="l">
              <a:lnSpc>
                <a:spcPct val="90000"/>
              </a:lnSpc>
              <a:spcBef>
                <a:spcPts val="2400"/>
              </a:spcBef>
              <a:spcAft>
                <a:spcPts val="0"/>
              </a:spcAft>
              <a:buClr>
                <a:srgbClr val="888888"/>
              </a:buClr>
              <a:buSzPts val="9600"/>
              <a:buNone/>
              <a:defRPr sz="9600">
                <a:solidFill>
                  <a:srgbClr val="888888"/>
                </a:solidFill>
              </a:defRPr>
            </a:lvl2pPr>
            <a:lvl3pPr marL="1371600" lvl="2" indent="-228600" algn="l">
              <a:lnSpc>
                <a:spcPct val="90000"/>
              </a:lnSpc>
              <a:spcBef>
                <a:spcPts val="2400"/>
              </a:spcBef>
              <a:spcAft>
                <a:spcPts val="0"/>
              </a:spcAft>
              <a:buClr>
                <a:srgbClr val="888888"/>
              </a:buClr>
              <a:buSzPts val="8640"/>
              <a:buNone/>
              <a:defRPr sz="8640">
                <a:solidFill>
                  <a:srgbClr val="888888"/>
                </a:solidFill>
              </a:defRPr>
            </a:lvl3pPr>
            <a:lvl4pPr marL="1828800" lvl="3" indent="-228600" algn="l">
              <a:lnSpc>
                <a:spcPct val="90000"/>
              </a:lnSpc>
              <a:spcBef>
                <a:spcPts val="2400"/>
              </a:spcBef>
              <a:spcAft>
                <a:spcPts val="0"/>
              </a:spcAft>
              <a:buClr>
                <a:srgbClr val="888888"/>
              </a:buClr>
              <a:buSzPts val="7680"/>
              <a:buNone/>
              <a:defRPr sz="7680">
                <a:solidFill>
                  <a:srgbClr val="888888"/>
                </a:solidFill>
              </a:defRPr>
            </a:lvl4pPr>
            <a:lvl5pPr marL="2286000" lvl="4" indent="-228600" algn="l">
              <a:lnSpc>
                <a:spcPct val="90000"/>
              </a:lnSpc>
              <a:spcBef>
                <a:spcPts val="2400"/>
              </a:spcBef>
              <a:spcAft>
                <a:spcPts val="0"/>
              </a:spcAft>
              <a:buClr>
                <a:srgbClr val="888888"/>
              </a:buClr>
              <a:buSzPts val="7680"/>
              <a:buNone/>
              <a:defRPr sz="7680">
                <a:solidFill>
                  <a:srgbClr val="888888"/>
                </a:solidFill>
              </a:defRPr>
            </a:lvl5pPr>
            <a:lvl6pPr marL="2743200" lvl="5" indent="-228600" algn="l">
              <a:lnSpc>
                <a:spcPct val="90000"/>
              </a:lnSpc>
              <a:spcBef>
                <a:spcPts val="2400"/>
              </a:spcBef>
              <a:spcAft>
                <a:spcPts val="0"/>
              </a:spcAft>
              <a:buClr>
                <a:srgbClr val="888888"/>
              </a:buClr>
              <a:buSzPts val="7680"/>
              <a:buNone/>
              <a:defRPr sz="7680">
                <a:solidFill>
                  <a:srgbClr val="888888"/>
                </a:solidFill>
              </a:defRPr>
            </a:lvl6pPr>
            <a:lvl7pPr marL="3200400" lvl="6" indent="-228600" algn="l">
              <a:lnSpc>
                <a:spcPct val="90000"/>
              </a:lnSpc>
              <a:spcBef>
                <a:spcPts val="2400"/>
              </a:spcBef>
              <a:spcAft>
                <a:spcPts val="0"/>
              </a:spcAft>
              <a:buClr>
                <a:srgbClr val="888888"/>
              </a:buClr>
              <a:buSzPts val="7680"/>
              <a:buNone/>
              <a:defRPr sz="7680">
                <a:solidFill>
                  <a:srgbClr val="888888"/>
                </a:solidFill>
              </a:defRPr>
            </a:lvl7pPr>
            <a:lvl8pPr marL="3657600" lvl="7" indent="-228600" algn="l">
              <a:lnSpc>
                <a:spcPct val="90000"/>
              </a:lnSpc>
              <a:spcBef>
                <a:spcPts val="2400"/>
              </a:spcBef>
              <a:spcAft>
                <a:spcPts val="0"/>
              </a:spcAft>
              <a:buClr>
                <a:srgbClr val="888888"/>
              </a:buClr>
              <a:buSzPts val="7680"/>
              <a:buNone/>
              <a:defRPr sz="7680">
                <a:solidFill>
                  <a:srgbClr val="888888"/>
                </a:solidFill>
              </a:defRPr>
            </a:lvl8pPr>
            <a:lvl9pPr marL="4114800" lvl="8" indent="-228600" algn="l">
              <a:lnSpc>
                <a:spcPct val="90000"/>
              </a:lnSpc>
              <a:spcBef>
                <a:spcPts val="2400"/>
              </a:spcBef>
              <a:spcAft>
                <a:spcPts val="0"/>
              </a:spcAft>
              <a:buClr>
                <a:srgbClr val="888888"/>
              </a:buClr>
              <a:buSzPts val="7680"/>
              <a:buNone/>
              <a:defRPr sz="7680">
                <a:solidFill>
                  <a:srgbClr val="888888"/>
                </a:solidFill>
              </a:defRPr>
            </a:lvl9pPr>
          </a:lstStyle>
          <a:p>
            <a:endParaRPr/>
          </a:p>
        </p:txBody>
      </p:sp>
      <p:sp>
        <p:nvSpPr>
          <p:cNvPr id="30" name="Google Shape;30;p5"/>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3017520" y="8763000"/>
            <a:ext cx="1865376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22219920" y="8763000"/>
            <a:ext cx="1865376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023237"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3023242" y="8069582"/>
            <a:ext cx="18568032"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0"/>
              </a:spcBef>
              <a:spcAft>
                <a:spcPts val="0"/>
              </a:spcAft>
              <a:buClr>
                <a:schemeClr val="dk1"/>
              </a:buClr>
              <a:buSzPts val="11520"/>
              <a:buNone/>
              <a:defRPr sz="11520" b="1"/>
            </a:lvl1pPr>
            <a:lvl2pPr marL="914400" lvl="1" indent="-228600" algn="l">
              <a:lnSpc>
                <a:spcPct val="90000"/>
              </a:lnSpc>
              <a:spcBef>
                <a:spcPts val="2400"/>
              </a:spcBef>
              <a:spcAft>
                <a:spcPts val="0"/>
              </a:spcAft>
              <a:buClr>
                <a:schemeClr val="dk1"/>
              </a:buClr>
              <a:buSzPts val="9600"/>
              <a:buNone/>
              <a:defRPr sz="9600" b="1"/>
            </a:lvl2pPr>
            <a:lvl3pPr marL="1371600" lvl="2" indent="-228600" algn="l">
              <a:lnSpc>
                <a:spcPct val="90000"/>
              </a:lnSpc>
              <a:spcBef>
                <a:spcPts val="2400"/>
              </a:spcBef>
              <a:spcAft>
                <a:spcPts val="0"/>
              </a:spcAft>
              <a:buClr>
                <a:schemeClr val="dk1"/>
              </a:buClr>
              <a:buSzPts val="8640"/>
              <a:buNone/>
              <a:defRPr sz="8640" b="1"/>
            </a:lvl3pPr>
            <a:lvl4pPr marL="1828800" lvl="3" indent="-228600" algn="l">
              <a:lnSpc>
                <a:spcPct val="90000"/>
              </a:lnSpc>
              <a:spcBef>
                <a:spcPts val="2400"/>
              </a:spcBef>
              <a:spcAft>
                <a:spcPts val="0"/>
              </a:spcAft>
              <a:buClr>
                <a:schemeClr val="dk1"/>
              </a:buClr>
              <a:buSzPts val="7680"/>
              <a:buNone/>
              <a:defRPr sz="7680" b="1"/>
            </a:lvl4pPr>
            <a:lvl5pPr marL="2286000" lvl="4" indent="-228600" algn="l">
              <a:lnSpc>
                <a:spcPct val="90000"/>
              </a:lnSpc>
              <a:spcBef>
                <a:spcPts val="2400"/>
              </a:spcBef>
              <a:spcAft>
                <a:spcPts val="0"/>
              </a:spcAft>
              <a:buClr>
                <a:schemeClr val="dk1"/>
              </a:buClr>
              <a:buSzPts val="7680"/>
              <a:buNone/>
              <a:defRPr sz="7680" b="1"/>
            </a:lvl5pPr>
            <a:lvl6pPr marL="2743200" lvl="5" indent="-228600" algn="l">
              <a:lnSpc>
                <a:spcPct val="90000"/>
              </a:lnSpc>
              <a:spcBef>
                <a:spcPts val="2400"/>
              </a:spcBef>
              <a:spcAft>
                <a:spcPts val="0"/>
              </a:spcAft>
              <a:buClr>
                <a:schemeClr val="dk1"/>
              </a:buClr>
              <a:buSzPts val="7680"/>
              <a:buNone/>
              <a:defRPr sz="7680" b="1"/>
            </a:lvl6pPr>
            <a:lvl7pPr marL="3200400" lvl="6" indent="-228600" algn="l">
              <a:lnSpc>
                <a:spcPct val="90000"/>
              </a:lnSpc>
              <a:spcBef>
                <a:spcPts val="2400"/>
              </a:spcBef>
              <a:spcAft>
                <a:spcPts val="0"/>
              </a:spcAft>
              <a:buClr>
                <a:schemeClr val="dk1"/>
              </a:buClr>
              <a:buSzPts val="7680"/>
              <a:buNone/>
              <a:defRPr sz="7680" b="1"/>
            </a:lvl7pPr>
            <a:lvl8pPr marL="3657600" lvl="7" indent="-228600" algn="l">
              <a:lnSpc>
                <a:spcPct val="90000"/>
              </a:lnSpc>
              <a:spcBef>
                <a:spcPts val="2400"/>
              </a:spcBef>
              <a:spcAft>
                <a:spcPts val="0"/>
              </a:spcAft>
              <a:buClr>
                <a:schemeClr val="dk1"/>
              </a:buClr>
              <a:buSzPts val="7680"/>
              <a:buNone/>
              <a:defRPr sz="7680" b="1"/>
            </a:lvl8pPr>
            <a:lvl9pPr marL="4114800" lvl="8" indent="-228600" algn="l">
              <a:lnSpc>
                <a:spcPct val="90000"/>
              </a:lnSpc>
              <a:spcBef>
                <a:spcPts val="2400"/>
              </a:spcBef>
              <a:spcAft>
                <a:spcPts val="0"/>
              </a:spcAft>
              <a:buClr>
                <a:schemeClr val="dk1"/>
              </a:buClr>
              <a:buSzPts val="7680"/>
              <a:buNone/>
              <a:defRPr sz="7680" b="1"/>
            </a:lvl9pPr>
          </a:lstStyle>
          <a:p>
            <a:endParaRPr/>
          </a:p>
        </p:txBody>
      </p:sp>
      <p:sp>
        <p:nvSpPr>
          <p:cNvPr id="43" name="Google Shape;43;p7"/>
          <p:cNvSpPr txBox="1">
            <a:spLocks noGrp="1"/>
          </p:cNvSpPr>
          <p:nvPr>
            <p:ph type="body" idx="2"/>
          </p:nvPr>
        </p:nvSpPr>
        <p:spPr>
          <a:xfrm>
            <a:off x="3023242" y="12024360"/>
            <a:ext cx="18568032" cy="176860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22219922" y="8069582"/>
            <a:ext cx="18659477"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0"/>
              </a:spcBef>
              <a:spcAft>
                <a:spcPts val="0"/>
              </a:spcAft>
              <a:buClr>
                <a:schemeClr val="dk1"/>
              </a:buClr>
              <a:buSzPts val="11520"/>
              <a:buNone/>
              <a:defRPr sz="11520" b="1"/>
            </a:lvl1pPr>
            <a:lvl2pPr marL="914400" lvl="1" indent="-228600" algn="l">
              <a:lnSpc>
                <a:spcPct val="90000"/>
              </a:lnSpc>
              <a:spcBef>
                <a:spcPts val="2400"/>
              </a:spcBef>
              <a:spcAft>
                <a:spcPts val="0"/>
              </a:spcAft>
              <a:buClr>
                <a:schemeClr val="dk1"/>
              </a:buClr>
              <a:buSzPts val="9600"/>
              <a:buNone/>
              <a:defRPr sz="9600" b="1"/>
            </a:lvl2pPr>
            <a:lvl3pPr marL="1371600" lvl="2" indent="-228600" algn="l">
              <a:lnSpc>
                <a:spcPct val="90000"/>
              </a:lnSpc>
              <a:spcBef>
                <a:spcPts val="2400"/>
              </a:spcBef>
              <a:spcAft>
                <a:spcPts val="0"/>
              </a:spcAft>
              <a:buClr>
                <a:schemeClr val="dk1"/>
              </a:buClr>
              <a:buSzPts val="8640"/>
              <a:buNone/>
              <a:defRPr sz="8640" b="1"/>
            </a:lvl3pPr>
            <a:lvl4pPr marL="1828800" lvl="3" indent="-228600" algn="l">
              <a:lnSpc>
                <a:spcPct val="90000"/>
              </a:lnSpc>
              <a:spcBef>
                <a:spcPts val="2400"/>
              </a:spcBef>
              <a:spcAft>
                <a:spcPts val="0"/>
              </a:spcAft>
              <a:buClr>
                <a:schemeClr val="dk1"/>
              </a:buClr>
              <a:buSzPts val="7680"/>
              <a:buNone/>
              <a:defRPr sz="7680" b="1"/>
            </a:lvl4pPr>
            <a:lvl5pPr marL="2286000" lvl="4" indent="-228600" algn="l">
              <a:lnSpc>
                <a:spcPct val="90000"/>
              </a:lnSpc>
              <a:spcBef>
                <a:spcPts val="2400"/>
              </a:spcBef>
              <a:spcAft>
                <a:spcPts val="0"/>
              </a:spcAft>
              <a:buClr>
                <a:schemeClr val="dk1"/>
              </a:buClr>
              <a:buSzPts val="7680"/>
              <a:buNone/>
              <a:defRPr sz="7680" b="1"/>
            </a:lvl5pPr>
            <a:lvl6pPr marL="2743200" lvl="5" indent="-228600" algn="l">
              <a:lnSpc>
                <a:spcPct val="90000"/>
              </a:lnSpc>
              <a:spcBef>
                <a:spcPts val="2400"/>
              </a:spcBef>
              <a:spcAft>
                <a:spcPts val="0"/>
              </a:spcAft>
              <a:buClr>
                <a:schemeClr val="dk1"/>
              </a:buClr>
              <a:buSzPts val="7680"/>
              <a:buNone/>
              <a:defRPr sz="7680" b="1"/>
            </a:lvl6pPr>
            <a:lvl7pPr marL="3200400" lvl="6" indent="-228600" algn="l">
              <a:lnSpc>
                <a:spcPct val="90000"/>
              </a:lnSpc>
              <a:spcBef>
                <a:spcPts val="2400"/>
              </a:spcBef>
              <a:spcAft>
                <a:spcPts val="0"/>
              </a:spcAft>
              <a:buClr>
                <a:schemeClr val="dk1"/>
              </a:buClr>
              <a:buSzPts val="7680"/>
              <a:buNone/>
              <a:defRPr sz="7680" b="1"/>
            </a:lvl7pPr>
            <a:lvl8pPr marL="3657600" lvl="7" indent="-228600" algn="l">
              <a:lnSpc>
                <a:spcPct val="90000"/>
              </a:lnSpc>
              <a:spcBef>
                <a:spcPts val="2400"/>
              </a:spcBef>
              <a:spcAft>
                <a:spcPts val="0"/>
              </a:spcAft>
              <a:buClr>
                <a:schemeClr val="dk1"/>
              </a:buClr>
              <a:buSzPts val="7680"/>
              <a:buNone/>
              <a:defRPr sz="7680" b="1"/>
            </a:lvl8pPr>
            <a:lvl9pPr marL="4114800" lvl="8" indent="-228600" algn="l">
              <a:lnSpc>
                <a:spcPct val="90000"/>
              </a:lnSpc>
              <a:spcBef>
                <a:spcPts val="2400"/>
              </a:spcBef>
              <a:spcAft>
                <a:spcPts val="0"/>
              </a:spcAft>
              <a:buClr>
                <a:schemeClr val="dk1"/>
              </a:buClr>
              <a:buSzPts val="7680"/>
              <a:buNone/>
              <a:defRPr sz="7680" b="1"/>
            </a:lvl9pPr>
          </a:lstStyle>
          <a:p>
            <a:endParaRPr/>
          </a:p>
        </p:txBody>
      </p:sp>
      <p:sp>
        <p:nvSpPr>
          <p:cNvPr id="45" name="Google Shape;45;p7"/>
          <p:cNvSpPr txBox="1">
            <a:spLocks noGrp="1"/>
          </p:cNvSpPr>
          <p:nvPr>
            <p:ph type="body" idx="4"/>
          </p:nvPr>
        </p:nvSpPr>
        <p:spPr>
          <a:xfrm>
            <a:off x="22219922" y="12024360"/>
            <a:ext cx="18659477" cy="176860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3023237" y="2194560"/>
            <a:ext cx="14156054"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8659477" y="4739647"/>
            <a:ext cx="22219920" cy="23393400"/>
          </a:xfrm>
          <a:prstGeom prst="rect">
            <a:avLst/>
          </a:prstGeom>
          <a:noFill/>
          <a:ln>
            <a:noFill/>
          </a:ln>
        </p:spPr>
        <p:txBody>
          <a:bodyPr spcFirstLastPara="1" wrap="square" lIns="91425" tIns="45700" rIns="91425" bIns="45700" anchor="t" anchorCtr="0">
            <a:normAutofit/>
          </a:bodyPr>
          <a:lstStyle>
            <a:lvl1pPr marL="457200" lvl="0" indent="-1203960" algn="l">
              <a:lnSpc>
                <a:spcPct val="90000"/>
              </a:lnSpc>
              <a:spcBef>
                <a:spcPts val="4800"/>
              </a:spcBef>
              <a:spcAft>
                <a:spcPts val="0"/>
              </a:spcAft>
              <a:buClr>
                <a:schemeClr val="dk1"/>
              </a:buClr>
              <a:buSzPts val="15360"/>
              <a:buChar char="•"/>
              <a:defRPr sz="15360"/>
            </a:lvl1pPr>
            <a:lvl2pPr marL="914400" lvl="1" indent="-1082040" algn="l">
              <a:lnSpc>
                <a:spcPct val="90000"/>
              </a:lnSpc>
              <a:spcBef>
                <a:spcPts val="2400"/>
              </a:spcBef>
              <a:spcAft>
                <a:spcPts val="0"/>
              </a:spcAft>
              <a:buClr>
                <a:schemeClr val="dk1"/>
              </a:buClr>
              <a:buSzPts val="13440"/>
              <a:buChar char="•"/>
              <a:defRPr sz="13439"/>
            </a:lvl2pPr>
            <a:lvl3pPr marL="1371600" lvl="2" indent="-960120" algn="l">
              <a:lnSpc>
                <a:spcPct val="90000"/>
              </a:lnSpc>
              <a:spcBef>
                <a:spcPts val="2400"/>
              </a:spcBef>
              <a:spcAft>
                <a:spcPts val="0"/>
              </a:spcAft>
              <a:buClr>
                <a:schemeClr val="dk1"/>
              </a:buClr>
              <a:buSzPts val="11520"/>
              <a:buChar char="•"/>
              <a:defRPr sz="11520"/>
            </a:lvl3pPr>
            <a:lvl4pPr marL="1828800" lvl="3" indent="-838200" algn="l">
              <a:lnSpc>
                <a:spcPct val="90000"/>
              </a:lnSpc>
              <a:spcBef>
                <a:spcPts val="2400"/>
              </a:spcBef>
              <a:spcAft>
                <a:spcPts val="0"/>
              </a:spcAft>
              <a:buClr>
                <a:schemeClr val="dk1"/>
              </a:buClr>
              <a:buSzPts val="9600"/>
              <a:buChar char="•"/>
              <a:defRPr sz="9600"/>
            </a:lvl4pPr>
            <a:lvl5pPr marL="2286000" lvl="4" indent="-838200" algn="l">
              <a:lnSpc>
                <a:spcPct val="90000"/>
              </a:lnSpc>
              <a:spcBef>
                <a:spcPts val="2400"/>
              </a:spcBef>
              <a:spcAft>
                <a:spcPts val="0"/>
              </a:spcAft>
              <a:buClr>
                <a:schemeClr val="dk1"/>
              </a:buClr>
              <a:buSzPts val="9600"/>
              <a:buChar char="•"/>
              <a:defRPr sz="9600"/>
            </a:lvl5pPr>
            <a:lvl6pPr marL="2743200" lvl="5" indent="-838200" algn="l">
              <a:lnSpc>
                <a:spcPct val="90000"/>
              </a:lnSpc>
              <a:spcBef>
                <a:spcPts val="2400"/>
              </a:spcBef>
              <a:spcAft>
                <a:spcPts val="0"/>
              </a:spcAft>
              <a:buClr>
                <a:schemeClr val="dk1"/>
              </a:buClr>
              <a:buSzPts val="9600"/>
              <a:buChar char="•"/>
              <a:defRPr sz="9600"/>
            </a:lvl6pPr>
            <a:lvl7pPr marL="3200400" lvl="6" indent="-838200" algn="l">
              <a:lnSpc>
                <a:spcPct val="90000"/>
              </a:lnSpc>
              <a:spcBef>
                <a:spcPts val="2400"/>
              </a:spcBef>
              <a:spcAft>
                <a:spcPts val="0"/>
              </a:spcAft>
              <a:buClr>
                <a:schemeClr val="dk1"/>
              </a:buClr>
              <a:buSzPts val="9600"/>
              <a:buChar char="•"/>
              <a:defRPr sz="9600"/>
            </a:lvl7pPr>
            <a:lvl8pPr marL="3657600" lvl="7" indent="-838200" algn="l">
              <a:lnSpc>
                <a:spcPct val="90000"/>
              </a:lnSpc>
              <a:spcBef>
                <a:spcPts val="2400"/>
              </a:spcBef>
              <a:spcAft>
                <a:spcPts val="0"/>
              </a:spcAft>
              <a:buClr>
                <a:schemeClr val="dk1"/>
              </a:buClr>
              <a:buSzPts val="9600"/>
              <a:buChar char="•"/>
              <a:defRPr sz="9600"/>
            </a:lvl8pPr>
            <a:lvl9pPr marL="4114800" lvl="8" indent="-838200" algn="l">
              <a:lnSpc>
                <a:spcPct val="90000"/>
              </a:lnSpc>
              <a:spcBef>
                <a:spcPts val="2400"/>
              </a:spcBef>
              <a:spcAft>
                <a:spcPts val="0"/>
              </a:spcAft>
              <a:buClr>
                <a:schemeClr val="dk1"/>
              </a:buClr>
              <a:buSzPts val="9600"/>
              <a:buChar char="•"/>
              <a:defRPr sz="9600"/>
            </a:lvl9pPr>
          </a:lstStyle>
          <a:p>
            <a:endParaRPr/>
          </a:p>
        </p:txBody>
      </p:sp>
      <p:sp>
        <p:nvSpPr>
          <p:cNvPr id="61" name="Google Shape;61;p10"/>
          <p:cNvSpPr txBox="1">
            <a:spLocks noGrp="1"/>
          </p:cNvSpPr>
          <p:nvPr>
            <p:ph type="body" idx="2"/>
          </p:nvPr>
        </p:nvSpPr>
        <p:spPr>
          <a:xfrm>
            <a:off x="3023237" y="9875520"/>
            <a:ext cx="14156054"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7680"/>
              <a:buNone/>
              <a:defRPr sz="7680"/>
            </a:lvl1pPr>
            <a:lvl2pPr marL="914400" lvl="1" indent="-228600" algn="l">
              <a:lnSpc>
                <a:spcPct val="90000"/>
              </a:lnSpc>
              <a:spcBef>
                <a:spcPts val="2400"/>
              </a:spcBef>
              <a:spcAft>
                <a:spcPts val="0"/>
              </a:spcAft>
              <a:buClr>
                <a:schemeClr val="dk1"/>
              </a:buClr>
              <a:buSzPts val="6720"/>
              <a:buNone/>
              <a:defRPr sz="6719"/>
            </a:lvl2pPr>
            <a:lvl3pPr marL="1371600" lvl="2" indent="-228600" algn="l">
              <a:lnSpc>
                <a:spcPct val="90000"/>
              </a:lnSpc>
              <a:spcBef>
                <a:spcPts val="2400"/>
              </a:spcBef>
              <a:spcAft>
                <a:spcPts val="0"/>
              </a:spcAft>
              <a:buClr>
                <a:schemeClr val="dk1"/>
              </a:buClr>
              <a:buSzPts val="5760"/>
              <a:buNone/>
              <a:defRPr sz="5760"/>
            </a:lvl3pPr>
            <a:lvl4pPr marL="1828800" lvl="3" indent="-228600" algn="l">
              <a:lnSpc>
                <a:spcPct val="90000"/>
              </a:lnSpc>
              <a:spcBef>
                <a:spcPts val="2400"/>
              </a:spcBef>
              <a:spcAft>
                <a:spcPts val="0"/>
              </a:spcAft>
              <a:buClr>
                <a:schemeClr val="dk1"/>
              </a:buClr>
              <a:buSzPts val="4800"/>
              <a:buNone/>
              <a:defRPr sz="4800"/>
            </a:lvl4pPr>
            <a:lvl5pPr marL="2286000" lvl="4" indent="-228600" algn="l">
              <a:lnSpc>
                <a:spcPct val="90000"/>
              </a:lnSpc>
              <a:spcBef>
                <a:spcPts val="2400"/>
              </a:spcBef>
              <a:spcAft>
                <a:spcPts val="0"/>
              </a:spcAft>
              <a:buClr>
                <a:schemeClr val="dk1"/>
              </a:buClr>
              <a:buSzPts val="4800"/>
              <a:buNone/>
              <a:defRPr sz="4800"/>
            </a:lvl5pPr>
            <a:lvl6pPr marL="2743200" lvl="5" indent="-228600" algn="l">
              <a:lnSpc>
                <a:spcPct val="90000"/>
              </a:lnSpc>
              <a:spcBef>
                <a:spcPts val="2400"/>
              </a:spcBef>
              <a:spcAft>
                <a:spcPts val="0"/>
              </a:spcAft>
              <a:buClr>
                <a:schemeClr val="dk1"/>
              </a:buClr>
              <a:buSzPts val="4800"/>
              <a:buNone/>
              <a:defRPr sz="4800"/>
            </a:lvl6pPr>
            <a:lvl7pPr marL="3200400" lvl="6" indent="-228600" algn="l">
              <a:lnSpc>
                <a:spcPct val="90000"/>
              </a:lnSpc>
              <a:spcBef>
                <a:spcPts val="2400"/>
              </a:spcBef>
              <a:spcAft>
                <a:spcPts val="0"/>
              </a:spcAft>
              <a:buClr>
                <a:schemeClr val="dk1"/>
              </a:buClr>
              <a:buSzPts val="4800"/>
              <a:buNone/>
              <a:defRPr sz="4800"/>
            </a:lvl7pPr>
            <a:lvl8pPr marL="3657600" lvl="7" indent="-228600" algn="l">
              <a:lnSpc>
                <a:spcPct val="90000"/>
              </a:lnSpc>
              <a:spcBef>
                <a:spcPts val="2400"/>
              </a:spcBef>
              <a:spcAft>
                <a:spcPts val="0"/>
              </a:spcAft>
              <a:buClr>
                <a:schemeClr val="dk1"/>
              </a:buClr>
              <a:buSzPts val="4800"/>
              <a:buNone/>
              <a:defRPr sz="4800"/>
            </a:lvl8pPr>
            <a:lvl9pPr marL="4114800" lvl="8" indent="-228600" algn="l">
              <a:lnSpc>
                <a:spcPct val="90000"/>
              </a:lnSpc>
              <a:spcBef>
                <a:spcPts val="2400"/>
              </a:spcBef>
              <a:spcAft>
                <a:spcPts val="0"/>
              </a:spcAft>
              <a:buClr>
                <a:schemeClr val="dk1"/>
              </a:buClr>
              <a:buSzPts val="4800"/>
              <a:buNone/>
              <a:defRPr sz="4800"/>
            </a:lvl9pPr>
          </a:lstStyle>
          <a:p>
            <a:endParaRPr/>
          </a:p>
        </p:txBody>
      </p:sp>
      <p:sp>
        <p:nvSpPr>
          <p:cNvPr id="62" name="Google Shape;62;p10"/>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3023237" y="2194560"/>
            <a:ext cx="14156054"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18659477" y="4739647"/>
            <a:ext cx="22219920" cy="23393400"/>
          </a:xfrm>
          <a:prstGeom prst="rect">
            <a:avLst/>
          </a:prstGeom>
          <a:noFill/>
          <a:ln>
            <a:noFill/>
          </a:ln>
        </p:spPr>
      </p:sp>
      <p:sp>
        <p:nvSpPr>
          <p:cNvPr id="68" name="Google Shape;68;p11"/>
          <p:cNvSpPr txBox="1">
            <a:spLocks noGrp="1"/>
          </p:cNvSpPr>
          <p:nvPr>
            <p:ph type="body" idx="1"/>
          </p:nvPr>
        </p:nvSpPr>
        <p:spPr>
          <a:xfrm>
            <a:off x="3023237" y="9875520"/>
            <a:ext cx="14156054"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7680"/>
              <a:buNone/>
              <a:defRPr sz="7680"/>
            </a:lvl1pPr>
            <a:lvl2pPr marL="914400" lvl="1" indent="-228600" algn="l">
              <a:lnSpc>
                <a:spcPct val="90000"/>
              </a:lnSpc>
              <a:spcBef>
                <a:spcPts val="2400"/>
              </a:spcBef>
              <a:spcAft>
                <a:spcPts val="0"/>
              </a:spcAft>
              <a:buClr>
                <a:schemeClr val="dk1"/>
              </a:buClr>
              <a:buSzPts val="6720"/>
              <a:buNone/>
              <a:defRPr sz="6719"/>
            </a:lvl2pPr>
            <a:lvl3pPr marL="1371600" lvl="2" indent="-228600" algn="l">
              <a:lnSpc>
                <a:spcPct val="90000"/>
              </a:lnSpc>
              <a:spcBef>
                <a:spcPts val="2400"/>
              </a:spcBef>
              <a:spcAft>
                <a:spcPts val="0"/>
              </a:spcAft>
              <a:buClr>
                <a:schemeClr val="dk1"/>
              </a:buClr>
              <a:buSzPts val="5760"/>
              <a:buNone/>
              <a:defRPr sz="5760"/>
            </a:lvl3pPr>
            <a:lvl4pPr marL="1828800" lvl="3" indent="-228600" algn="l">
              <a:lnSpc>
                <a:spcPct val="90000"/>
              </a:lnSpc>
              <a:spcBef>
                <a:spcPts val="2400"/>
              </a:spcBef>
              <a:spcAft>
                <a:spcPts val="0"/>
              </a:spcAft>
              <a:buClr>
                <a:schemeClr val="dk1"/>
              </a:buClr>
              <a:buSzPts val="4800"/>
              <a:buNone/>
              <a:defRPr sz="4800"/>
            </a:lvl4pPr>
            <a:lvl5pPr marL="2286000" lvl="4" indent="-228600" algn="l">
              <a:lnSpc>
                <a:spcPct val="90000"/>
              </a:lnSpc>
              <a:spcBef>
                <a:spcPts val="2400"/>
              </a:spcBef>
              <a:spcAft>
                <a:spcPts val="0"/>
              </a:spcAft>
              <a:buClr>
                <a:schemeClr val="dk1"/>
              </a:buClr>
              <a:buSzPts val="4800"/>
              <a:buNone/>
              <a:defRPr sz="4800"/>
            </a:lvl5pPr>
            <a:lvl6pPr marL="2743200" lvl="5" indent="-228600" algn="l">
              <a:lnSpc>
                <a:spcPct val="90000"/>
              </a:lnSpc>
              <a:spcBef>
                <a:spcPts val="2400"/>
              </a:spcBef>
              <a:spcAft>
                <a:spcPts val="0"/>
              </a:spcAft>
              <a:buClr>
                <a:schemeClr val="dk1"/>
              </a:buClr>
              <a:buSzPts val="4800"/>
              <a:buNone/>
              <a:defRPr sz="4800"/>
            </a:lvl6pPr>
            <a:lvl7pPr marL="3200400" lvl="6" indent="-228600" algn="l">
              <a:lnSpc>
                <a:spcPct val="90000"/>
              </a:lnSpc>
              <a:spcBef>
                <a:spcPts val="2400"/>
              </a:spcBef>
              <a:spcAft>
                <a:spcPts val="0"/>
              </a:spcAft>
              <a:buClr>
                <a:schemeClr val="dk1"/>
              </a:buClr>
              <a:buSzPts val="4800"/>
              <a:buNone/>
              <a:defRPr sz="4800"/>
            </a:lvl7pPr>
            <a:lvl8pPr marL="3657600" lvl="7" indent="-228600" algn="l">
              <a:lnSpc>
                <a:spcPct val="90000"/>
              </a:lnSpc>
              <a:spcBef>
                <a:spcPts val="2400"/>
              </a:spcBef>
              <a:spcAft>
                <a:spcPts val="0"/>
              </a:spcAft>
              <a:buClr>
                <a:schemeClr val="dk1"/>
              </a:buClr>
              <a:buSzPts val="4800"/>
              <a:buNone/>
              <a:defRPr sz="4800"/>
            </a:lvl8pPr>
            <a:lvl9pPr marL="4114800" lvl="8" indent="-228600" algn="l">
              <a:lnSpc>
                <a:spcPct val="90000"/>
              </a:lnSpc>
              <a:spcBef>
                <a:spcPts val="2400"/>
              </a:spcBef>
              <a:spcAft>
                <a:spcPts val="0"/>
              </a:spcAft>
              <a:buClr>
                <a:schemeClr val="dk1"/>
              </a:buClr>
              <a:buSzPts val="4800"/>
              <a:buNone/>
              <a:defRPr sz="4800"/>
            </a:lvl9pPr>
          </a:lstStyle>
          <a:p>
            <a:endParaRPr/>
          </a:p>
        </p:txBody>
      </p:sp>
      <p:sp>
        <p:nvSpPr>
          <p:cNvPr id="69" name="Google Shape;69;p11"/>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rm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D042"/>
            </a:gs>
            <a:gs pos="100000">
              <a:srgbClr val="B88B07"/>
            </a:gs>
          </a:gsLst>
          <a:lin ang="5400012" scaled="0"/>
        </a:gradFill>
        <a:effectLst/>
      </p:bgPr>
    </p:bg>
    <p:spTree>
      <p:nvGrpSpPr>
        <p:cNvPr id="1" name="Shape 87"/>
        <p:cNvGrpSpPr/>
        <p:nvPr/>
      </p:nvGrpSpPr>
      <p:grpSpPr>
        <a:xfrm>
          <a:off x="0" y="0"/>
          <a:ext cx="0" cy="0"/>
          <a:chOff x="0" y="0"/>
          <a:chExt cx="0" cy="0"/>
        </a:xfrm>
      </p:grpSpPr>
      <p:sp>
        <p:nvSpPr>
          <p:cNvPr id="88" name="Google Shape;88;p1"/>
          <p:cNvSpPr txBox="1"/>
          <p:nvPr/>
        </p:nvSpPr>
        <p:spPr>
          <a:xfrm>
            <a:off x="830125" y="23405100"/>
            <a:ext cx="13969200" cy="8816700"/>
          </a:xfrm>
          <a:prstGeom prst="rect">
            <a:avLst/>
          </a:prstGeom>
          <a:gradFill>
            <a:gsLst>
              <a:gs pos="0">
                <a:srgbClr val="FFF6DB"/>
              </a:gs>
              <a:gs pos="100000">
                <a:srgbClr val="FAD25C"/>
              </a:gs>
            </a:gsLst>
            <a:lin ang="5400012" scaled="0"/>
          </a:gradFill>
          <a:ln w="28575" cap="flat" cmpd="sng">
            <a:solidFill>
              <a:srgbClr val="FFFFFF"/>
            </a:solidFill>
            <a:prstDash val="solid"/>
            <a:round/>
            <a:headEnd type="none" w="sm" len="sm"/>
            <a:tailEnd type="none" w="sm" len="sm"/>
          </a:ln>
        </p:spPr>
        <p:txBody>
          <a:bodyPr spcFirstLastPara="1" wrap="square" lIns="279325" tIns="47725" rIns="95325" bIns="47725" anchor="t" anchorCtr="0">
            <a:noAutofit/>
          </a:bodyPr>
          <a:lstStyle/>
          <a:p>
            <a:pPr marL="0" marR="148590" lvl="0" indent="0" algn="just" rtl="0">
              <a:spcBef>
                <a:spcPts val="0"/>
              </a:spcBef>
              <a:spcAft>
                <a:spcPts val="0"/>
              </a:spcAft>
              <a:buNone/>
            </a:pPr>
            <a:r>
              <a:rPr lang="en" sz="5200" b="1" i="0" u="none" strike="noStrike" cap="none">
                <a:solidFill>
                  <a:srgbClr val="7F6000"/>
                </a:solidFill>
                <a:latin typeface="Calibri"/>
                <a:ea typeface="Calibri"/>
                <a:cs typeface="Calibri"/>
                <a:sym typeface="Calibri"/>
              </a:rPr>
              <a:t>METHODS</a:t>
            </a:r>
            <a:endParaRPr sz="2700" b="1" i="0" u="none" strike="noStrike" cap="none">
              <a:solidFill>
                <a:srgbClr val="7F6000"/>
              </a:solidFill>
              <a:latin typeface="Calibri"/>
              <a:ea typeface="Calibri"/>
              <a:cs typeface="Calibri"/>
              <a:sym typeface="Calibri"/>
            </a:endParaRPr>
          </a:p>
          <a:p>
            <a:pPr marL="457200" lvl="0" indent="0" algn="l" rtl="0">
              <a:lnSpc>
                <a:spcPct val="115000"/>
              </a:lnSpc>
              <a:spcBef>
                <a:spcPts val="0"/>
              </a:spcBef>
              <a:spcAft>
                <a:spcPts val="0"/>
              </a:spcAft>
              <a:buSzPts val="1100"/>
              <a:buNone/>
            </a:pPr>
            <a:r>
              <a:rPr lang="en" sz="2850">
                <a:solidFill>
                  <a:srgbClr val="7F6000"/>
                </a:solidFill>
              </a:rPr>
              <a:t>I used an occupied and paired-random sampling method to determine ‘used’ and ‘available’ habitat respectively.</a:t>
            </a:r>
            <a:endParaRPr sz="2850">
              <a:solidFill>
                <a:srgbClr val="7F6000"/>
              </a:solidFill>
            </a:endParaRPr>
          </a:p>
          <a:p>
            <a:pPr marL="457200" lvl="0" indent="0" algn="l" rtl="0">
              <a:lnSpc>
                <a:spcPct val="115000"/>
              </a:lnSpc>
              <a:spcBef>
                <a:spcPts val="0"/>
              </a:spcBef>
              <a:spcAft>
                <a:spcPts val="0"/>
              </a:spcAft>
              <a:buSzPts val="1100"/>
              <a:buNone/>
            </a:pPr>
            <a:r>
              <a:rPr lang="en" sz="2850">
                <a:solidFill>
                  <a:srgbClr val="7F6000"/>
                </a:solidFill>
              </a:rPr>
              <a:t> </a:t>
            </a:r>
            <a:endParaRPr sz="2850">
              <a:solidFill>
                <a:srgbClr val="7F6000"/>
              </a:solidFill>
            </a:endParaRPr>
          </a:p>
          <a:p>
            <a:pPr marL="457200" lvl="0" indent="0" algn="l" rtl="0">
              <a:lnSpc>
                <a:spcPct val="115000"/>
              </a:lnSpc>
              <a:spcBef>
                <a:spcPts val="0"/>
              </a:spcBef>
              <a:spcAft>
                <a:spcPts val="0"/>
              </a:spcAft>
              <a:buSzPts val="1100"/>
              <a:buNone/>
            </a:pPr>
            <a:r>
              <a:rPr lang="en" sz="2850">
                <a:solidFill>
                  <a:srgbClr val="7F6000"/>
                </a:solidFill>
              </a:rPr>
              <a:t>Using a Kestrel, I recorded  the relative humidity percentage and temperature in Celsius of a detected slug. A densiometer app (</a:t>
            </a:r>
            <a:r>
              <a:rPr lang="en" sz="2850" i="1">
                <a:solidFill>
                  <a:srgbClr val="7F6000"/>
                </a:solidFill>
              </a:rPr>
              <a:t>CanopyApp</a:t>
            </a:r>
            <a:r>
              <a:rPr lang="en" sz="2850">
                <a:solidFill>
                  <a:srgbClr val="7F6000"/>
                </a:solidFill>
              </a:rPr>
              <a:t>) was used to measure canopy cover. A hanging balance was used to measure its mass in grams. A square meter hoop with a grid of four equal sections was used to estimate ground cover percentages immediately surrounding the slug. The species of vegetation was also noted. If there was more than one slug per detection, the number was recorded and the mass was averaged. This was repeated with a paired unoccupied site. </a:t>
            </a:r>
            <a:endParaRPr sz="2850">
              <a:solidFill>
                <a:srgbClr val="7F6000"/>
              </a:solidFill>
            </a:endParaRPr>
          </a:p>
          <a:p>
            <a:pPr marL="457200" lvl="0" indent="0" algn="l" rtl="0">
              <a:lnSpc>
                <a:spcPct val="115000"/>
              </a:lnSpc>
              <a:spcBef>
                <a:spcPts val="0"/>
              </a:spcBef>
              <a:spcAft>
                <a:spcPts val="0"/>
              </a:spcAft>
              <a:buSzPts val="1100"/>
              <a:buNone/>
            </a:pPr>
            <a:endParaRPr sz="2850">
              <a:solidFill>
                <a:srgbClr val="7F6000"/>
              </a:solidFill>
            </a:endParaRPr>
          </a:p>
          <a:p>
            <a:pPr marL="457200" lvl="0" indent="0" algn="l" rtl="0">
              <a:lnSpc>
                <a:spcPct val="115000"/>
              </a:lnSpc>
              <a:spcBef>
                <a:spcPts val="0"/>
              </a:spcBef>
              <a:spcAft>
                <a:spcPts val="0"/>
              </a:spcAft>
              <a:buSzPts val="1100"/>
              <a:buNone/>
            </a:pPr>
            <a:r>
              <a:rPr lang="en" sz="2850">
                <a:solidFill>
                  <a:srgbClr val="7F6000"/>
                </a:solidFill>
              </a:rPr>
              <a:t>I used a paired t-test to analyze the data for difference between used and available plots and a t-test to analyze differences in number of slugs per detection between ravine (site 1 and 3) and upland (site 2 and 4) habitat types. </a:t>
            </a:r>
            <a:endParaRPr sz="2850">
              <a:solidFill>
                <a:srgbClr val="7F6000"/>
              </a:solidFill>
            </a:endParaRPr>
          </a:p>
          <a:p>
            <a:pPr marL="0" marR="148590" lvl="0" indent="0" algn="just" rtl="0">
              <a:spcBef>
                <a:spcPts val="0"/>
              </a:spcBef>
              <a:spcAft>
                <a:spcPts val="0"/>
              </a:spcAft>
              <a:buNone/>
            </a:pPr>
            <a:endParaRPr sz="5200" b="1">
              <a:solidFill>
                <a:srgbClr val="7F6000"/>
              </a:solidFill>
              <a:latin typeface="Calibri"/>
              <a:ea typeface="Calibri"/>
              <a:cs typeface="Calibri"/>
              <a:sym typeface="Calibri"/>
            </a:endParaRPr>
          </a:p>
          <a:p>
            <a:pPr marL="0" marR="148590" lvl="0" indent="0" algn="just" rtl="0">
              <a:spcBef>
                <a:spcPts val="0"/>
              </a:spcBef>
              <a:spcAft>
                <a:spcPts val="0"/>
              </a:spcAft>
              <a:buNone/>
            </a:pPr>
            <a:endParaRPr sz="5200" i="0" u="none" strike="noStrike" cap="none">
              <a:solidFill>
                <a:schemeClr val="dk1"/>
              </a:solidFill>
              <a:latin typeface="Calibri"/>
              <a:ea typeface="Calibri"/>
              <a:cs typeface="Calibri"/>
              <a:sym typeface="Calibri"/>
            </a:endParaRPr>
          </a:p>
        </p:txBody>
      </p:sp>
      <p:sp>
        <p:nvSpPr>
          <p:cNvPr id="89" name="Google Shape;89;p1"/>
          <p:cNvSpPr txBox="1"/>
          <p:nvPr/>
        </p:nvSpPr>
        <p:spPr>
          <a:xfrm>
            <a:off x="28222000" y="5008550"/>
            <a:ext cx="14861700" cy="7755600"/>
          </a:xfrm>
          <a:prstGeom prst="rect">
            <a:avLst/>
          </a:prstGeom>
          <a:gradFill>
            <a:gsLst>
              <a:gs pos="0">
                <a:srgbClr val="FFF6DB"/>
              </a:gs>
              <a:gs pos="100000">
                <a:srgbClr val="FAD25C"/>
              </a:gs>
            </a:gsLst>
            <a:lin ang="5400012" scaled="0"/>
          </a:grad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171450" marR="228600" lvl="0" indent="0" algn="just" rtl="0">
              <a:spcBef>
                <a:spcPts val="0"/>
              </a:spcBef>
              <a:spcAft>
                <a:spcPts val="0"/>
              </a:spcAft>
              <a:buNone/>
            </a:pPr>
            <a:r>
              <a:rPr lang="en" sz="5200" b="1" i="0" u="none" strike="noStrike" cap="none">
                <a:solidFill>
                  <a:srgbClr val="7F6000"/>
                </a:solidFill>
                <a:latin typeface="Calibri"/>
                <a:ea typeface="Calibri"/>
                <a:cs typeface="Calibri"/>
                <a:sym typeface="Calibri"/>
              </a:rPr>
              <a:t>RESULTS</a:t>
            </a:r>
            <a:endParaRPr sz="2900" b="1">
              <a:solidFill>
                <a:srgbClr val="7F6000"/>
              </a:solidFill>
              <a:latin typeface="Calibri"/>
              <a:ea typeface="Calibri"/>
              <a:cs typeface="Calibri"/>
              <a:sym typeface="Calibri"/>
            </a:endParaRPr>
          </a:p>
          <a:p>
            <a:pPr marL="628650" marR="228600" lvl="0" indent="0" algn="just" rtl="0">
              <a:spcBef>
                <a:spcPts val="0"/>
              </a:spcBef>
              <a:spcAft>
                <a:spcPts val="0"/>
              </a:spcAft>
              <a:buNone/>
            </a:pPr>
            <a:r>
              <a:rPr lang="en" sz="2850">
                <a:solidFill>
                  <a:srgbClr val="7F6000"/>
                </a:solidFill>
              </a:rPr>
              <a:t>I collected data on 82 plots and 129 slugs. My null hypothesis predicted no differences between occupied and unoccupied habitat variables. </a:t>
            </a:r>
            <a:endParaRPr sz="2850">
              <a:solidFill>
                <a:srgbClr val="7F6000"/>
              </a:solidFill>
            </a:endParaRPr>
          </a:p>
          <a:p>
            <a:pPr marL="628650" marR="228600" lvl="0" indent="0" algn="just" rtl="0">
              <a:spcBef>
                <a:spcPts val="0"/>
              </a:spcBef>
              <a:spcAft>
                <a:spcPts val="0"/>
              </a:spcAft>
              <a:buNone/>
            </a:pPr>
            <a:endParaRPr sz="2850">
              <a:solidFill>
                <a:srgbClr val="7F6000"/>
              </a:solidFill>
            </a:endParaRPr>
          </a:p>
          <a:p>
            <a:pPr marL="628650" marR="228600" lvl="0" indent="0" algn="just" rtl="0">
              <a:spcBef>
                <a:spcPts val="0"/>
              </a:spcBef>
              <a:spcAft>
                <a:spcPts val="0"/>
              </a:spcAft>
              <a:buNone/>
            </a:pPr>
            <a:r>
              <a:rPr lang="en" sz="2850">
                <a:solidFill>
                  <a:srgbClr val="7F6000"/>
                </a:solidFill>
              </a:rPr>
              <a:t>When occupied and unoccupied sites were analyzed using a paired t-test, several habitat variables showed significant differences, supporting the alternate hypothesis (Table 1). The slugs selected for lower relative humidity and lower canopy coverage (</a:t>
            </a:r>
            <a:r>
              <a:rPr lang="en" sz="2850" b="1">
                <a:solidFill>
                  <a:srgbClr val="7F6000"/>
                </a:solidFill>
              </a:rPr>
              <a:t>p=0.04</a:t>
            </a:r>
            <a:r>
              <a:rPr lang="en" sz="2850">
                <a:solidFill>
                  <a:srgbClr val="7F6000"/>
                </a:solidFill>
              </a:rPr>
              <a:t>, t-stat=-1.75, df=81; </a:t>
            </a:r>
            <a:r>
              <a:rPr lang="en" sz="2850" b="1">
                <a:solidFill>
                  <a:srgbClr val="7F6000"/>
                </a:solidFill>
              </a:rPr>
              <a:t>p=0.02</a:t>
            </a:r>
            <a:r>
              <a:rPr lang="en" sz="2850">
                <a:solidFill>
                  <a:srgbClr val="7F6000"/>
                </a:solidFill>
              </a:rPr>
              <a:t>, t-stat=-2.07, df=81). Woody debris cover was higher in slug-occupied sites than unoccupied (</a:t>
            </a:r>
            <a:r>
              <a:rPr lang="en" sz="2850" b="1">
                <a:solidFill>
                  <a:srgbClr val="7F6000"/>
                </a:solidFill>
              </a:rPr>
              <a:t>p=0.02</a:t>
            </a:r>
            <a:r>
              <a:rPr lang="en" sz="2850">
                <a:solidFill>
                  <a:srgbClr val="7F6000"/>
                </a:solidFill>
              </a:rPr>
              <a:t>, t-stat=2.01, df=81) (Fig 1). Temperature was also higher in occupied plots (</a:t>
            </a:r>
            <a:r>
              <a:rPr lang="en" sz="2850" b="1">
                <a:solidFill>
                  <a:srgbClr val="7F6000"/>
                </a:solidFill>
              </a:rPr>
              <a:t>p&lt;0.001</a:t>
            </a:r>
            <a:r>
              <a:rPr lang="en" sz="2850">
                <a:solidFill>
                  <a:srgbClr val="7F6000"/>
                </a:solidFill>
              </a:rPr>
              <a:t>, t-stat=5.70, df=81). No other habitat variables showed evidence of habitat selection (Table 1). The average mass of slugs in upland sites was higher (7.05g) than the slugs located in ravine sites (5.30 g). However, the difference was insignificant and any slug weighing less than 0.5g could not be weighed. There were 12 slugs from ravine sites and only 2 from the upland habitat that were below the weight limit. Banana slugs were more abundant in ravine habitat compared to upland habitat, with more mean slugs per detection (Fig 2).  </a:t>
            </a:r>
            <a:endParaRPr sz="2850">
              <a:solidFill>
                <a:srgbClr val="7F6000"/>
              </a:solidFill>
            </a:endParaRPr>
          </a:p>
          <a:p>
            <a:pPr marL="171450" marR="228600" lvl="0" indent="0" algn="just" rtl="0">
              <a:spcBef>
                <a:spcPts val="0"/>
              </a:spcBef>
              <a:spcAft>
                <a:spcPts val="0"/>
              </a:spcAft>
              <a:buClr>
                <a:schemeClr val="dk1"/>
              </a:buClr>
              <a:buSzPts val="1100"/>
              <a:buFont typeface="Arial"/>
              <a:buNone/>
            </a:pPr>
            <a:endParaRPr sz="2700">
              <a:solidFill>
                <a:srgbClr val="7F6000"/>
              </a:solidFill>
              <a:latin typeface="Calibri"/>
              <a:ea typeface="Calibri"/>
              <a:cs typeface="Calibri"/>
              <a:sym typeface="Calibri"/>
            </a:endParaRPr>
          </a:p>
          <a:p>
            <a:pPr marL="171450" marR="228600" lvl="0" indent="0" algn="just" rtl="0">
              <a:spcBef>
                <a:spcPts val="0"/>
              </a:spcBef>
              <a:spcAft>
                <a:spcPts val="0"/>
              </a:spcAft>
              <a:buNone/>
            </a:pPr>
            <a:r>
              <a:rPr lang="en" sz="2700">
                <a:solidFill>
                  <a:srgbClr val="7F6000"/>
                </a:solidFill>
                <a:latin typeface="Calibri"/>
                <a:ea typeface="Calibri"/>
                <a:cs typeface="Calibri"/>
                <a:sym typeface="Calibri"/>
              </a:rPr>
              <a:t>  </a:t>
            </a:r>
            <a:endParaRPr sz="2700">
              <a:solidFill>
                <a:srgbClr val="7F6000"/>
              </a:solidFill>
              <a:latin typeface="Calibri"/>
              <a:ea typeface="Calibri"/>
              <a:cs typeface="Calibri"/>
              <a:sym typeface="Calibri"/>
            </a:endParaRPr>
          </a:p>
          <a:p>
            <a:pPr marL="171450" marR="228600" lvl="0" indent="0" algn="just" rtl="0">
              <a:spcBef>
                <a:spcPts val="0"/>
              </a:spcBef>
              <a:spcAft>
                <a:spcPts val="0"/>
              </a:spcAft>
              <a:buClr>
                <a:schemeClr val="dk1"/>
              </a:buClr>
              <a:buSzPts val="1100"/>
              <a:buFont typeface="Arial"/>
              <a:buNone/>
            </a:pPr>
            <a:endParaRPr sz="2700">
              <a:solidFill>
                <a:srgbClr val="7F6000"/>
              </a:solidFill>
              <a:latin typeface="Calibri"/>
              <a:ea typeface="Calibri"/>
              <a:cs typeface="Calibri"/>
              <a:sym typeface="Calibri"/>
            </a:endParaRPr>
          </a:p>
          <a:p>
            <a:pPr marL="171450" marR="228600" lvl="0" indent="0" algn="just" rtl="0">
              <a:spcBef>
                <a:spcPts val="0"/>
              </a:spcBef>
              <a:spcAft>
                <a:spcPts val="0"/>
              </a:spcAft>
              <a:buNone/>
            </a:pPr>
            <a:endParaRPr sz="2700">
              <a:solidFill>
                <a:srgbClr val="7F6000"/>
              </a:solidFill>
              <a:latin typeface="Calibri"/>
              <a:ea typeface="Calibri"/>
              <a:cs typeface="Calibri"/>
              <a:sym typeface="Calibri"/>
            </a:endParaRPr>
          </a:p>
          <a:p>
            <a:pPr marL="171450" marR="228600" lvl="0" indent="0" algn="just" rtl="0">
              <a:spcBef>
                <a:spcPts val="0"/>
              </a:spcBef>
              <a:spcAft>
                <a:spcPts val="0"/>
              </a:spcAft>
              <a:buClr>
                <a:schemeClr val="dk1"/>
              </a:buClr>
              <a:buSzPts val="1100"/>
              <a:buFont typeface="Arial"/>
              <a:buNone/>
            </a:pPr>
            <a:endParaRPr sz="2700">
              <a:solidFill>
                <a:srgbClr val="7F6000"/>
              </a:solidFill>
              <a:latin typeface="Calibri"/>
              <a:ea typeface="Calibri"/>
              <a:cs typeface="Calibri"/>
              <a:sym typeface="Calibri"/>
            </a:endParaRPr>
          </a:p>
          <a:p>
            <a:pPr marL="171450" marR="228600" lvl="0" indent="0" algn="just" rtl="0">
              <a:spcBef>
                <a:spcPts val="0"/>
              </a:spcBef>
              <a:spcAft>
                <a:spcPts val="0"/>
              </a:spcAft>
              <a:buNone/>
            </a:pPr>
            <a:r>
              <a:rPr lang="en" sz="2700">
                <a:solidFill>
                  <a:srgbClr val="7F6000"/>
                </a:solidFill>
                <a:latin typeface="Calibri"/>
                <a:ea typeface="Calibri"/>
                <a:cs typeface="Calibri"/>
                <a:sym typeface="Calibri"/>
              </a:rPr>
              <a:t> </a:t>
            </a:r>
            <a:endParaRPr sz="2700">
              <a:solidFill>
                <a:srgbClr val="7F6000"/>
              </a:solidFill>
              <a:latin typeface="Calibri"/>
              <a:ea typeface="Calibri"/>
              <a:cs typeface="Calibri"/>
              <a:sym typeface="Calibri"/>
            </a:endParaRPr>
          </a:p>
          <a:p>
            <a:pPr marL="171450" marR="228600" lvl="0" indent="0" algn="just" rtl="0">
              <a:spcBef>
                <a:spcPts val="0"/>
              </a:spcBef>
              <a:spcAft>
                <a:spcPts val="0"/>
              </a:spcAft>
              <a:buNone/>
            </a:pPr>
            <a:endParaRPr sz="2700">
              <a:solidFill>
                <a:srgbClr val="7F6000"/>
              </a:solidFill>
              <a:latin typeface="Calibri"/>
              <a:ea typeface="Calibri"/>
              <a:cs typeface="Calibri"/>
              <a:sym typeface="Calibri"/>
            </a:endParaRPr>
          </a:p>
          <a:p>
            <a:pPr marL="171450" marR="228600" lvl="0" indent="0" algn="just" rtl="0">
              <a:spcBef>
                <a:spcPts val="0"/>
              </a:spcBef>
              <a:spcAft>
                <a:spcPts val="0"/>
              </a:spcAft>
              <a:buNone/>
            </a:pPr>
            <a:endParaRPr sz="2700">
              <a:solidFill>
                <a:srgbClr val="7F6000"/>
              </a:solidFill>
              <a:latin typeface="Calibri"/>
              <a:ea typeface="Calibri"/>
              <a:cs typeface="Calibri"/>
              <a:sym typeface="Calibri"/>
            </a:endParaRPr>
          </a:p>
          <a:p>
            <a:pPr marL="457200" marR="0" lvl="0" indent="0" algn="just" rtl="0">
              <a:spcBef>
                <a:spcPts val="0"/>
              </a:spcBef>
              <a:spcAft>
                <a:spcPts val="0"/>
              </a:spcAft>
              <a:buNone/>
            </a:pPr>
            <a:endParaRPr sz="1800" i="0" u="none" strike="noStrike" cap="none">
              <a:solidFill>
                <a:srgbClr val="FFFFFF"/>
              </a:solidFill>
              <a:latin typeface="Calibri"/>
              <a:ea typeface="Calibri"/>
              <a:cs typeface="Calibri"/>
              <a:sym typeface="Calibri"/>
            </a:endParaRPr>
          </a:p>
        </p:txBody>
      </p:sp>
      <p:sp>
        <p:nvSpPr>
          <p:cNvPr id="90" name="Google Shape;90;p1"/>
          <p:cNvSpPr txBox="1"/>
          <p:nvPr/>
        </p:nvSpPr>
        <p:spPr>
          <a:xfrm>
            <a:off x="830125" y="5008550"/>
            <a:ext cx="13969200" cy="12489300"/>
          </a:xfrm>
          <a:prstGeom prst="rect">
            <a:avLst/>
          </a:prstGeom>
          <a:gradFill>
            <a:gsLst>
              <a:gs pos="0">
                <a:srgbClr val="FFF6DB"/>
              </a:gs>
              <a:gs pos="100000">
                <a:srgbClr val="FAD25C"/>
              </a:gs>
            </a:gsLst>
            <a:lin ang="5400012" scaled="0"/>
          </a:gradFill>
          <a:ln w="2857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228600" marR="182880" lvl="0" indent="0" algn="just" rtl="0">
              <a:spcBef>
                <a:spcPts val="0"/>
              </a:spcBef>
              <a:spcAft>
                <a:spcPts val="0"/>
              </a:spcAft>
              <a:buNone/>
            </a:pPr>
            <a:r>
              <a:rPr lang="en" sz="5200" b="1" i="0" u="none" strike="noStrike" cap="none">
                <a:solidFill>
                  <a:srgbClr val="7F6000"/>
                </a:solidFill>
                <a:latin typeface="Calibri"/>
                <a:ea typeface="Calibri"/>
                <a:cs typeface="Calibri"/>
                <a:sym typeface="Calibri"/>
              </a:rPr>
              <a:t>INTRODUCTION </a:t>
            </a:r>
            <a:endParaRPr sz="5200" b="1" i="0" u="none" strike="noStrike" cap="none">
              <a:solidFill>
                <a:srgbClr val="7F6000"/>
              </a:solidFill>
              <a:latin typeface="Calibri"/>
              <a:ea typeface="Calibri"/>
              <a:cs typeface="Calibri"/>
              <a:sym typeface="Calibri"/>
            </a:endParaRPr>
          </a:p>
          <a:p>
            <a:pPr marL="457200" lvl="0" indent="0" algn="l" rtl="0">
              <a:lnSpc>
                <a:spcPct val="115000"/>
              </a:lnSpc>
              <a:spcBef>
                <a:spcPts val="0"/>
              </a:spcBef>
              <a:spcAft>
                <a:spcPts val="0"/>
              </a:spcAft>
              <a:buSzPts val="1100"/>
              <a:buNone/>
            </a:pPr>
            <a:r>
              <a:rPr lang="en" sz="2850">
                <a:solidFill>
                  <a:srgbClr val="7F6000"/>
                </a:solidFill>
              </a:rPr>
              <a:t>Banana slugs are a key detrivore and herbivore in Pacific Northwest forests. The Pacific banana slug (</a:t>
            </a:r>
            <a:r>
              <a:rPr lang="en" sz="2850" i="1">
                <a:solidFill>
                  <a:srgbClr val="7F6000"/>
                </a:solidFill>
              </a:rPr>
              <a:t>Ariolimax columbianus</a:t>
            </a:r>
            <a:r>
              <a:rPr lang="en" sz="2850">
                <a:solidFill>
                  <a:srgbClr val="7F6000"/>
                </a:solidFill>
              </a:rPr>
              <a:t>) is the largest out of the six banana slug species.They are identifiable with their various color morphs that range from green to yellow to white and often have brown spots that give them an appearance similar to a ripe banana (Harper 1988). Pacific banana slugs are native and endemic to the Pacific Coast of North America stretching from Alaska to California (South, 1992). As of 2021, they were the most commonly observed species of their genus on iNaturalist (Pacific Banana Slug (</a:t>
            </a:r>
            <a:r>
              <a:rPr lang="en" sz="2850" i="1">
                <a:solidFill>
                  <a:srgbClr val="7F6000"/>
                </a:solidFill>
              </a:rPr>
              <a:t>Ariolimax columbianus</a:t>
            </a:r>
            <a:r>
              <a:rPr lang="en" sz="2850">
                <a:solidFill>
                  <a:srgbClr val="7F6000"/>
                </a:solidFill>
              </a:rPr>
              <a:t>)).</a:t>
            </a:r>
            <a:endParaRPr sz="2850">
              <a:solidFill>
                <a:srgbClr val="7F6000"/>
              </a:solidFill>
            </a:endParaRPr>
          </a:p>
          <a:p>
            <a:pPr marL="0" lvl="0" indent="0" algn="l" rtl="0">
              <a:lnSpc>
                <a:spcPct val="115000"/>
              </a:lnSpc>
              <a:spcBef>
                <a:spcPts val="0"/>
              </a:spcBef>
              <a:spcAft>
                <a:spcPts val="0"/>
              </a:spcAft>
              <a:buSzPts val="1100"/>
              <a:buNone/>
            </a:pPr>
            <a:endParaRPr sz="2850">
              <a:solidFill>
                <a:srgbClr val="7F6000"/>
              </a:solidFill>
            </a:endParaRPr>
          </a:p>
          <a:p>
            <a:pPr marL="457200" lvl="0" indent="0" algn="l" rtl="0">
              <a:lnSpc>
                <a:spcPct val="115000"/>
              </a:lnSpc>
              <a:spcBef>
                <a:spcPts val="0"/>
              </a:spcBef>
              <a:spcAft>
                <a:spcPts val="0"/>
              </a:spcAft>
              <a:buSzPts val="1100"/>
              <a:buNone/>
            </a:pPr>
            <a:r>
              <a:rPr lang="en" sz="2850">
                <a:solidFill>
                  <a:srgbClr val="7F6000"/>
                </a:solidFill>
              </a:rPr>
              <a:t> Despite their prevalence in this region, there are relatively few studies of this species (Pearson et al., 2006). Understanding how this species utilizes different habitats in a heterogenous forest is important from a management perspective due to their wide distribution, abundance in the Pacific Northwest, and significant ecological roles in nutrient cycling, seed dispersal, and endemic predators.</a:t>
            </a:r>
            <a:endParaRPr sz="2850">
              <a:solidFill>
                <a:srgbClr val="7F6000"/>
              </a:solidFill>
            </a:endParaRPr>
          </a:p>
          <a:p>
            <a:pPr marL="0" lvl="0" indent="0" algn="l" rtl="0">
              <a:lnSpc>
                <a:spcPct val="115000"/>
              </a:lnSpc>
              <a:spcBef>
                <a:spcPts val="0"/>
              </a:spcBef>
              <a:spcAft>
                <a:spcPts val="0"/>
              </a:spcAft>
              <a:buSzPts val="1100"/>
              <a:buNone/>
            </a:pPr>
            <a:endParaRPr sz="2850">
              <a:solidFill>
                <a:srgbClr val="7F6000"/>
              </a:solidFill>
            </a:endParaRPr>
          </a:p>
          <a:p>
            <a:pPr marL="457200" lvl="0" indent="0" algn="l" rtl="0">
              <a:lnSpc>
                <a:spcPct val="115000"/>
              </a:lnSpc>
              <a:spcBef>
                <a:spcPts val="0"/>
              </a:spcBef>
              <a:spcAft>
                <a:spcPts val="0"/>
              </a:spcAft>
              <a:buClr>
                <a:schemeClr val="dk1"/>
              </a:buClr>
              <a:buSzPts val="1100"/>
              <a:buFont typeface="Arial"/>
              <a:buNone/>
            </a:pPr>
            <a:r>
              <a:rPr lang="en" sz="2850">
                <a:solidFill>
                  <a:srgbClr val="7F6000"/>
                </a:solidFill>
              </a:rPr>
              <a:t>I hypothesized that banana slugs will show habitat selection within a heterogenous forest. I predicted that </a:t>
            </a:r>
            <a:r>
              <a:rPr lang="en" sz="2850" i="1">
                <a:solidFill>
                  <a:srgbClr val="7F6000"/>
                </a:solidFill>
              </a:rPr>
              <a:t>A. columbianus</a:t>
            </a:r>
            <a:r>
              <a:rPr lang="en" sz="2850">
                <a:solidFill>
                  <a:srgbClr val="7F6000"/>
                </a:solidFill>
              </a:rPr>
              <a:t> would be larger, less numerous, and make more use of cover objects in upland habitats compared to ravine habitats. Additionally, I predicted that banana slugs will select for areas associated with higher canopy cover, higher percent cover of live vegetation, higher percent cover of woody debris, and higher percent cover of live vegetation in ravine areas. I  also expected to see banana slugs select for areas with higher relative humidity.</a:t>
            </a:r>
            <a:endParaRPr sz="2850">
              <a:solidFill>
                <a:srgbClr val="7F6000"/>
              </a:solidFill>
            </a:endParaRPr>
          </a:p>
        </p:txBody>
      </p:sp>
      <p:sp>
        <p:nvSpPr>
          <p:cNvPr id="91" name="Google Shape;91;p1"/>
          <p:cNvSpPr txBox="1"/>
          <p:nvPr/>
        </p:nvSpPr>
        <p:spPr>
          <a:xfrm>
            <a:off x="28222000" y="13476200"/>
            <a:ext cx="14731500" cy="15966900"/>
          </a:xfrm>
          <a:prstGeom prst="rect">
            <a:avLst/>
          </a:prstGeom>
          <a:gradFill>
            <a:gsLst>
              <a:gs pos="0">
                <a:srgbClr val="FFF6DB"/>
              </a:gs>
              <a:gs pos="100000">
                <a:srgbClr val="FAD25C"/>
              </a:gs>
            </a:gsLst>
            <a:lin ang="5400012" scaled="0"/>
          </a:gradFill>
          <a:ln w="2857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228600" marR="228600" lvl="0" indent="0" algn="just" rtl="0">
              <a:spcBef>
                <a:spcPts val="0"/>
              </a:spcBef>
              <a:spcAft>
                <a:spcPts val="0"/>
              </a:spcAft>
              <a:buNone/>
            </a:pPr>
            <a:r>
              <a:rPr lang="en" sz="5200" b="1" i="0" u="none" strike="noStrike" cap="none">
                <a:solidFill>
                  <a:srgbClr val="7F6000"/>
                </a:solidFill>
                <a:latin typeface="Calibri"/>
                <a:ea typeface="Calibri"/>
                <a:cs typeface="Calibri"/>
                <a:sym typeface="Calibri"/>
              </a:rPr>
              <a:t>DISCUSSI</a:t>
            </a:r>
            <a:r>
              <a:rPr lang="en" sz="5200" b="1">
                <a:solidFill>
                  <a:srgbClr val="7F6000"/>
                </a:solidFill>
                <a:latin typeface="Calibri"/>
                <a:ea typeface="Calibri"/>
                <a:cs typeface="Calibri"/>
                <a:sym typeface="Calibri"/>
              </a:rPr>
              <a:t>ON</a:t>
            </a:r>
            <a:endParaRPr sz="2700">
              <a:solidFill>
                <a:srgbClr val="7F6000"/>
              </a:solidFill>
              <a:latin typeface="Calibri"/>
              <a:ea typeface="Calibri"/>
              <a:cs typeface="Calibri"/>
              <a:sym typeface="Calibri"/>
            </a:endParaRPr>
          </a:p>
          <a:p>
            <a:pPr marL="457200" marR="0" lvl="0" indent="0" algn="l" rtl="0">
              <a:spcBef>
                <a:spcPts val="0"/>
              </a:spcBef>
              <a:spcAft>
                <a:spcPts val="0"/>
              </a:spcAft>
              <a:buNone/>
            </a:pPr>
            <a:r>
              <a:rPr lang="en" sz="2850">
                <a:solidFill>
                  <a:srgbClr val="7F6000"/>
                </a:solidFill>
              </a:rPr>
              <a:t>I  hypothesized that banana slugs would show habitat selection within a heterogenous forest, the Arcata Community Forest. The paired t-test revealed significant differences between occupied and available habitats for relative humidity, temperature, woody debris cover, and canopy cover (Fig 1). </a:t>
            </a:r>
            <a:endParaRPr sz="2850">
              <a:solidFill>
                <a:srgbClr val="7F6000"/>
              </a:solidFill>
            </a:endParaRPr>
          </a:p>
          <a:p>
            <a:pPr marL="457200" marR="0" lvl="0" indent="0" algn="l" rtl="0">
              <a:spcBef>
                <a:spcPts val="0"/>
              </a:spcBef>
              <a:spcAft>
                <a:spcPts val="0"/>
              </a:spcAft>
              <a:buNone/>
            </a:pPr>
            <a:r>
              <a:rPr lang="en" sz="2850">
                <a:solidFill>
                  <a:srgbClr val="7F6000"/>
                </a:solidFill>
              </a:rPr>
              <a:t>I predicted that banana slugs would select for places associated with higher relative humidity, higher percent cover of woody debris, and higher canopy cover. As expected, woody debris cover was higher in occupied habitat than paired unoccupied sites. However, the results for relative humidity and canopy cover was opposite of what I predicted. They were both lower in the occupied sites than in the paired, “available” sites.  </a:t>
            </a:r>
            <a:endParaRPr sz="2850">
              <a:solidFill>
                <a:srgbClr val="7F6000"/>
              </a:solidFill>
            </a:endParaRPr>
          </a:p>
          <a:p>
            <a:pPr marL="457200" marR="0" lvl="0" indent="0" algn="l" rtl="0">
              <a:spcBef>
                <a:spcPts val="0"/>
              </a:spcBef>
              <a:spcAft>
                <a:spcPts val="0"/>
              </a:spcAft>
              <a:buNone/>
            </a:pPr>
            <a:r>
              <a:rPr lang="en" sz="2850">
                <a:solidFill>
                  <a:srgbClr val="7F6000"/>
                </a:solidFill>
              </a:rPr>
              <a:t>Due to the risk of desiccation, I expected banana slugs to be found in areas of higher humidity and the reason they were not is unclear. There may be other factors influencing banana slug selection that I did not take into account which would cause them to choose places of lower relative humidity. </a:t>
            </a:r>
            <a:endParaRPr sz="2850">
              <a:solidFill>
                <a:srgbClr val="7F6000"/>
              </a:solidFill>
            </a:endParaRPr>
          </a:p>
          <a:p>
            <a:pPr marL="457200" marR="0" lvl="0" indent="0" algn="l" rtl="0">
              <a:spcBef>
                <a:spcPts val="0"/>
              </a:spcBef>
              <a:spcAft>
                <a:spcPts val="0"/>
              </a:spcAft>
              <a:buNone/>
            </a:pPr>
            <a:r>
              <a:rPr lang="en" sz="2850">
                <a:solidFill>
                  <a:srgbClr val="7F6000"/>
                </a:solidFill>
              </a:rPr>
              <a:t>Canopy cover may have been lower in occupied sites due to the slug’s proximity to a body of water. Ponds and creeks create a gap in in the canopy above. Site 1 was characterized by a creek, and site 3 was the location of Fern Lake, a large pond bordered by a small wetland on one side. These two locations made up a majority of the detections in my data collection. This could be further investigated by comparing a slug’s proximity to a body of water to a paired-random site of available habitat. If slugs are shown to select for a closer proximity to water, then it could explain why they were found in areas with less canopy cover.</a:t>
            </a:r>
            <a:endParaRPr sz="2850">
              <a:solidFill>
                <a:srgbClr val="7F6000"/>
              </a:solidFill>
            </a:endParaRPr>
          </a:p>
          <a:p>
            <a:pPr marL="457200" marR="0" lvl="0" indent="0" algn="l" rtl="0">
              <a:spcBef>
                <a:spcPts val="0"/>
              </a:spcBef>
              <a:spcAft>
                <a:spcPts val="0"/>
              </a:spcAft>
              <a:buNone/>
            </a:pPr>
            <a:r>
              <a:rPr lang="en" sz="2850">
                <a:solidFill>
                  <a:srgbClr val="7F6000"/>
                </a:solidFill>
              </a:rPr>
              <a:t>Based on the data I collected, banana slugs exhibited habitat selection within a heterogeneous forest of upland and ravine habitats. Given that banana slugs select habitat, it is possible that the variables they select for are different between habitats within a heterogenous forest--such as upland and ravine habitats. I found that the mean number of slugs per detection was higher in ravine habitat than upland (Fig 2). This suggests that slugs are more abundant in ravine sites and it raises questions about the differences between the two habitat types. Additionally, upland slug detections were associated with cover objects more often than ravine slug detections. </a:t>
            </a:r>
            <a:endParaRPr sz="2850">
              <a:solidFill>
                <a:srgbClr val="7F6000"/>
              </a:solidFill>
            </a:endParaRPr>
          </a:p>
          <a:p>
            <a:pPr marL="457200" marR="0" lvl="0" indent="0" algn="l" rtl="0">
              <a:spcBef>
                <a:spcPts val="0"/>
              </a:spcBef>
              <a:spcAft>
                <a:spcPts val="0"/>
              </a:spcAft>
              <a:buNone/>
            </a:pPr>
            <a:r>
              <a:rPr lang="en" sz="2850">
                <a:solidFill>
                  <a:srgbClr val="7F6000"/>
                </a:solidFill>
              </a:rPr>
              <a:t>Future studies should examine if banana slugs utilize their available habitat differently depending on the habitat type. </a:t>
            </a:r>
            <a:endParaRPr sz="2850">
              <a:solidFill>
                <a:srgbClr val="7F6000"/>
              </a:solidFill>
            </a:endParaRPr>
          </a:p>
          <a:p>
            <a:pPr marL="457200" marR="0" lvl="0" indent="0" algn="l" rtl="0">
              <a:spcBef>
                <a:spcPts val="0"/>
              </a:spcBef>
              <a:spcAft>
                <a:spcPts val="0"/>
              </a:spcAft>
              <a:buNone/>
            </a:pPr>
            <a:r>
              <a:rPr lang="en" sz="2850">
                <a:solidFill>
                  <a:srgbClr val="7F6000"/>
                </a:solidFill>
              </a:rPr>
              <a:t>This could help ecologists better understand the role that banana slugs play in the heterogenous forests of the Pacific Northwest. </a:t>
            </a:r>
            <a:endParaRPr sz="2850">
              <a:solidFill>
                <a:srgbClr val="7F6000"/>
              </a:solidFill>
            </a:endParaRPr>
          </a:p>
          <a:p>
            <a:pPr marL="457200" marR="0" lvl="0" indent="0" algn="l" rtl="0">
              <a:spcBef>
                <a:spcPts val="0"/>
              </a:spcBef>
              <a:spcAft>
                <a:spcPts val="0"/>
              </a:spcAft>
              <a:buNone/>
            </a:pPr>
            <a:r>
              <a:rPr lang="en" sz="2700">
                <a:solidFill>
                  <a:srgbClr val="7F6000"/>
                </a:solidFill>
              </a:rPr>
              <a:t>   </a:t>
            </a:r>
            <a:endParaRPr sz="2700">
              <a:solidFill>
                <a:srgbClr val="7F6000"/>
              </a:solidFill>
            </a:endParaRPr>
          </a:p>
          <a:p>
            <a:pPr marL="457200" marR="0" lvl="0" indent="0" algn="l" rtl="0">
              <a:spcBef>
                <a:spcPts val="0"/>
              </a:spcBef>
              <a:spcAft>
                <a:spcPts val="0"/>
              </a:spcAft>
              <a:buNone/>
            </a:pPr>
            <a:endParaRPr sz="2700">
              <a:solidFill>
                <a:srgbClr val="7F6000"/>
              </a:solidFill>
              <a:latin typeface="Times New Roman"/>
              <a:ea typeface="Times New Roman"/>
              <a:cs typeface="Times New Roman"/>
              <a:sym typeface="Times New Roman"/>
            </a:endParaRPr>
          </a:p>
        </p:txBody>
      </p:sp>
      <p:sp>
        <p:nvSpPr>
          <p:cNvPr id="92" name="Google Shape;92;p1"/>
          <p:cNvSpPr txBox="1"/>
          <p:nvPr/>
        </p:nvSpPr>
        <p:spPr>
          <a:xfrm>
            <a:off x="28221775" y="30124075"/>
            <a:ext cx="14731500" cy="2031900"/>
          </a:xfrm>
          <a:prstGeom prst="rect">
            <a:avLst/>
          </a:prstGeom>
          <a:gradFill>
            <a:gsLst>
              <a:gs pos="0">
                <a:srgbClr val="FFF6DB"/>
              </a:gs>
              <a:gs pos="100000">
                <a:srgbClr val="FAD25C"/>
              </a:gs>
            </a:gsLst>
            <a:lin ang="5400012" scaled="0"/>
          </a:grad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228600" marR="0" lvl="0" indent="0" algn="l" rtl="0">
              <a:spcBef>
                <a:spcPts val="0"/>
              </a:spcBef>
              <a:spcAft>
                <a:spcPts val="0"/>
              </a:spcAft>
              <a:buNone/>
            </a:pPr>
            <a:r>
              <a:rPr lang="en" b="1">
                <a:solidFill>
                  <a:srgbClr val="7F6000"/>
                </a:solidFill>
                <a:latin typeface="Calibri"/>
                <a:ea typeface="Calibri"/>
                <a:cs typeface="Calibri"/>
                <a:sym typeface="Calibri"/>
              </a:rPr>
              <a:t>LITERATURE CITED</a:t>
            </a:r>
            <a:endParaRPr b="1">
              <a:solidFill>
                <a:srgbClr val="7F6000"/>
              </a:solidFill>
              <a:latin typeface="Calibri"/>
              <a:ea typeface="Calibri"/>
              <a:cs typeface="Calibri"/>
              <a:sym typeface="Calibri"/>
            </a:endParaRPr>
          </a:p>
          <a:p>
            <a:pPr marL="457200" marR="0" lvl="0" indent="0" algn="l" rtl="0">
              <a:spcBef>
                <a:spcPts val="0"/>
              </a:spcBef>
              <a:spcAft>
                <a:spcPts val="0"/>
              </a:spcAft>
              <a:buNone/>
            </a:pPr>
            <a:r>
              <a:rPr lang="en">
                <a:solidFill>
                  <a:srgbClr val="7F6000"/>
                </a:solidFill>
                <a:latin typeface="Calibri"/>
                <a:ea typeface="Calibri"/>
                <a:cs typeface="Calibri"/>
                <a:sym typeface="Calibri"/>
              </a:rPr>
              <a:t>Harper, A. B., and D. Harper. 2004. The banana slug: A close look at a giant forest slug of western North America. Otter B. Books, Santa Cruz, CA.</a:t>
            </a:r>
            <a:endParaRPr>
              <a:solidFill>
                <a:srgbClr val="7F6000"/>
              </a:solidFill>
              <a:latin typeface="Calibri"/>
              <a:ea typeface="Calibri"/>
              <a:cs typeface="Calibri"/>
              <a:sym typeface="Calibri"/>
            </a:endParaRPr>
          </a:p>
          <a:p>
            <a:pPr marL="457200" marR="0" lvl="0" indent="0" algn="l" rtl="0">
              <a:spcBef>
                <a:spcPts val="0"/>
              </a:spcBef>
              <a:spcAft>
                <a:spcPts val="0"/>
              </a:spcAft>
              <a:buNone/>
            </a:pPr>
            <a:r>
              <a:rPr lang="en">
                <a:solidFill>
                  <a:srgbClr val="7F6000"/>
                </a:solidFill>
                <a:latin typeface="Calibri"/>
                <a:ea typeface="Calibri"/>
                <a:cs typeface="Calibri"/>
                <a:sym typeface="Calibri"/>
              </a:rPr>
              <a:t>Pearson, A. K., O. P. Pearson, and P. L. Ralph. 2006. Growth and activity patterns in a backyard population of the banana Slug, Ariolimax </a:t>
            </a:r>
            <a:endParaRPr>
              <a:solidFill>
                <a:srgbClr val="7F6000"/>
              </a:solidFill>
              <a:latin typeface="Calibri"/>
              <a:ea typeface="Calibri"/>
              <a:cs typeface="Calibri"/>
              <a:sym typeface="Calibri"/>
            </a:endParaRPr>
          </a:p>
          <a:p>
            <a:pPr marL="457200" marR="0" lvl="0" indent="457200" algn="l" rtl="0">
              <a:spcBef>
                <a:spcPts val="0"/>
              </a:spcBef>
              <a:spcAft>
                <a:spcPts val="0"/>
              </a:spcAft>
              <a:buNone/>
            </a:pPr>
            <a:r>
              <a:rPr lang="en">
                <a:solidFill>
                  <a:srgbClr val="7F6000"/>
                </a:solidFill>
                <a:latin typeface="Calibri"/>
                <a:ea typeface="Calibri"/>
                <a:cs typeface="Calibri"/>
                <a:sym typeface="Calibri"/>
              </a:rPr>
              <a:t>columbianus. The Veliger 48:143–150. </a:t>
            </a:r>
            <a:endParaRPr>
              <a:solidFill>
                <a:srgbClr val="7F6000"/>
              </a:solidFill>
              <a:latin typeface="Calibri"/>
              <a:ea typeface="Calibri"/>
              <a:cs typeface="Calibri"/>
              <a:sym typeface="Calibri"/>
            </a:endParaRPr>
          </a:p>
          <a:p>
            <a:pPr marL="457200" marR="0" lvl="0" indent="0" algn="l" rtl="0">
              <a:spcBef>
                <a:spcPts val="0"/>
              </a:spcBef>
              <a:spcAft>
                <a:spcPts val="0"/>
              </a:spcAft>
              <a:buNone/>
            </a:pPr>
            <a:r>
              <a:rPr lang="en">
                <a:solidFill>
                  <a:srgbClr val="7F6000"/>
                </a:solidFill>
                <a:latin typeface="Calibri"/>
                <a:ea typeface="Calibri"/>
                <a:cs typeface="Calibri"/>
                <a:sym typeface="Calibri"/>
              </a:rPr>
              <a:t> South, A. 1992. Terrestrial slugs: Biology, ecology and Control. First edition. Chapman &amp; Hall, London, Great Britain</a:t>
            </a:r>
            <a:endParaRPr>
              <a:solidFill>
                <a:srgbClr val="7F6000"/>
              </a:solidFill>
              <a:latin typeface="Calibri"/>
              <a:ea typeface="Calibri"/>
              <a:cs typeface="Calibri"/>
              <a:sym typeface="Calibri"/>
            </a:endParaRPr>
          </a:p>
          <a:p>
            <a:pPr marL="228600" marR="0" lvl="0" indent="0" algn="l" rtl="0">
              <a:spcBef>
                <a:spcPts val="0"/>
              </a:spcBef>
              <a:spcAft>
                <a:spcPts val="0"/>
              </a:spcAft>
              <a:buNone/>
            </a:pPr>
            <a:br>
              <a:rPr lang="en" b="1">
                <a:solidFill>
                  <a:srgbClr val="7F6000"/>
                </a:solidFill>
                <a:latin typeface="Calibri"/>
                <a:ea typeface="Calibri"/>
                <a:cs typeface="Calibri"/>
                <a:sym typeface="Calibri"/>
              </a:rPr>
            </a:br>
            <a:r>
              <a:rPr lang="en" b="1">
                <a:solidFill>
                  <a:srgbClr val="7F6000"/>
                </a:solidFill>
                <a:latin typeface="Calibri"/>
                <a:ea typeface="Calibri"/>
                <a:cs typeface="Calibri"/>
                <a:sym typeface="Calibri"/>
              </a:rPr>
              <a:t>ACKNOWLEDGMENTS</a:t>
            </a:r>
            <a:endParaRPr b="1">
              <a:solidFill>
                <a:srgbClr val="7F6000"/>
              </a:solidFill>
              <a:latin typeface="Calibri"/>
              <a:ea typeface="Calibri"/>
              <a:cs typeface="Calibri"/>
              <a:sym typeface="Calibri"/>
            </a:endParaRPr>
          </a:p>
          <a:p>
            <a:pPr marL="685800" marR="0" lvl="0" indent="0" algn="l" rtl="0">
              <a:spcBef>
                <a:spcPts val="0"/>
              </a:spcBef>
              <a:spcAft>
                <a:spcPts val="0"/>
              </a:spcAft>
              <a:buNone/>
            </a:pPr>
            <a:r>
              <a:rPr lang="en">
                <a:solidFill>
                  <a:srgbClr val="7F6000"/>
                </a:solidFill>
                <a:latin typeface="Times New Roman"/>
                <a:ea typeface="Times New Roman"/>
                <a:cs typeface="Times New Roman"/>
                <a:sym typeface="Times New Roman"/>
              </a:rPr>
              <a:t>I want to thank the Wildlife Stockroom staff for help with lending materials and tools needed to conduct the research as well as Dr. Mahoney, Senior project adviser,  for helpful input and constructive feedback.</a:t>
            </a:r>
            <a:endParaRPr>
              <a:solidFill>
                <a:srgbClr val="7F6000"/>
              </a:solidFill>
              <a:latin typeface="Times New Roman"/>
              <a:ea typeface="Times New Roman"/>
              <a:cs typeface="Times New Roman"/>
              <a:sym typeface="Times New Roman"/>
            </a:endParaRPr>
          </a:p>
        </p:txBody>
      </p:sp>
      <p:sp>
        <p:nvSpPr>
          <p:cNvPr id="93" name="Google Shape;93;p1"/>
          <p:cNvSpPr/>
          <p:nvPr/>
        </p:nvSpPr>
        <p:spPr>
          <a:xfrm>
            <a:off x="0" y="0"/>
            <a:ext cx="43891200" cy="4112100"/>
          </a:xfrm>
          <a:prstGeom prst="rect">
            <a:avLst/>
          </a:pr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4" name="Google Shape;94;p1"/>
          <p:cNvPicPr preferRelativeResize="0"/>
          <p:nvPr/>
        </p:nvPicPr>
        <p:blipFill>
          <a:blip r:embed="rId3">
            <a:alphaModFix/>
          </a:blip>
          <a:stretch>
            <a:fillRect/>
          </a:stretch>
        </p:blipFill>
        <p:spPr>
          <a:xfrm rot="-5400000">
            <a:off x="15913286" y="4452188"/>
            <a:ext cx="3355327" cy="4473723"/>
          </a:xfrm>
          <a:prstGeom prst="rect">
            <a:avLst/>
          </a:prstGeom>
          <a:noFill/>
          <a:ln>
            <a:noFill/>
          </a:ln>
        </p:spPr>
      </p:pic>
      <p:pic>
        <p:nvPicPr>
          <p:cNvPr id="95" name="Google Shape;95;p1"/>
          <p:cNvPicPr preferRelativeResize="0"/>
          <p:nvPr/>
        </p:nvPicPr>
        <p:blipFill>
          <a:blip r:embed="rId4">
            <a:alphaModFix/>
          </a:blip>
          <a:stretch>
            <a:fillRect/>
          </a:stretch>
        </p:blipFill>
        <p:spPr>
          <a:xfrm rot="-5400000">
            <a:off x="20931003" y="4495086"/>
            <a:ext cx="3290926" cy="4387927"/>
          </a:xfrm>
          <a:prstGeom prst="rect">
            <a:avLst/>
          </a:prstGeom>
          <a:noFill/>
          <a:ln>
            <a:noFill/>
          </a:ln>
        </p:spPr>
      </p:pic>
      <p:pic>
        <p:nvPicPr>
          <p:cNvPr id="96" name="Google Shape;96;p1"/>
          <p:cNvPicPr preferRelativeResize="0"/>
          <p:nvPr/>
        </p:nvPicPr>
        <p:blipFill>
          <a:blip r:embed="rId5">
            <a:alphaModFix/>
          </a:blip>
          <a:stretch>
            <a:fillRect/>
          </a:stretch>
        </p:blipFill>
        <p:spPr>
          <a:xfrm>
            <a:off x="15401712" y="14919850"/>
            <a:ext cx="12217900" cy="7343750"/>
          </a:xfrm>
          <a:prstGeom prst="rect">
            <a:avLst/>
          </a:prstGeom>
          <a:noFill/>
          <a:ln>
            <a:noFill/>
          </a:ln>
        </p:spPr>
      </p:pic>
      <p:pic>
        <p:nvPicPr>
          <p:cNvPr id="97" name="Google Shape;97;p1"/>
          <p:cNvPicPr preferRelativeResize="0"/>
          <p:nvPr/>
        </p:nvPicPr>
        <p:blipFill>
          <a:blip r:embed="rId6">
            <a:alphaModFix/>
          </a:blip>
          <a:stretch>
            <a:fillRect/>
          </a:stretch>
        </p:blipFill>
        <p:spPr>
          <a:xfrm>
            <a:off x="15400550" y="23405100"/>
            <a:ext cx="12217900" cy="8038375"/>
          </a:xfrm>
          <a:prstGeom prst="rect">
            <a:avLst/>
          </a:prstGeom>
          <a:noFill/>
          <a:ln>
            <a:noFill/>
          </a:ln>
        </p:spPr>
      </p:pic>
      <p:sp>
        <p:nvSpPr>
          <p:cNvPr id="98" name="Google Shape;98;p1"/>
          <p:cNvSpPr txBox="1"/>
          <p:nvPr/>
        </p:nvSpPr>
        <p:spPr>
          <a:xfrm>
            <a:off x="830125" y="18118375"/>
            <a:ext cx="13969200" cy="4666200"/>
          </a:xfrm>
          <a:prstGeom prst="rect">
            <a:avLst/>
          </a:prstGeom>
          <a:gradFill>
            <a:gsLst>
              <a:gs pos="0">
                <a:srgbClr val="FFF6DB"/>
              </a:gs>
              <a:gs pos="100000">
                <a:srgbClr val="FAD25C"/>
              </a:gs>
            </a:gsLst>
            <a:lin ang="5400012" scaled="0"/>
          </a:gradFill>
          <a:ln w="28575" cap="flat" cmpd="sng">
            <a:solidFill>
              <a:srgbClr val="FFFFFF"/>
            </a:solidFill>
            <a:prstDash val="solid"/>
            <a:round/>
            <a:headEnd type="none" w="sm" len="sm"/>
            <a:tailEnd type="none" w="sm" len="sm"/>
          </a:ln>
        </p:spPr>
        <p:txBody>
          <a:bodyPr spcFirstLastPara="1" wrap="square" lIns="279325" tIns="47725" rIns="95325" bIns="47725" anchor="t" anchorCtr="0">
            <a:noAutofit/>
          </a:bodyPr>
          <a:lstStyle/>
          <a:p>
            <a:pPr marL="0" marR="148590" lvl="0" indent="0" algn="just" rtl="0">
              <a:spcBef>
                <a:spcPts val="0"/>
              </a:spcBef>
              <a:spcAft>
                <a:spcPts val="0"/>
              </a:spcAft>
              <a:buNone/>
            </a:pPr>
            <a:r>
              <a:rPr lang="en" sz="5200" b="1">
                <a:solidFill>
                  <a:srgbClr val="7F6000"/>
                </a:solidFill>
                <a:latin typeface="Calibri"/>
                <a:ea typeface="Calibri"/>
                <a:cs typeface="Calibri"/>
                <a:sym typeface="Calibri"/>
              </a:rPr>
              <a:t>STUDY LOCATION</a:t>
            </a:r>
            <a:endParaRPr sz="5200" b="1">
              <a:solidFill>
                <a:srgbClr val="7F6000"/>
              </a:solidFill>
              <a:latin typeface="Calibri"/>
              <a:ea typeface="Calibri"/>
              <a:cs typeface="Calibri"/>
              <a:sym typeface="Calibri"/>
            </a:endParaRPr>
          </a:p>
          <a:p>
            <a:pPr marL="457200" lvl="0" indent="0" algn="l" rtl="0">
              <a:lnSpc>
                <a:spcPct val="115000"/>
              </a:lnSpc>
              <a:spcBef>
                <a:spcPts val="0"/>
              </a:spcBef>
              <a:spcAft>
                <a:spcPts val="0"/>
              </a:spcAft>
              <a:buSzPts val="1100"/>
              <a:buNone/>
            </a:pPr>
            <a:r>
              <a:rPr lang="en" sz="2850">
                <a:solidFill>
                  <a:srgbClr val="7F6000"/>
                </a:solidFill>
              </a:rPr>
              <a:t>Within the Arcata community forest, I utilized  four study sites that characterize different ravine and upland habitats available to banana slugs. </a:t>
            </a:r>
            <a:endParaRPr sz="2850">
              <a:solidFill>
                <a:srgbClr val="7F6000"/>
              </a:solidFill>
            </a:endParaRPr>
          </a:p>
          <a:p>
            <a:pPr marL="0" lvl="0" indent="457200" algn="l" rtl="0">
              <a:lnSpc>
                <a:spcPct val="115000"/>
              </a:lnSpc>
              <a:spcBef>
                <a:spcPts val="0"/>
              </a:spcBef>
              <a:spcAft>
                <a:spcPts val="0"/>
              </a:spcAft>
              <a:buSzPts val="1100"/>
              <a:buNone/>
            </a:pPr>
            <a:r>
              <a:rPr lang="en" sz="2850" b="1">
                <a:solidFill>
                  <a:srgbClr val="7F6000"/>
                </a:solidFill>
              </a:rPr>
              <a:t>Site 1</a:t>
            </a:r>
            <a:r>
              <a:rPr lang="en" sz="2850">
                <a:solidFill>
                  <a:srgbClr val="7F6000"/>
                </a:solidFill>
              </a:rPr>
              <a:t>: 14th Street trailhead to Redwood Park (40.8707, -124.0742), Ravine.</a:t>
            </a:r>
            <a:endParaRPr sz="2850">
              <a:solidFill>
                <a:srgbClr val="7F6000"/>
              </a:solidFill>
            </a:endParaRPr>
          </a:p>
          <a:p>
            <a:pPr marL="0" lvl="0" indent="457200" algn="l" rtl="0">
              <a:lnSpc>
                <a:spcPct val="115000"/>
              </a:lnSpc>
              <a:spcBef>
                <a:spcPts val="0"/>
              </a:spcBef>
              <a:spcAft>
                <a:spcPts val="0"/>
              </a:spcAft>
              <a:buSzPts val="1100"/>
              <a:buNone/>
            </a:pPr>
            <a:r>
              <a:rPr lang="en" sz="2850" b="1">
                <a:solidFill>
                  <a:srgbClr val="7F6000"/>
                </a:solidFill>
              </a:rPr>
              <a:t>Site 2</a:t>
            </a:r>
            <a:r>
              <a:rPr lang="en" sz="2850">
                <a:solidFill>
                  <a:srgbClr val="7F6000"/>
                </a:solidFill>
              </a:rPr>
              <a:t>:  North-East from Redwood Park (40.8703, -124.0695), Upland</a:t>
            </a:r>
            <a:endParaRPr sz="2850">
              <a:solidFill>
                <a:srgbClr val="7F6000"/>
              </a:solidFill>
            </a:endParaRPr>
          </a:p>
          <a:p>
            <a:pPr marL="0" lvl="0" indent="457200" algn="l" rtl="0">
              <a:lnSpc>
                <a:spcPct val="115000"/>
              </a:lnSpc>
              <a:spcBef>
                <a:spcPts val="0"/>
              </a:spcBef>
              <a:spcAft>
                <a:spcPts val="0"/>
              </a:spcAft>
              <a:buSzPts val="1100"/>
              <a:buNone/>
            </a:pPr>
            <a:r>
              <a:rPr lang="en" sz="2850" b="1">
                <a:solidFill>
                  <a:srgbClr val="7F6000"/>
                </a:solidFill>
              </a:rPr>
              <a:t>Site 3</a:t>
            </a:r>
            <a:r>
              <a:rPr lang="en" sz="2850">
                <a:solidFill>
                  <a:srgbClr val="7F6000"/>
                </a:solidFill>
              </a:rPr>
              <a:t>: Fern Lake, (40.8750, -124.0678), Ravine</a:t>
            </a:r>
            <a:endParaRPr sz="2850">
              <a:solidFill>
                <a:srgbClr val="7F6000"/>
              </a:solidFill>
            </a:endParaRPr>
          </a:p>
          <a:p>
            <a:pPr marL="0" lvl="0" indent="457200" algn="l" rtl="0">
              <a:lnSpc>
                <a:spcPct val="115000"/>
              </a:lnSpc>
              <a:spcBef>
                <a:spcPts val="0"/>
              </a:spcBef>
              <a:spcAft>
                <a:spcPts val="0"/>
              </a:spcAft>
              <a:buSzPts val="1100"/>
              <a:buNone/>
            </a:pPr>
            <a:r>
              <a:rPr lang="en" sz="2850" b="1">
                <a:solidFill>
                  <a:srgbClr val="7F6000"/>
                </a:solidFill>
              </a:rPr>
              <a:t>Site 4</a:t>
            </a:r>
            <a:r>
              <a:rPr lang="en" sz="2850">
                <a:solidFill>
                  <a:srgbClr val="7F6000"/>
                </a:solidFill>
              </a:rPr>
              <a:t>: Frisbee Golf Course in addition to a nearby logged area (40.8748,</a:t>
            </a:r>
            <a:endParaRPr sz="2850">
              <a:solidFill>
                <a:srgbClr val="7F6000"/>
              </a:solidFill>
            </a:endParaRPr>
          </a:p>
          <a:p>
            <a:pPr marL="914400" lvl="0" indent="457200" algn="l" rtl="0">
              <a:lnSpc>
                <a:spcPct val="115000"/>
              </a:lnSpc>
              <a:spcBef>
                <a:spcPts val="0"/>
              </a:spcBef>
              <a:spcAft>
                <a:spcPts val="0"/>
              </a:spcAft>
              <a:buSzPts val="1100"/>
              <a:buNone/>
            </a:pPr>
            <a:r>
              <a:rPr lang="en" sz="2850">
                <a:solidFill>
                  <a:srgbClr val="7F6000"/>
                </a:solidFill>
              </a:rPr>
              <a:t>-124.07109), Upland</a:t>
            </a:r>
            <a:endParaRPr sz="2850" b="1">
              <a:solidFill>
                <a:srgbClr val="7F6000"/>
              </a:solidFill>
            </a:endParaRPr>
          </a:p>
        </p:txBody>
      </p:sp>
      <p:pic>
        <p:nvPicPr>
          <p:cNvPr id="99" name="Google Shape;99;p1"/>
          <p:cNvPicPr preferRelativeResize="0"/>
          <p:nvPr/>
        </p:nvPicPr>
        <p:blipFill>
          <a:blip r:embed="rId7">
            <a:alphaModFix/>
          </a:blip>
          <a:stretch>
            <a:fillRect/>
          </a:stretch>
        </p:blipFill>
        <p:spPr>
          <a:xfrm rot="626257">
            <a:off x="4555752" y="2174680"/>
            <a:ext cx="8908272" cy="3824166"/>
          </a:xfrm>
          <a:prstGeom prst="rect">
            <a:avLst/>
          </a:prstGeom>
          <a:noFill/>
          <a:ln>
            <a:noFill/>
          </a:ln>
        </p:spPr>
      </p:pic>
      <p:pic>
        <p:nvPicPr>
          <p:cNvPr id="100" name="Google Shape;100;p1"/>
          <p:cNvPicPr preferRelativeResize="0"/>
          <p:nvPr/>
        </p:nvPicPr>
        <p:blipFill>
          <a:blip r:embed="rId8">
            <a:alphaModFix/>
          </a:blip>
          <a:stretch>
            <a:fillRect/>
          </a:stretch>
        </p:blipFill>
        <p:spPr>
          <a:xfrm rot="-572673">
            <a:off x="34959401" y="777938"/>
            <a:ext cx="9148351" cy="5274251"/>
          </a:xfrm>
          <a:prstGeom prst="rect">
            <a:avLst/>
          </a:prstGeom>
          <a:noFill/>
          <a:ln>
            <a:noFill/>
          </a:ln>
        </p:spPr>
      </p:pic>
      <p:sp>
        <p:nvSpPr>
          <p:cNvPr id="101" name="Google Shape;101;p1"/>
          <p:cNvSpPr txBox="1"/>
          <p:nvPr/>
        </p:nvSpPr>
        <p:spPr>
          <a:xfrm>
            <a:off x="830125" y="479300"/>
            <a:ext cx="42777600" cy="3632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 sz="6300" b="1">
                <a:solidFill>
                  <a:schemeClr val="lt1"/>
                </a:solidFill>
                <a:latin typeface="Calibri"/>
                <a:ea typeface="Calibri"/>
                <a:cs typeface="Calibri"/>
                <a:sym typeface="Calibri"/>
              </a:rPr>
              <a:t>Pacific Banana Slug Habitat Selection using occupied and paired-random microhabitat analysis in the Arcata Community Forest</a:t>
            </a:r>
            <a:endParaRPr sz="6300" b="1">
              <a:solidFill>
                <a:schemeClr val="lt1"/>
              </a:solidFill>
              <a:latin typeface="Calibri"/>
              <a:ea typeface="Calibri"/>
              <a:cs typeface="Calibri"/>
              <a:sym typeface="Calibri"/>
            </a:endParaRPr>
          </a:p>
          <a:p>
            <a:pPr marL="0" marR="0" lvl="0" indent="0" algn="ctr" rtl="0">
              <a:spcBef>
                <a:spcPts val="0"/>
              </a:spcBef>
              <a:spcAft>
                <a:spcPts val="0"/>
              </a:spcAft>
              <a:buNone/>
            </a:pPr>
            <a:endParaRPr sz="3600">
              <a:solidFill>
                <a:schemeClr val="lt1"/>
              </a:solidFill>
              <a:latin typeface="Calibri"/>
              <a:ea typeface="Calibri"/>
              <a:cs typeface="Calibri"/>
              <a:sym typeface="Calibri"/>
            </a:endParaRPr>
          </a:p>
          <a:p>
            <a:pPr marL="0" marR="0" lvl="0" indent="0" algn="ctr" rtl="0">
              <a:spcBef>
                <a:spcPts val="0"/>
              </a:spcBef>
              <a:spcAft>
                <a:spcPts val="0"/>
              </a:spcAft>
              <a:buNone/>
            </a:pPr>
            <a:r>
              <a:rPr lang="en" sz="4400">
                <a:solidFill>
                  <a:schemeClr val="lt1"/>
                </a:solidFill>
              </a:rPr>
              <a:t>Rainey Strippelhoff</a:t>
            </a:r>
            <a:endParaRPr sz="4400">
              <a:solidFill>
                <a:schemeClr val="lt1"/>
              </a:solidFill>
            </a:endParaRPr>
          </a:p>
          <a:p>
            <a:pPr marL="0" marR="0" lvl="0" indent="0" algn="ctr" rtl="0">
              <a:spcBef>
                <a:spcPts val="0"/>
              </a:spcBef>
              <a:spcAft>
                <a:spcPts val="0"/>
              </a:spcAft>
              <a:buNone/>
            </a:pPr>
            <a:r>
              <a:rPr lang="en" sz="4900" i="1" baseline="30000">
                <a:solidFill>
                  <a:schemeClr val="lt1"/>
                </a:solidFill>
              </a:rPr>
              <a:t>Department of Wildlife, Cal Poly Humboldt</a:t>
            </a:r>
            <a:endParaRPr sz="4000" i="1">
              <a:solidFill>
                <a:schemeClr val="lt1"/>
              </a:solidFill>
            </a:endParaRPr>
          </a:p>
        </p:txBody>
      </p:sp>
      <p:pic>
        <p:nvPicPr>
          <p:cNvPr id="102" name="Google Shape;102;p1"/>
          <p:cNvPicPr preferRelativeResize="0"/>
          <p:nvPr/>
        </p:nvPicPr>
        <p:blipFill>
          <a:blip r:embed="rId9">
            <a:alphaModFix/>
          </a:blip>
          <a:stretch>
            <a:fillRect/>
          </a:stretch>
        </p:blipFill>
        <p:spPr>
          <a:xfrm rot="3240511">
            <a:off x="22958556" y="4216120"/>
            <a:ext cx="7325118" cy="4230275"/>
          </a:xfrm>
          <a:prstGeom prst="rect">
            <a:avLst/>
          </a:prstGeom>
          <a:noFill/>
          <a:ln>
            <a:noFill/>
          </a:ln>
        </p:spPr>
      </p:pic>
      <p:sp>
        <p:nvSpPr>
          <p:cNvPr id="103" name="Google Shape;103;p1"/>
          <p:cNvSpPr txBox="1"/>
          <p:nvPr/>
        </p:nvSpPr>
        <p:spPr>
          <a:xfrm>
            <a:off x="15431900" y="22284563"/>
            <a:ext cx="121575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lt1"/>
                </a:solidFill>
                <a:latin typeface="Calibri"/>
                <a:ea typeface="Calibri"/>
                <a:cs typeface="Calibri"/>
                <a:sym typeface="Calibri"/>
              </a:rPr>
              <a:t>Figure 1. The mean percent value of habitat variables in occupied and paired-random unoccupied plots with standard deviation. Refer to Table 1 for statistical values.</a:t>
            </a:r>
            <a:endParaRPr sz="2200">
              <a:solidFill>
                <a:schemeClr val="lt1"/>
              </a:solidFill>
              <a:latin typeface="Calibri"/>
              <a:ea typeface="Calibri"/>
              <a:cs typeface="Calibri"/>
              <a:sym typeface="Calibri"/>
            </a:endParaRPr>
          </a:p>
        </p:txBody>
      </p:sp>
      <p:sp>
        <p:nvSpPr>
          <p:cNvPr id="104" name="Google Shape;104;p1"/>
          <p:cNvSpPr txBox="1"/>
          <p:nvPr/>
        </p:nvSpPr>
        <p:spPr>
          <a:xfrm>
            <a:off x="15431913" y="13697713"/>
            <a:ext cx="121575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lt1"/>
                </a:solidFill>
                <a:latin typeface="Calibri"/>
                <a:ea typeface="Calibri"/>
                <a:cs typeface="Calibri"/>
                <a:sym typeface="Calibri"/>
              </a:rPr>
              <a:t>Table 1. A summary of the paired t-test between habitat characteristics of occupied and unoccupied plots. Significant p-values are in bold. </a:t>
            </a:r>
            <a:endParaRPr sz="2200">
              <a:solidFill>
                <a:schemeClr val="lt1"/>
              </a:solidFill>
              <a:latin typeface="Calibri"/>
              <a:ea typeface="Calibri"/>
              <a:cs typeface="Calibri"/>
              <a:sym typeface="Calibri"/>
            </a:endParaRPr>
          </a:p>
        </p:txBody>
      </p:sp>
      <p:sp>
        <p:nvSpPr>
          <p:cNvPr id="105" name="Google Shape;105;p1"/>
          <p:cNvSpPr txBox="1"/>
          <p:nvPr/>
        </p:nvSpPr>
        <p:spPr>
          <a:xfrm>
            <a:off x="15430750" y="31476000"/>
            <a:ext cx="121575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lt1"/>
                </a:solidFill>
                <a:latin typeface="Calibri"/>
                <a:ea typeface="Calibri"/>
                <a:cs typeface="Calibri"/>
                <a:sym typeface="Calibri"/>
              </a:rPr>
              <a:t>Figure 2. A comparison of the mean number of banana slugs per detection between Ravine (sites 1 and 3) and Upland (sites 2 and 4) habitats ( p=0.02, t-stat=2.15, df=69).</a:t>
            </a:r>
            <a:endParaRPr sz="2200">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200">
              <a:solidFill>
                <a:schemeClr val="lt1"/>
              </a:solidFill>
              <a:latin typeface="Calibri"/>
              <a:ea typeface="Calibri"/>
              <a:cs typeface="Calibri"/>
              <a:sym typeface="Calibri"/>
            </a:endParaRPr>
          </a:p>
          <a:p>
            <a:pPr marL="0" lvl="0" indent="0" algn="l" rtl="0">
              <a:spcBef>
                <a:spcPts val="0"/>
              </a:spcBef>
              <a:spcAft>
                <a:spcPts val="0"/>
              </a:spcAft>
              <a:buNone/>
            </a:pPr>
            <a:endParaRPr sz="2200">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200">
              <a:solidFill>
                <a:schemeClr val="lt1"/>
              </a:solidFill>
              <a:latin typeface="Calibri"/>
              <a:ea typeface="Calibri"/>
              <a:cs typeface="Calibri"/>
              <a:sym typeface="Calibri"/>
            </a:endParaRPr>
          </a:p>
          <a:p>
            <a:pPr marL="0" lvl="0" indent="0" algn="l" rtl="0">
              <a:spcBef>
                <a:spcPts val="0"/>
              </a:spcBef>
              <a:spcAft>
                <a:spcPts val="0"/>
              </a:spcAft>
              <a:buNone/>
            </a:pPr>
            <a:endParaRPr sz="2200">
              <a:solidFill>
                <a:schemeClr val="lt1"/>
              </a:solidFill>
              <a:latin typeface="Calibri"/>
              <a:ea typeface="Calibri"/>
              <a:cs typeface="Calibri"/>
              <a:sym typeface="Calibri"/>
            </a:endParaRPr>
          </a:p>
        </p:txBody>
      </p:sp>
      <p:pic>
        <p:nvPicPr>
          <p:cNvPr id="106" name="Google Shape;106;p1"/>
          <p:cNvPicPr preferRelativeResize="0"/>
          <p:nvPr/>
        </p:nvPicPr>
        <p:blipFill>
          <a:blip r:embed="rId10">
            <a:alphaModFix/>
          </a:blip>
          <a:stretch>
            <a:fillRect/>
          </a:stretch>
        </p:blipFill>
        <p:spPr>
          <a:xfrm>
            <a:off x="32014848" y="1711700"/>
            <a:ext cx="2031882" cy="2031898"/>
          </a:xfrm>
          <a:prstGeom prst="rect">
            <a:avLst/>
          </a:prstGeom>
          <a:noFill/>
          <a:ln>
            <a:noFill/>
          </a:ln>
        </p:spPr>
      </p:pic>
      <p:pic>
        <p:nvPicPr>
          <p:cNvPr id="107" name="Google Shape;107;p1"/>
          <p:cNvPicPr preferRelativeResize="0"/>
          <p:nvPr/>
        </p:nvPicPr>
        <p:blipFill rotWithShape="1">
          <a:blip r:embed="rId11">
            <a:alphaModFix/>
          </a:blip>
          <a:srcRect l="15106" r="13199"/>
          <a:stretch/>
        </p:blipFill>
        <p:spPr>
          <a:xfrm>
            <a:off x="15065125" y="8482400"/>
            <a:ext cx="12523125" cy="5295950"/>
          </a:xfrm>
          <a:prstGeom prst="rect">
            <a:avLst/>
          </a:prstGeom>
          <a:noFill/>
          <a:ln>
            <a:noFill/>
          </a:ln>
        </p:spPr>
      </p:pic>
      <p:sp>
        <p:nvSpPr>
          <p:cNvPr id="108" name="Google Shape;108;p1"/>
          <p:cNvSpPr txBox="1"/>
          <p:nvPr/>
        </p:nvSpPr>
        <p:spPr>
          <a:xfrm>
            <a:off x="17754150" y="15881450"/>
            <a:ext cx="17403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a:latin typeface="Calibri"/>
                <a:ea typeface="Calibri"/>
                <a:cs typeface="Calibri"/>
                <a:sym typeface="Calibri"/>
              </a:rPr>
              <a:t>**</a:t>
            </a:r>
            <a:endParaRPr sz="2100">
              <a:latin typeface="Calibri"/>
              <a:ea typeface="Calibri"/>
              <a:cs typeface="Calibri"/>
              <a:sym typeface="Calibri"/>
            </a:endParaRPr>
          </a:p>
        </p:txBody>
      </p:sp>
      <p:sp>
        <p:nvSpPr>
          <p:cNvPr id="109" name="Google Shape;109;p1"/>
          <p:cNvSpPr txBox="1"/>
          <p:nvPr/>
        </p:nvSpPr>
        <p:spPr>
          <a:xfrm>
            <a:off x="21240675" y="17432550"/>
            <a:ext cx="17403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a:latin typeface="Calibri"/>
                <a:ea typeface="Calibri"/>
                <a:cs typeface="Calibri"/>
                <a:sym typeface="Calibri"/>
              </a:rPr>
              <a:t>**</a:t>
            </a:r>
            <a:endParaRPr sz="2100">
              <a:latin typeface="Calibri"/>
              <a:ea typeface="Calibri"/>
              <a:cs typeface="Calibri"/>
              <a:sym typeface="Calibri"/>
            </a:endParaRPr>
          </a:p>
        </p:txBody>
      </p:sp>
      <p:sp>
        <p:nvSpPr>
          <p:cNvPr id="110" name="Google Shape;110;p1"/>
          <p:cNvSpPr txBox="1"/>
          <p:nvPr/>
        </p:nvSpPr>
        <p:spPr>
          <a:xfrm>
            <a:off x="24662125" y="15055600"/>
            <a:ext cx="17403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a:latin typeface="Calibri"/>
                <a:ea typeface="Calibri"/>
                <a:cs typeface="Calibri"/>
                <a:sym typeface="Calibri"/>
              </a:rPr>
              <a:t>**</a:t>
            </a:r>
            <a:endParaRPr sz="2100">
              <a:latin typeface="Calibri"/>
              <a:ea typeface="Calibri"/>
              <a:cs typeface="Calibri"/>
              <a:sym typeface="Calibri"/>
            </a:endParaRPr>
          </a:p>
        </p:txBody>
      </p:sp>
      <p:sp>
        <p:nvSpPr>
          <p:cNvPr id="111" name="Google Shape;111;p1"/>
          <p:cNvSpPr txBox="1"/>
          <p:nvPr/>
        </p:nvSpPr>
        <p:spPr>
          <a:xfrm>
            <a:off x="21153600" y="26341025"/>
            <a:ext cx="17403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a:latin typeface="Calibri"/>
                <a:ea typeface="Calibri"/>
                <a:cs typeface="Calibri"/>
                <a:sym typeface="Calibri"/>
              </a:rPr>
              <a:t>**</a:t>
            </a:r>
            <a:endParaRPr sz="21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1519</Words>
  <Application>Microsoft Office PowerPoint</Application>
  <PresentationFormat>Custom</PresentationFormat>
  <Paragraphs>59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Mahoney</dc:creator>
  <cp:lastModifiedBy>Abigail Strippelhoff</cp:lastModifiedBy>
  <cp:revision>1</cp:revision>
  <dcterms:created xsi:type="dcterms:W3CDTF">2022-04-08T18:46:38Z</dcterms:created>
  <dcterms:modified xsi:type="dcterms:W3CDTF">2022-04-25T17:34:07Z</dcterms:modified>
</cp:coreProperties>
</file>