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A85E8C5-90B8-468E-8044-877AC2181501}">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5226" autoAdjust="0"/>
  </p:normalViewPr>
  <p:slideViewPr>
    <p:cSldViewPr snapToGrid="0">
      <p:cViewPr>
        <p:scale>
          <a:sx n="17" d="100"/>
          <a:sy n="17" d="100"/>
        </p:scale>
        <p:origin x="1781"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E2E0BD-D86F-4A8A-9C4D-81AFA40BA596}" type="datetimeFigureOut">
              <a:rPr lang="en-US" smtClean="0"/>
              <a:t>4/25/2022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EB5D27-2A06-49C6-889A-8A4D5507A4B8}" type="slidenum">
              <a:rPr lang="en-US" smtClean="0"/>
              <a:t>‹#›</a:t>
            </a:fld>
            <a:endParaRPr lang="en-US"/>
          </a:p>
        </p:txBody>
      </p:sp>
    </p:spTree>
    <p:extLst>
      <p:ext uri="{BB962C8B-B14F-4D97-AF65-F5344CB8AC3E}">
        <p14:creationId xmlns:p14="http://schemas.microsoft.com/office/powerpoint/2010/main" val="70592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a:t>
            </a:r>
          </a:p>
          <a:p>
            <a:r>
              <a:rPr lang="en-US" dirty="0"/>
              <a:t>Is the results section laid out well? Is having the graphs ‘staggered’ okay? Might make it more visually interesting but might be confusing?</a:t>
            </a:r>
          </a:p>
          <a:p>
            <a:r>
              <a:rPr lang="en-US" dirty="0"/>
              <a:t>Are the text boxes off center enough or just annoying?</a:t>
            </a:r>
          </a:p>
          <a:p>
            <a:r>
              <a:rPr lang="en-US" dirty="0"/>
              <a:t>More citations? </a:t>
            </a:r>
          </a:p>
        </p:txBody>
      </p:sp>
      <p:sp>
        <p:nvSpPr>
          <p:cNvPr id="4" name="Slide Number Placeholder 3"/>
          <p:cNvSpPr>
            <a:spLocks noGrp="1"/>
          </p:cNvSpPr>
          <p:nvPr>
            <p:ph type="sldNum" sz="quarter" idx="5"/>
          </p:nvPr>
        </p:nvSpPr>
        <p:spPr/>
        <p:txBody>
          <a:bodyPr/>
          <a:lstStyle/>
          <a:p>
            <a:fld id="{3FEB5D27-2A06-49C6-889A-8A4D5507A4B8}" type="slidenum">
              <a:rPr lang="en-US" smtClean="0"/>
              <a:t>1</a:t>
            </a:fld>
            <a:endParaRPr lang="en-US"/>
          </a:p>
        </p:txBody>
      </p:sp>
    </p:spTree>
    <p:extLst>
      <p:ext uri="{BB962C8B-B14F-4D97-AF65-F5344CB8AC3E}">
        <p14:creationId xmlns:p14="http://schemas.microsoft.com/office/powerpoint/2010/main" val="1713878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4ABAEB-B370-479F-B52E-A3BC8E4DEED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2860147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ABAEB-B370-479F-B52E-A3BC8E4DEED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30791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ABAEB-B370-479F-B52E-A3BC8E4DEED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4176500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ABAEB-B370-479F-B52E-A3BC8E4DEED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3908161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ABAEB-B370-479F-B52E-A3BC8E4DEED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17462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4ABAEB-B370-479F-B52E-A3BC8E4DEED0}"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141972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4ABAEB-B370-479F-B52E-A3BC8E4DEED0}"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2544732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4ABAEB-B370-479F-B52E-A3BC8E4DEED0}"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242704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4ABAEB-B370-479F-B52E-A3BC8E4DEED0}"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571962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14ABAEB-B370-479F-B52E-A3BC8E4DEED0}"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92366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14ABAEB-B370-479F-B52E-A3BC8E4DEED0}"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FF883F-D642-4AE2-8F23-F9F2A18A15B5}" type="slidenum">
              <a:rPr lang="en-US" smtClean="0"/>
              <a:t>‹#›</a:t>
            </a:fld>
            <a:endParaRPr lang="en-US"/>
          </a:p>
        </p:txBody>
      </p:sp>
    </p:spTree>
    <p:extLst>
      <p:ext uri="{BB962C8B-B14F-4D97-AF65-F5344CB8AC3E}">
        <p14:creationId xmlns:p14="http://schemas.microsoft.com/office/powerpoint/2010/main" val="419874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14ABAEB-B370-479F-B52E-A3BC8E4DEED0}" type="datetimeFigureOut">
              <a:rPr lang="en-US" smtClean="0"/>
              <a:t>4/25/2022</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3EFF883F-D642-4AE2-8F23-F9F2A18A15B5}" type="slidenum">
              <a:rPr lang="en-US" smtClean="0"/>
              <a:t>‹#›</a:t>
            </a:fld>
            <a:endParaRPr lang="en-US"/>
          </a:p>
        </p:txBody>
      </p:sp>
    </p:spTree>
    <p:extLst>
      <p:ext uri="{BB962C8B-B14F-4D97-AF65-F5344CB8AC3E}">
        <p14:creationId xmlns:p14="http://schemas.microsoft.com/office/powerpoint/2010/main" val="13286830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image" Target="../media/image1.jp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hyperlink" Target="https://www.wallpaperflare.com/sea-water-blue-ocean-background-clean-lake-ripple-river-wallpaper-uinxt" TargetMode="External"/><Relationship Id="rId9" Type="http://schemas.openxmlformats.org/officeDocument/2006/relationships/image" Target="../media/image6.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837473B0-CC2E-450A-ABE3-18F120FF3D39}">
                <a1611:picAttrSrcUrl xmlns:a1611="http://schemas.microsoft.com/office/drawing/2016/11/main" r:id="rId4"/>
              </a:ext>
            </a:extLst>
          </a:blip>
          <a:srcRect/>
          <a:stretch>
            <a:fillRect l="-31000" r="-3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8011-8924-4EF2-9540-E0E5E75F675B}"/>
              </a:ext>
            </a:extLst>
          </p:cNvPr>
          <p:cNvSpPr>
            <a:spLocks noGrp="1"/>
          </p:cNvSpPr>
          <p:nvPr>
            <p:ph type="ctrTitle"/>
          </p:nvPr>
        </p:nvSpPr>
        <p:spPr>
          <a:xfrm>
            <a:off x="783771" y="681952"/>
            <a:ext cx="42323658" cy="5283420"/>
          </a:xfrm>
          <a:solidFill>
            <a:schemeClr val="bg1"/>
          </a:solidFill>
        </p:spPr>
        <p:txBody>
          <a:bodyPr>
            <a:noAutofit/>
          </a:bodyPr>
          <a:lstStyle/>
          <a:p>
            <a:r>
              <a:rPr lang="en-US" sz="9600" b="1" dirty="0">
                <a:latin typeface="Calibri" panose="020F0502020204030204" pitchFamily="34" charset="0"/>
                <a:cs typeface="Calibri" panose="020F0502020204030204" pitchFamily="34" charset="0"/>
              </a:rPr>
              <a:t>The Effect of Salinity on the Concentration of Various </a:t>
            </a:r>
            <a:br>
              <a:rPr lang="en-US" sz="9600" b="1" dirty="0">
                <a:latin typeface="Calibri" panose="020F0502020204030204" pitchFamily="34" charset="0"/>
                <a:cs typeface="Calibri" panose="020F0502020204030204" pitchFamily="34" charset="0"/>
              </a:rPr>
            </a:br>
            <a:r>
              <a:rPr lang="en-US" sz="9600" b="1" dirty="0">
                <a:latin typeface="Calibri" panose="020F0502020204030204" pitchFamily="34" charset="0"/>
                <a:cs typeface="Calibri" panose="020F0502020204030204" pitchFamily="34" charset="0"/>
              </a:rPr>
              <a:t>Trace Metals in The Little River Estuary </a:t>
            </a:r>
            <a:br>
              <a:rPr lang="en-US" sz="9600" b="1" dirty="0"/>
            </a:br>
            <a:r>
              <a:rPr lang="en-US" sz="6000" dirty="0">
                <a:latin typeface="Calibri" panose="020F0502020204030204" pitchFamily="34" charset="0"/>
                <a:cs typeface="Calibri" panose="020F0502020204030204" pitchFamily="34" charset="0"/>
              </a:rPr>
              <a:t>Shelby C. Bishop</a:t>
            </a:r>
            <a:r>
              <a:rPr lang="en-US" sz="6000" baseline="30000" dirty="0">
                <a:latin typeface="Calibri" panose="020F0502020204030204" pitchFamily="34" charset="0"/>
                <a:cs typeface="Calibri" panose="020F0502020204030204" pitchFamily="34" charset="0"/>
              </a:rPr>
              <a:t>1</a:t>
            </a:r>
            <a:r>
              <a:rPr lang="en-US" sz="6000" dirty="0">
                <a:latin typeface="Calibri" panose="020F0502020204030204" pitchFamily="34" charset="0"/>
                <a:cs typeface="Calibri" panose="020F0502020204030204" pitchFamily="34" charset="0"/>
              </a:rPr>
              <a:t>, Claire P. Till</a:t>
            </a:r>
            <a:r>
              <a:rPr lang="en-US" sz="6000" baseline="30000" dirty="0">
                <a:latin typeface="Calibri" panose="020F0502020204030204" pitchFamily="34" charset="0"/>
                <a:cs typeface="Calibri" panose="020F0502020204030204" pitchFamily="34" charset="0"/>
              </a:rPr>
              <a:t>2</a:t>
            </a:r>
            <a:br>
              <a:rPr lang="en-US" sz="6000" baseline="30000" dirty="0">
                <a:latin typeface="Calibri" panose="020F0502020204030204" pitchFamily="34" charset="0"/>
                <a:cs typeface="Calibri" panose="020F0502020204030204" pitchFamily="34" charset="0"/>
              </a:rPr>
            </a:br>
            <a:r>
              <a:rPr lang="en-US" sz="6000" baseline="30000" dirty="0">
                <a:latin typeface="Calibri" panose="020F0502020204030204" pitchFamily="34" charset="0"/>
                <a:cs typeface="Calibri" panose="020F0502020204030204" pitchFamily="34" charset="0"/>
              </a:rPr>
              <a:t>1</a:t>
            </a:r>
            <a:r>
              <a:rPr lang="en-US" sz="6000" dirty="0">
                <a:latin typeface="Calibri" panose="020F0502020204030204" pitchFamily="34" charset="0"/>
                <a:cs typeface="Calibri" panose="020F0502020204030204" pitchFamily="34" charset="0"/>
              </a:rPr>
              <a:t>Oceanography Department, California State Polytechnic University, Humboldt , CA</a:t>
            </a:r>
            <a:br>
              <a:rPr lang="en-US" sz="6000" dirty="0">
                <a:latin typeface="Calibri" panose="020F0502020204030204" pitchFamily="34" charset="0"/>
                <a:cs typeface="Calibri" panose="020F0502020204030204" pitchFamily="34" charset="0"/>
              </a:rPr>
            </a:br>
            <a:r>
              <a:rPr lang="en-US" sz="6000" baseline="30000" dirty="0">
                <a:latin typeface="Calibri" panose="020F0502020204030204" pitchFamily="34" charset="0"/>
                <a:cs typeface="Calibri" panose="020F0502020204030204" pitchFamily="34" charset="0"/>
              </a:rPr>
              <a:t>2</a:t>
            </a:r>
            <a:r>
              <a:rPr lang="en-US" sz="6000" dirty="0">
                <a:latin typeface="Calibri" panose="020F0502020204030204" pitchFamily="34" charset="0"/>
                <a:cs typeface="Calibri" panose="020F0502020204030204" pitchFamily="34" charset="0"/>
              </a:rPr>
              <a:t>Chemistry Department, California State Polytechnic University Humboldt, CA</a:t>
            </a:r>
          </a:p>
        </p:txBody>
      </p:sp>
      <p:sp>
        <p:nvSpPr>
          <p:cNvPr id="3" name="Subtitle 2">
            <a:extLst>
              <a:ext uri="{FF2B5EF4-FFF2-40B4-BE49-F238E27FC236}">
                <a16:creationId xmlns:a16="http://schemas.microsoft.com/office/drawing/2014/main" id="{A03F55C2-0F33-44D0-BA7E-7B94625E7E50}"/>
              </a:ext>
            </a:extLst>
          </p:cNvPr>
          <p:cNvSpPr>
            <a:spLocks noGrp="1"/>
          </p:cNvSpPr>
          <p:nvPr>
            <p:ph type="subTitle" idx="1"/>
          </p:nvPr>
        </p:nvSpPr>
        <p:spPr>
          <a:xfrm>
            <a:off x="783773" y="6604126"/>
            <a:ext cx="16237040" cy="7635044"/>
          </a:xfrm>
          <a:solidFill>
            <a:schemeClr val="bg1"/>
          </a:solidFill>
        </p:spPr>
        <p:txBody>
          <a:bodyPr>
            <a:noAutofit/>
          </a:bodyPr>
          <a:lstStyle/>
          <a:p>
            <a:pPr algn="l">
              <a:lnSpc>
                <a:spcPct val="100000"/>
              </a:lnSpc>
            </a:pPr>
            <a:r>
              <a:rPr lang="en-US" sz="3400" b="1" dirty="0">
                <a:solidFill>
                  <a:srgbClr val="000000"/>
                </a:solidFill>
                <a:latin typeface="Calibri" panose="020F0502020204030204" pitchFamily="34" charset="0"/>
                <a:cs typeface="Calibri" panose="020F0502020204030204" pitchFamily="34" charset="0"/>
              </a:rPr>
              <a:t>Abstract:</a:t>
            </a:r>
            <a:endParaRPr lang="en-US" sz="3400" b="1" i="0" u="none" strike="noStrike" dirty="0">
              <a:solidFill>
                <a:srgbClr val="000000"/>
              </a:solidFill>
              <a:effectLst/>
              <a:latin typeface="Calibri" panose="020F0502020204030204" pitchFamily="34" charset="0"/>
              <a:cs typeface="Calibri" panose="020F0502020204030204" pitchFamily="34" charset="0"/>
            </a:endParaRPr>
          </a:p>
          <a:p>
            <a:pPr algn="l">
              <a:lnSpc>
                <a:spcPct val="100000"/>
              </a:lnSpc>
            </a:pPr>
            <a:r>
              <a:rPr lang="en-US" sz="3400" b="0" i="0" u="none" strike="noStrike" dirty="0">
                <a:solidFill>
                  <a:srgbClr val="000000"/>
                </a:solidFill>
                <a:effectLst/>
                <a:latin typeface="Calibri" panose="020F0502020204030204" pitchFamily="34" charset="0"/>
                <a:cs typeface="Calibri" panose="020F0502020204030204" pitchFamily="34" charset="0"/>
              </a:rPr>
              <a:t>     Trace metals, although found in very small concentrations, are crucial to many biological processes in marine environments. In estuaries, iron displays an exponential relationship with salinity which indicates that it is being actively removed. A linear relationship indicates that mixing is the main </a:t>
            </a:r>
            <a:r>
              <a:rPr lang="en-US" sz="3400" dirty="0">
                <a:solidFill>
                  <a:srgbClr val="000000"/>
                </a:solidFill>
                <a:latin typeface="Calibri" panose="020F0502020204030204" pitchFamily="34" charset="0"/>
                <a:cs typeface="Calibri" panose="020F0502020204030204" pitchFamily="34" charset="0"/>
              </a:rPr>
              <a:t>determinant of concentration. </a:t>
            </a:r>
            <a:r>
              <a:rPr lang="en-US" sz="3400" b="0" i="0" u="none" strike="noStrike" dirty="0">
                <a:solidFill>
                  <a:srgbClr val="000000"/>
                </a:solidFill>
                <a:effectLst/>
                <a:latin typeface="Calibri" panose="020F0502020204030204" pitchFamily="34" charset="0"/>
                <a:cs typeface="Calibri" panose="020F0502020204030204" pitchFamily="34" charset="0"/>
              </a:rPr>
              <a:t>This preliminary data was found by collecting water samples along rivers that fed into the ocean, preconcentrating the samples, and then analyzing them for trace metal concentration with an HR ICP-MS. It was expected that scandium would have the same exponential relationship with salinity as iron due to their similar ionic size, however, scandium displayed a linear relationship while elements that were expected to be linear were exponential. Because so few studies have been done on trace metals and their relationship with salinity in rivers, the reasons for these surprising relationships are not fully known. To the author’s knowledge, this data represents the first river and estuary measurements of scandium, cerium, zirconium, and lanthanum.  </a:t>
            </a:r>
            <a:endParaRPr lang="en-US" sz="3400" b="1"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A586B544-DB36-49EF-83AB-87C7D8F65275}"/>
              </a:ext>
            </a:extLst>
          </p:cNvPr>
          <p:cNvPicPr>
            <a:picLocks noChangeAspect="1"/>
          </p:cNvPicPr>
          <p:nvPr/>
        </p:nvPicPr>
        <p:blipFill>
          <a:blip r:embed="rId5"/>
          <a:stretch>
            <a:fillRect/>
          </a:stretch>
        </p:blipFill>
        <p:spPr>
          <a:xfrm>
            <a:off x="1132114" y="1320705"/>
            <a:ext cx="4833258" cy="4169869"/>
          </a:xfrm>
          <a:prstGeom prst="rect">
            <a:avLst/>
          </a:prstGeom>
        </p:spPr>
      </p:pic>
      <p:pic>
        <p:nvPicPr>
          <p:cNvPr id="7" name="Picture 6">
            <a:extLst>
              <a:ext uri="{FF2B5EF4-FFF2-40B4-BE49-F238E27FC236}">
                <a16:creationId xmlns:a16="http://schemas.microsoft.com/office/drawing/2014/main" id="{CCDC054F-7EBA-48BB-A50B-08CA6AFF961F}"/>
              </a:ext>
            </a:extLst>
          </p:cNvPr>
          <p:cNvPicPr>
            <a:picLocks noChangeAspect="1"/>
          </p:cNvPicPr>
          <p:nvPr/>
        </p:nvPicPr>
        <p:blipFill>
          <a:blip r:embed="rId6"/>
          <a:stretch>
            <a:fillRect/>
          </a:stretch>
        </p:blipFill>
        <p:spPr>
          <a:xfrm>
            <a:off x="35295839" y="1320705"/>
            <a:ext cx="7811590" cy="3829584"/>
          </a:xfrm>
          <a:prstGeom prst="rect">
            <a:avLst/>
          </a:prstGeom>
        </p:spPr>
      </p:pic>
      <p:sp>
        <p:nvSpPr>
          <p:cNvPr id="8" name="TextBox 7">
            <a:extLst>
              <a:ext uri="{FF2B5EF4-FFF2-40B4-BE49-F238E27FC236}">
                <a16:creationId xmlns:a16="http://schemas.microsoft.com/office/drawing/2014/main" id="{A8990B5A-FF04-4EE3-BFCD-1C05E8038D2C}"/>
              </a:ext>
            </a:extLst>
          </p:cNvPr>
          <p:cNvSpPr txBox="1"/>
          <p:nvPr/>
        </p:nvSpPr>
        <p:spPr>
          <a:xfrm>
            <a:off x="793316" y="14579020"/>
            <a:ext cx="16193014" cy="12126397"/>
          </a:xfrm>
          <a:prstGeom prst="rect">
            <a:avLst/>
          </a:prstGeom>
          <a:solidFill>
            <a:schemeClr val="bg1"/>
          </a:solidFill>
        </p:spPr>
        <p:txBody>
          <a:bodyPr wrap="square" rtlCol="0">
            <a:spAutoFit/>
          </a:bodyPr>
          <a:lstStyle/>
          <a:p>
            <a:pPr indent="457200" rtl="0">
              <a:spcBef>
                <a:spcPts val="0"/>
              </a:spcBef>
              <a:spcAft>
                <a:spcPts val="0"/>
              </a:spcAft>
            </a:pPr>
            <a:r>
              <a:rPr lang="en-US" sz="3400" b="1" dirty="0">
                <a:solidFill>
                  <a:srgbClr val="000000"/>
                </a:solidFill>
                <a:latin typeface="Calibri" panose="020F0502020204030204" pitchFamily="34" charset="0"/>
                <a:cs typeface="Calibri" panose="020F0502020204030204" pitchFamily="34" charset="0"/>
              </a:rPr>
              <a:t>Background</a:t>
            </a:r>
            <a:r>
              <a:rPr lang="en-US" sz="3400" b="1" i="0" u="none" strike="noStrike" dirty="0">
                <a:solidFill>
                  <a:srgbClr val="000000"/>
                </a:solidFill>
                <a:effectLst/>
                <a:latin typeface="Calibri" panose="020F0502020204030204" pitchFamily="34" charset="0"/>
                <a:cs typeface="Calibri" panose="020F0502020204030204" pitchFamily="34" charset="0"/>
              </a:rPr>
              <a:t>:</a:t>
            </a:r>
          </a:p>
          <a:p>
            <a:r>
              <a:rPr lang="en-US" sz="3400" b="0" i="0" u="none" strike="noStrike" dirty="0">
                <a:solidFill>
                  <a:srgbClr val="000000"/>
                </a:solidFill>
                <a:effectLst/>
                <a:latin typeface="Calibri" panose="020F0502020204030204" pitchFamily="34" charset="0"/>
                <a:cs typeface="Calibri" panose="020F0502020204030204" pitchFamily="34" charset="0"/>
              </a:rPr>
              <a:t>	Iron binds to organic molecules, like </a:t>
            </a:r>
            <a:r>
              <a:rPr lang="en-US" sz="3400" b="0" i="0" u="none" strike="noStrike" dirty="0" err="1">
                <a:solidFill>
                  <a:srgbClr val="000000"/>
                </a:solidFill>
                <a:effectLst/>
                <a:latin typeface="Calibri" panose="020F0502020204030204" pitchFamily="34" charset="0"/>
                <a:cs typeface="Calibri" panose="020F0502020204030204" pitchFamily="34" charset="0"/>
              </a:rPr>
              <a:t>humic</a:t>
            </a:r>
            <a:r>
              <a:rPr lang="en-US" sz="3400" b="0" i="0" u="none" strike="noStrike" dirty="0">
                <a:solidFill>
                  <a:srgbClr val="000000"/>
                </a:solidFill>
                <a:effectLst/>
                <a:latin typeface="Calibri" panose="020F0502020204030204" pitchFamily="34" charset="0"/>
                <a:cs typeface="Calibri" panose="020F0502020204030204" pitchFamily="34" charset="0"/>
              </a:rPr>
              <a:t> acid, in rivers and </a:t>
            </a:r>
          </a:p>
          <a:p>
            <a:r>
              <a:rPr lang="en-US" sz="3400" b="0" i="0" u="none" strike="noStrike" dirty="0">
                <a:solidFill>
                  <a:srgbClr val="000000"/>
                </a:solidFill>
                <a:effectLst/>
                <a:latin typeface="Calibri" panose="020F0502020204030204" pitchFamily="34" charset="0"/>
                <a:cs typeface="Calibri" panose="020F0502020204030204" pitchFamily="34" charset="0"/>
              </a:rPr>
              <a:t>other sources of freshwater into the ocean (Figure 1). When fresh </a:t>
            </a:r>
          </a:p>
          <a:p>
            <a:r>
              <a:rPr lang="en-US" sz="3400" b="0" i="0" u="none" strike="noStrike" dirty="0">
                <a:solidFill>
                  <a:srgbClr val="000000"/>
                </a:solidFill>
                <a:effectLst/>
                <a:latin typeface="Calibri" panose="020F0502020204030204" pitchFamily="34" charset="0"/>
                <a:cs typeface="Calibri" panose="020F0502020204030204" pitchFamily="34" charset="0"/>
              </a:rPr>
              <a:t>river water eventually enters the ocean the salts in seawater make </a:t>
            </a:r>
          </a:p>
          <a:p>
            <a:r>
              <a:rPr lang="en-US" sz="3400" b="0" i="0" u="none" strike="noStrike" dirty="0">
                <a:solidFill>
                  <a:srgbClr val="000000"/>
                </a:solidFill>
                <a:effectLst/>
                <a:latin typeface="Calibri" panose="020F0502020204030204" pitchFamily="34" charset="0"/>
                <a:cs typeface="Calibri" panose="020F0502020204030204" pitchFamily="34" charset="0"/>
              </a:rPr>
              <a:t>these organic molecules insoluble, causing them to precipitate, </a:t>
            </a:r>
          </a:p>
          <a:p>
            <a:r>
              <a:rPr lang="en-US" sz="3400" b="0" i="0" u="none" strike="noStrike" dirty="0">
                <a:solidFill>
                  <a:srgbClr val="000000"/>
                </a:solidFill>
                <a:effectLst/>
                <a:latin typeface="Calibri" panose="020F0502020204030204" pitchFamily="34" charset="0"/>
                <a:cs typeface="Calibri" panose="020F0502020204030204" pitchFamily="34" charset="0"/>
              </a:rPr>
              <a:t>taking the iron with them. Because of this precipitation it is well-</a:t>
            </a:r>
          </a:p>
          <a:p>
            <a:r>
              <a:rPr lang="en-US" sz="3400" dirty="0">
                <a:solidFill>
                  <a:srgbClr val="000000"/>
                </a:solidFill>
                <a:latin typeface="Calibri" panose="020F0502020204030204" pitchFamily="34" charset="0"/>
                <a:cs typeface="Calibri" panose="020F0502020204030204" pitchFamily="34" charset="0"/>
              </a:rPr>
              <a:t>established that iron concentration decreases with an increase in </a:t>
            </a:r>
          </a:p>
          <a:p>
            <a:r>
              <a:rPr lang="en-US" sz="3400" dirty="0">
                <a:solidFill>
                  <a:srgbClr val="000000"/>
                </a:solidFill>
                <a:latin typeface="Calibri" panose="020F0502020204030204" pitchFamily="34" charset="0"/>
                <a:cs typeface="Calibri" panose="020F0502020204030204" pitchFamily="34" charset="0"/>
              </a:rPr>
              <a:t>salinity. Scandium has a similar ionic size to iron, and is expected to</a:t>
            </a:r>
          </a:p>
          <a:p>
            <a:r>
              <a:rPr lang="en-US" sz="3400" dirty="0">
                <a:solidFill>
                  <a:srgbClr val="000000"/>
                </a:solidFill>
                <a:latin typeface="Calibri" panose="020F0502020204030204" pitchFamily="34" charset="0"/>
                <a:cs typeface="Calibri" panose="020F0502020204030204" pitchFamily="34" charset="0"/>
              </a:rPr>
              <a:t>bind to these organic molecules in the same way, but little is known</a:t>
            </a:r>
          </a:p>
          <a:p>
            <a:r>
              <a:rPr lang="en-US" sz="3400" dirty="0">
                <a:solidFill>
                  <a:srgbClr val="000000"/>
                </a:solidFill>
                <a:latin typeface="Calibri" panose="020F0502020204030204" pitchFamily="34" charset="0"/>
                <a:cs typeface="Calibri" panose="020F0502020204030204" pitchFamily="34" charset="0"/>
              </a:rPr>
              <a:t>about scandium’s behavior in rivers. However, it is logical to assume </a:t>
            </a:r>
          </a:p>
          <a:p>
            <a:r>
              <a:rPr lang="en-US" sz="3400" dirty="0">
                <a:solidFill>
                  <a:srgbClr val="000000"/>
                </a:solidFill>
                <a:latin typeface="Calibri" panose="020F0502020204030204" pitchFamily="34" charset="0"/>
                <a:cs typeface="Calibri" panose="020F0502020204030204" pitchFamily="34" charset="0"/>
              </a:rPr>
              <a:t>that because scandium can bind with the same organic molecules that </a:t>
            </a:r>
          </a:p>
          <a:p>
            <a:r>
              <a:rPr lang="en-US" sz="3400" dirty="0">
                <a:solidFill>
                  <a:srgbClr val="000000"/>
                </a:solidFill>
                <a:latin typeface="Calibri" panose="020F0502020204030204" pitchFamily="34" charset="0"/>
                <a:cs typeface="Calibri" panose="020F0502020204030204" pitchFamily="34" charset="0"/>
              </a:rPr>
              <a:t>remove iron from the water, its concentration curve would appear to be very similar to iron’s. Other trace metals, like lanthanum, cerium, zirconium, and yttrium do not have removal methods that are known of, and they are not expected to bind to the same organic molecules that iron and scandium do. Therefore, a logical assumption would be that their concentration is determined by mixing: their concentration decreases with salinity because it is essentially being diluted into the seawater, not because it is actively being taken out. A</a:t>
            </a:r>
            <a:r>
              <a:rPr lang="en-US" sz="3400" b="0" i="0" u="none" strike="noStrike" dirty="0">
                <a:solidFill>
                  <a:srgbClr val="000000"/>
                </a:solidFill>
                <a:effectLst/>
                <a:latin typeface="Calibri" panose="020F0502020204030204" pitchFamily="34" charset="0"/>
                <a:cs typeface="Calibri" panose="020F0502020204030204" pitchFamily="34" charset="0"/>
              </a:rPr>
              <a:t>s stated above, there is very little data about trace metal concentrations and their behavior in rivers, and no data sets were able to be found regarding how lanthanum, cerium, zirconium, or scandium behave in rivers. This preliminary data suggests the exact opposite of what was expected and the assumptions discussed above, scandium displayed a linear relationship with salinity while other elements that were expected to be linear were exponential. </a:t>
            </a:r>
            <a:endParaRPr lang="en-US" sz="3400" dirty="0">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2D05FD24-E5CF-49BE-AC13-599D6F8982B2}"/>
              </a:ext>
            </a:extLst>
          </p:cNvPr>
          <p:cNvSpPr txBox="1"/>
          <p:nvPr/>
        </p:nvSpPr>
        <p:spPr>
          <a:xfrm>
            <a:off x="17608062" y="6604125"/>
            <a:ext cx="25499367" cy="19051369"/>
          </a:xfrm>
          <a:prstGeom prst="rect">
            <a:avLst/>
          </a:prstGeom>
          <a:solidFill>
            <a:schemeClr val="bg1"/>
          </a:solidFill>
        </p:spPr>
        <p:txBody>
          <a:bodyPr wrap="square" rtlCol="0">
            <a:spAutoFit/>
          </a:bodyPr>
          <a:lstStyle/>
          <a:p>
            <a:r>
              <a:rPr lang="en-US" sz="3400" b="1" dirty="0">
                <a:latin typeface="Calibri" panose="020F0502020204030204" pitchFamily="34" charset="0"/>
                <a:cs typeface="Calibri" panose="020F0502020204030204" pitchFamily="34" charset="0"/>
              </a:rPr>
              <a:t>Results:</a:t>
            </a:r>
          </a:p>
          <a:p>
            <a:pPr rtl="0">
              <a:spcBef>
                <a:spcPts val="0"/>
              </a:spcBef>
              <a:spcAft>
                <a:spcPts val="0"/>
              </a:spcAft>
            </a:pPr>
            <a:r>
              <a:rPr lang="en-US" sz="3400" b="0" i="0" u="none" strike="noStrike" dirty="0">
                <a:solidFill>
                  <a:srgbClr val="000000"/>
                </a:solidFill>
                <a:effectLst/>
                <a:latin typeface="Calibri" panose="020F0502020204030204" pitchFamily="34" charset="0"/>
                <a:cs typeface="Calibri" panose="020F0502020204030204" pitchFamily="34" charset="0"/>
              </a:rPr>
              <a:t>	</a:t>
            </a:r>
            <a:endParaRPr lang="en-US" sz="3400" b="0" dirty="0">
              <a:effectLst/>
              <a:latin typeface="Calibri" panose="020F0502020204030204" pitchFamily="34" charset="0"/>
              <a:cs typeface="Calibri" panose="020F0502020204030204" pitchFamily="34" charset="0"/>
            </a:endParaRPr>
          </a:p>
          <a:p>
            <a:pPr rtl="0">
              <a:spcBef>
                <a:spcPts val="0"/>
              </a:spcBef>
              <a:spcAft>
                <a:spcPts val="0"/>
              </a:spcAft>
            </a:pPr>
            <a:br>
              <a:rPr lang="en-US" sz="4000" b="0" dirty="0">
                <a:effectLst/>
                <a:latin typeface="Calibri" panose="020F0502020204030204" pitchFamily="34" charset="0"/>
                <a:cs typeface="Calibri" panose="020F0502020204030204" pitchFamily="34" charset="0"/>
              </a:rPr>
            </a:br>
            <a:endParaRPr lang="en-US" sz="4000" b="0" dirty="0">
              <a:effectLst/>
              <a:latin typeface="Calibri" panose="020F0502020204030204" pitchFamily="34" charset="0"/>
              <a:cs typeface="Calibri" panose="020F0502020204030204" pitchFamily="34" charset="0"/>
            </a:endParaRPr>
          </a:p>
          <a:p>
            <a:pPr rtl="0">
              <a:spcBef>
                <a:spcPts val="0"/>
              </a:spcBef>
              <a:spcAft>
                <a:spcPts val="0"/>
              </a:spcAft>
            </a:pPr>
            <a:endParaRPr lang="en-US" sz="4000" i="0" u="none" strike="noStrike"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4000" b="0"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40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4000" b="0"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40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4000" b="0"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40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4000" b="0"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4000" i="0" u="none" strike="noStrike"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4000" b="0"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4000" i="0" u="none" strike="noStrike"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4000" b="0"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36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r>
              <a:rPr lang="en-US" sz="3600" dirty="0">
                <a:solidFill>
                  <a:srgbClr val="000000"/>
                </a:solidFill>
                <a:latin typeface="Calibri" panose="020F0502020204030204" pitchFamily="34" charset="0"/>
                <a:cs typeface="Calibri" panose="020F0502020204030204" pitchFamily="34" charset="0"/>
              </a:rPr>
              <a:t>	</a:t>
            </a:r>
          </a:p>
          <a:p>
            <a:pPr rtl="0">
              <a:spcBef>
                <a:spcPts val="0"/>
              </a:spcBef>
              <a:spcAft>
                <a:spcPts val="0"/>
              </a:spcAft>
            </a:pPr>
            <a:r>
              <a:rPr lang="en-US" sz="3600" b="0" i="0" u="none" strike="noStrike" dirty="0">
                <a:solidFill>
                  <a:srgbClr val="000000"/>
                </a:solidFill>
                <a:effectLst/>
                <a:latin typeface="Calibri" panose="020F0502020204030204" pitchFamily="34" charset="0"/>
                <a:cs typeface="Calibri" panose="020F0502020204030204" pitchFamily="34" charset="0"/>
              </a:rPr>
              <a:t>	</a:t>
            </a:r>
          </a:p>
          <a:p>
            <a:pPr rtl="0">
              <a:spcBef>
                <a:spcPts val="0"/>
              </a:spcBef>
              <a:spcAft>
                <a:spcPts val="0"/>
              </a:spcAft>
            </a:pPr>
            <a:endParaRPr lang="en-US" sz="36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3600" b="0" i="0" u="none" strike="noStrike"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3600" b="0" i="0" u="none" strike="noStrike"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endParaRPr lang="en-US" sz="36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36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36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3600" dirty="0">
              <a:solidFill>
                <a:srgbClr val="000000"/>
              </a:solidFill>
              <a:latin typeface="Calibri" panose="020F0502020204030204" pitchFamily="34" charset="0"/>
              <a:cs typeface="Calibri" panose="020F0502020204030204" pitchFamily="34" charset="0"/>
            </a:endParaRPr>
          </a:p>
          <a:p>
            <a:pPr rtl="0">
              <a:spcBef>
                <a:spcPts val="0"/>
              </a:spcBef>
              <a:spcAft>
                <a:spcPts val="0"/>
              </a:spcAft>
            </a:pPr>
            <a:endParaRPr lang="en-US" sz="3400" b="0" i="0" u="none" strike="noStrike" dirty="0">
              <a:solidFill>
                <a:srgbClr val="000000"/>
              </a:solidFill>
              <a:effectLst/>
              <a:latin typeface="Calibri" panose="020F0502020204030204" pitchFamily="34" charset="0"/>
              <a:cs typeface="Calibri" panose="020F0502020204030204" pitchFamily="34" charset="0"/>
            </a:endParaRPr>
          </a:p>
          <a:p>
            <a:pPr rtl="0">
              <a:spcBef>
                <a:spcPts val="0"/>
              </a:spcBef>
              <a:spcAft>
                <a:spcPts val="0"/>
              </a:spcAft>
            </a:pPr>
            <a:r>
              <a:rPr lang="en-US" sz="3400" dirty="0">
                <a:solidFill>
                  <a:srgbClr val="000000"/>
                </a:solidFill>
                <a:latin typeface="Calibri" panose="020F0502020204030204" pitchFamily="34" charset="0"/>
                <a:cs typeface="Calibri" panose="020F0502020204030204" pitchFamily="34" charset="0"/>
              </a:rPr>
              <a:t>	</a:t>
            </a:r>
            <a:r>
              <a:rPr lang="en-US" sz="3400" b="0" i="0" u="none" strike="noStrike" dirty="0">
                <a:solidFill>
                  <a:srgbClr val="000000"/>
                </a:solidFill>
                <a:effectLst/>
                <a:latin typeface="Calibri" panose="020F0502020204030204" pitchFamily="34" charset="0"/>
                <a:cs typeface="Calibri" panose="020F0502020204030204" pitchFamily="34" charset="0"/>
              </a:rPr>
              <a:t>Lanthanum, cerium, zirconium, and yttrium were also elements of interest in this study because very little data could be found on the effect of salinity on their concentrations or in rivers at all. It was hypothesized that these metals would have a linear relationship with salinity because no removal method was </a:t>
            </a:r>
            <a:r>
              <a:rPr lang="en-US" sz="3400" dirty="0">
                <a:solidFill>
                  <a:srgbClr val="000000"/>
                </a:solidFill>
                <a:latin typeface="Calibri" panose="020F0502020204030204" pitchFamily="34" charset="0"/>
                <a:cs typeface="Calibri" panose="020F0502020204030204" pitchFamily="34" charset="0"/>
              </a:rPr>
              <a:t>known to affect these elements. If this was true, then their concentration c</a:t>
            </a:r>
            <a:r>
              <a:rPr lang="en-US" sz="3400" b="0" i="0" u="none" strike="noStrike" dirty="0">
                <a:solidFill>
                  <a:srgbClr val="000000"/>
                </a:solidFill>
                <a:effectLst/>
                <a:latin typeface="Calibri" panose="020F0502020204030204" pitchFamily="34" charset="0"/>
                <a:cs typeface="Calibri" panose="020F0502020204030204" pitchFamily="34" charset="0"/>
              </a:rPr>
              <a:t>urves would be linear, suggesting the main determinant of their concent</a:t>
            </a:r>
            <a:r>
              <a:rPr lang="en-US" sz="3400" dirty="0">
                <a:solidFill>
                  <a:srgbClr val="000000"/>
                </a:solidFill>
                <a:latin typeface="Calibri" panose="020F0502020204030204" pitchFamily="34" charset="0"/>
                <a:cs typeface="Calibri" panose="020F0502020204030204" pitchFamily="34" charset="0"/>
              </a:rPr>
              <a:t>ration i</a:t>
            </a:r>
            <a:r>
              <a:rPr lang="en-US" sz="3400" b="0" i="0" u="none" strike="noStrike" dirty="0">
                <a:solidFill>
                  <a:srgbClr val="000000"/>
                </a:solidFill>
                <a:effectLst/>
                <a:latin typeface="Calibri" panose="020F0502020204030204" pitchFamily="34" charset="0"/>
                <a:cs typeface="Calibri" panose="020F0502020204030204" pitchFamily="34" charset="0"/>
              </a:rPr>
              <a:t>s mixing. </a:t>
            </a:r>
            <a:r>
              <a:rPr lang="en-US" sz="3400" b="1" i="0" u="none" strike="noStrike" dirty="0">
                <a:solidFill>
                  <a:srgbClr val="000000"/>
                </a:solidFill>
                <a:effectLst/>
                <a:latin typeface="Calibri" panose="020F0502020204030204" pitchFamily="34" charset="0"/>
                <a:cs typeface="Calibri" panose="020F0502020204030204" pitchFamily="34" charset="0"/>
              </a:rPr>
              <a:t>However, it was found that these elements seem to have some removal term, but what exactly that is remains unclear (Figure 4).</a:t>
            </a:r>
            <a:r>
              <a:rPr lang="en-US" sz="3400" b="0" i="0" u="none" strike="noStrike" dirty="0">
                <a:solidFill>
                  <a:srgbClr val="000000"/>
                </a:solidFill>
                <a:effectLst/>
                <a:latin typeface="Calibri" panose="020F0502020204030204" pitchFamily="34" charset="0"/>
                <a:cs typeface="Calibri" panose="020F0502020204030204" pitchFamily="34" charset="0"/>
              </a:rPr>
              <a:t> </a:t>
            </a:r>
            <a:r>
              <a:rPr lang="en-US" sz="3400" dirty="0">
                <a:solidFill>
                  <a:srgbClr val="000000"/>
                </a:solidFill>
                <a:latin typeface="Calibri" panose="020F0502020204030204" pitchFamily="34" charset="0"/>
                <a:cs typeface="Calibri" panose="020F0502020204030204" pitchFamily="34" charset="0"/>
              </a:rPr>
              <a:t>One possibility could be that they react with molecules in a similar way t</a:t>
            </a:r>
            <a:r>
              <a:rPr lang="en-US" sz="3400" b="0" i="0" u="none" strike="noStrike" dirty="0">
                <a:solidFill>
                  <a:srgbClr val="000000"/>
                </a:solidFill>
                <a:effectLst/>
                <a:latin typeface="Calibri" panose="020F0502020204030204" pitchFamily="34" charset="0"/>
                <a:cs typeface="Calibri" panose="020F0502020204030204" pitchFamily="34" charset="0"/>
              </a:rPr>
              <a:t>o i</a:t>
            </a:r>
            <a:r>
              <a:rPr lang="en-US" sz="3400" dirty="0">
                <a:solidFill>
                  <a:srgbClr val="000000"/>
                </a:solidFill>
                <a:latin typeface="Calibri" panose="020F0502020204030204" pitchFamily="34" charset="0"/>
                <a:cs typeface="Calibri" panose="020F0502020204030204" pitchFamily="34" charset="0"/>
              </a:rPr>
              <a:t>ron, and once those molecules reach salt water they precipitate out in a similar fashion to iron. </a:t>
            </a:r>
            <a:endParaRPr lang="en-US" sz="3400" dirty="0">
              <a:latin typeface="Calibri" panose="020F0502020204030204" pitchFamily="34" charset="0"/>
              <a:cs typeface="Calibri" panose="020F0502020204030204" pitchFamily="34" charset="0"/>
            </a:endParaRPr>
          </a:p>
        </p:txBody>
      </p:sp>
      <p:pic>
        <p:nvPicPr>
          <p:cNvPr id="15" name="Picture 14" descr="A picture containing chart&#10;&#10;Description automatically generated">
            <a:extLst>
              <a:ext uri="{FF2B5EF4-FFF2-40B4-BE49-F238E27FC236}">
                <a16:creationId xmlns:a16="http://schemas.microsoft.com/office/drawing/2014/main" id="{463FD2B7-ECF7-45C3-964A-297F01B991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645653" y="14608076"/>
            <a:ext cx="4340677" cy="3687361"/>
          </a:xfrm>
          <a:prstGeom prst="rect">
            <a:avLst/>
          </a:prstGeom>
        </p:spPr>
      </p:pic>
      <p:sp>
        <p:nvSpPr>
          <p:cNvPr id="16" name="TextBox 15">
            <a:extLst>
              <a:ext uri="{FF2B5EF4-FFF2-40B4-BE49-F238E27FC236}">
                <a16:creationId xmlns:a16="http://schemas.microsoft.com/office/drawing/2014/main" id="{EF3AFC54-2152-48E3-B384-106EBC3202C4}"/>
              </a:ext>
            </a:extLst>
          </p:cNvPr>
          <p:cNvSpPr txBox="1"/>
          <p:nvPr/>
        </p:nvSpPr>
        <p:spPr>
          <a:xfrm>
            <a:off x="12727948" y="18306852"/>
            <a:ext cx="4340677" cy="1938992"/>
          </a:xfrm>
          <a:prstGeom prst="rect">
            <a:avLst/>
          </a:prstGeom>
          <a:noFill/>
        </p:spPr>
        <p:txBody>
          <a:bodyPr wrap="square" rtlCol="0">
            <a:spAutoFit/>
          </a:bodyPr>
          <a:lstStyle/>
          <a:p>
            <a:pPr algn="ctr"/>
            <a:r>
              <a:rPr lang="en-US" sz="2400" i="1" dirty="0"/>
              <a:t>Figure 1: An example of an organic molecule that both scandium and iron (circled) can be in. Taken from </a:t>
            </a:r>
            <a:r>
              <a:rPr lang="en-US" sz="2400" i="1" dirty="0" err="1"/>
              <a:t>Hogle</a:t>
            </a:r>
            <a:r>
              <a:rPr lang="en-US" sz="2400" i="1" dirty="0"/>
              <a:t> et al., 2014. </a:t>
            </a:r>
          </a:p>
        </p:txBody>
      </p:sp>
      <p:pic>
        <p:nvPicPr>
          <p:cNvPr id="17" name="Picture 16">
            <a:extLst>
              <a:ext uri="{FF2B5EF4-FFF2-40B4-BE49-F238E27FC236}">
                <a16:creationId xmlns:a16="http://schemas.microsoft.com/office/drawing/2014/main" id="{75935986-4E79-43A0-B79B-34EE9E67AA6D}"/>
              </a:ext>
            </a:extLst>
          </p:cNvPr>
          <p:cNvPicPr>
            <a:picLocks noChangeAspect="1"/>
          </p:cNvPicPr>
          <p:nvPr/>
        </p:nvPicPr>
        <p:blipFill>
          <a:blip r:embed="rId8"/>
          <a:stretch>
            <a:fillRect/>
          </a:stretch>
        </p:blipFill>
        <p:spPr>
          <a:xfrm>
            <a:off x="17882257" y="7349097"/>
            <a:ext cx="7619851" cy="4328151"/>
          </a:xfrm>
          <a:prstGeom prst="rect">
            <a:avLst/>
          </a:prstGeom>
        </p:spPr>
      </p:pic>
      <p:pic>
        <p:nvPicPr>
          <p:cNvPr id="23" name="Picture 22" descr="Chart&#10;&#10;Description automatically generated with medium confidence">
            <a:extLst>
              <a:ext uri="{FF2B5EF4-FFF2-40B4-BE49-F238E27FC236}">
                <a16:creationId xmlns:a16="http://schemas.microsoft.com/office/drawing/2014/main" id="{DCBFD8BC-344B-4FFF-80AC-E08BBFA1A35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214863" y="13067222"/>
            <a:ext cx="6472795" cy="4771374"/>
          </a:xfrm>
          <a:prstGeom prst="rect">
            <a:avLst/>
          </a:prstGeom>
        </p:spPr>
      </p:pic>
      <p:pic>
        <p:nvPicPr>
          <p:cNvPr id="25" name="Picture 24">
            <a:extLst>
              <a:ext uri="{FF2B5EF4-FFF2-40B4-BE49-F238E27FC236}">
                <a16:creationId xmlns:a16="http://schemas.microsoft.com/office/drawing/2014/main" id="{CC04977D-0C5A-41F7-9B8B-AB22BCB0E876}"/>
              </a:ext>
            </a:extLst>
          </p:cNvPr>
          <p:cNvPicPr>
            <a:picLocks noChangeAspect="1"/>
          </p:cNvPicPr>
          <p:nvPr/>
        </p:nvPicPr>
        <p:blipFill>
          <a:blip r:embed="rId10"/>
          <a:stretch>
            <a:fillRect/>
          </a:stretch>
        </p:blipFill>
        <p:spPr>
          <a:xfrm>
            <a:off x="17946563" y="14677072"/>
            <a:ext cx="536599" cy="1334618"/>
          </a:xfrm>
          <a:prstGeom prst="rect">
            <a:avLst/>
          </a:prstGeom>
        </p:spPr>
      </p:pic>
      <p:pic>
        <p:nvPicPr>
          <p:cNvPr id="26" name="Picture 25">
            <a:extLst>
              <a:ext uri="{FF2B5EF4-FFF2-40B4-BE49-F238E27FC236}">
                <a16:creationId xmlns:a16="http://schemas.microsoft.com/office/drawing/2014/main" id="{AD48D36D-B52E-493B-9438-F9D437739591}"/>
              </a:ext>
            </a:extLst>
          </p:cNvPr>
          <p:cNvPicPr>
            <a:picLocks noChangeAspect="1"/>
          </p:cNvPicPr>
          <p:nvPr/>
        </p:nvPicPr>
        <p:blipFill>
          <a:blip r:embed="rId11"/>
          <a:stretch>
            <a:fillRect/>
          </a:stretch>
        </p:blipFill>
        <p:spPr>
          <a:xfrm>
            <a:off x="34951605" y="14943458"/>
            <a:ext cx="5414660" cy="3007339"/>
          </a:xfrm>
          <a:prstGeom prst="rect">
            <a:avLst/>
          </a:prstGeom>
        </p:spPr>
      </p:pic>
      <p:pic>
        <p:nvPicPr>
          <p:cNvPr id="27" name="Picture 26">
            <a:extLst>
              <a:ext uri="{FF2B5EF4-FFF2-40B4-BE49-F238E27FC236}">
                <a16:creationId xmlns:a16="http://schemas.microsoft.com/office/drawing/2014/main" id="{99105BFC-D96C-4214-A84E-6700CF8936AD}"/>
              </a:ext>
            </a:extLst>
          </p:cNvPr>
          <p:cNvPicPr>
            <a:picLocks noChangeAspect="1"/>
          </p:cNvPicPr>
          <p:nvPr/>
        </p:nvPicPr>
        <p:blipFill>
          <a:blip r:embed="rId12"/>
          <a:stretch>
            <a:fillRect/>
          </a:stretch>
        </p:blipFill>
        <p:spPr>
          <a:xfrm>
            <a:off x="26787501" y="17933399"/>
            <a:ext cx="5439827" cy="3007338"/>
          </a:xfrm>
          <a:prstGeom prst="rect">
            <a:avLst/>
          </a:prstGeom>
        </p:spPr>
      </p:pic>
      <p:pic>
        <p:nvPicPr>
          <p:cNvPr id="28" name="Picture 27">
            <a:extLst>
              <a:ext uri="{FF2B5EF4-FFF2-40B4-BE49-F238E27FC236}">
                <a16:creationId xmlns:a16="http://schemas.microsoft.com/office/drawing/2014/main" id="{B4045737-B12D-4E2F-9300-CDF375863B7A}"/>
              </a:ext>
            </a:extLst>
          </p:cNvPr>
          <p:cNvPicPr>
            <a:picLocks noChangeAspect="1"/>
          </p:cNvPicPr>
          <p:nvPr/>
        </p:nvPicPr>
        <p:blipFill>
          <a:blip r:embed="rId13"/>
          <a:stretch>
            <a:fillRect/>
          </a:stretch>
        </p:blipFill>
        <p:spPr>
          <a:xfrm>
            <a:off x="32233008" y="17933399"/>
            <a:ext cx="5439826" cy="3007338"/>
          </a:xfrm>
          <a:prstGeom prst="rect">
            <a:avLst/>
          </a:prstGeom>
        </p:spPr>
      </p:pic>
      <p:pic>
        <p:nvPicPr>
          <p:cNvPr id="29" name="Picture 28">
            <a:extLst>
              <a:ext uri="{FF2B5EF4-FFF2-40B4-BE49-F238E27FC236}">
                <a16:creationId xmlns:a16="http://schemas.microsoft.com/office/drawing/2014/main" id="{F037FBF0-2D43-4867-8B5C-653B1253D2BD}"/>
              </a:ext>
            </a:extLst>
          </p:cNvPr>
          <p:cNvPicPr>
            <a:picLocks noChangeAspect="1"/>
          </p:cNvPicPr>
          <p:nvPr/>
        </p:nvPicPr>
        <p:blipFill>
          <a:blip r:embed="rId14"/>
          <a:stretch>
            <a:fillRect/>
          </a:stretch>
        </p:blipFill>
        <p:spPr>
          <a:xfrm>
            <a:off x="37655020" y="17936254"/>
            <a:ext cx="5439826" cy="3007338"/>
          </a:xfrm>
          <a:prstGeom prst="rect">
            <a:avLst/>
          </a:prstGeom>
        </p:spPr>
      </p:pic>
      <p:sp>
        <p:nvSpPr>
          <p:cNvPr id="30" name="TextBox 29">
            <a:extLst>
              <a:ext uri="{FF2B5EF4-FFF2-40B4-BE49-F238E27FC236}">
                <a16:creationId xmlns:a16="http://schemas.microsoft.com/office/drawing/2014/main" id="{F4BE49CB-DE64-4877-8F1C-BEDF554A3EDA}"/>
              </a:ext>
            </a:extLst>
          </p:cNvPr>
          <p:cNvSpPr txBox="1"/>
          <p:nvPr/>
        </p:nvSpPr>
        <p:spPr>
          <a:xfrm>
            <a:off x="17952201" y="11680161"/>
            <a:ext cx="7619851" cy="830997"/>
          </a:xfrm>
          <a:prstGeom prst="rect">
            <a:avLst/>
          </a:prstGeom>
          <a:noFill/>
        </p:spPr>
        <p:txBody>
          <a:bodyPr wrap="square" rtlCol="0">
            <a:spAutoFit/>
          </a:bodyPr>
          <a:lstStyle/>
          <a:p>
            <a:pPr algn="ctr"/>
            <a:r>
              <a:rPr lang="en-US" sz="2400" i="1" dirty="0"/>
              <a:t>Figure 2: A graph showing the relationship between scandium-45 concentration and salinity. </a:t>
            </a:r>
          </a:p>
        </p:txBody>
      </p:sp>
      <p:sp>
        <p:nvSpPr>
          <p:cNvPr id="31" name="TextBox 30">
            <a:extLst>
              <a:ext uri="{FF2B5EF4-FFF2-40B4-BE49-F238E27FC236}">
                <a16:creationId xmlns:a16="http://schemas.microsoft.com/office/drawing/2014/main" id="{80036381-42E5-4D83-8B4F-D3EF32633E7F}"/>
              </a:ext>
            </a:extLst>
          </p:cNvPr>
          <p:cNvSpPr txBox="1"/>
          <p:nvPr/>
        </p:nvSpPr>
        <p:spPr>
          <a:xfrm>
            <a:off x="18455784" y="17808575"/>
            <a:ext cx="6472795" cy="1200329"/>
          </a:xfrm>
          <a:prstGeom prst="rect">
            <a:avLst/>
          </a:prstGeom>
          <a:noFill/>
        </p:spPr>
        <p:txBody>
          <a:bodyPr wrap="square" rtlCol="0">
            <a:spAutoFit/>
          </a:bodyPr>
          <a:lstStyle/>
          <a:p>
            <a:pPr algn="ctr"/>
            <a:r>
              <a:rPr lang="en-US" sz="2400" i="1" dirty="0"/>
              <a:t>Figure 3: Calorimetric iron vs salinity for several U.S. east coast estuaries taken from E.A. Boyle &amp; </a:t>
            </a:r>
          </a:p>
          <a:p>
            <a:pPr algn="ctr"/>
            <a:r>
              <a:rPr lang="en-US" sz="2400" i="1" dirty="0"/>
              <a:t>J. M. Edmond 1977. </a:t>
            </a:r>
          </a:p>
        </p:txBody>
      </p:sp>
      <p:sp>
        <p:nvSpPr>
          <p:cNvPr id="32" name="TextBox 31">
            <a:extLst>
              <a:ext uri="{FF2B5EF4-FFF2-40B4-BE49-F238E27FC236}">
                <a16:creationId xmlns:a16="http://schemas.microsoft.com/office/drawing/2014/main" id="{07B548F8-D78D-484B-89AC-03B3264CC589}"/>
              </a:ext>
            </a:extLst>
          </p:cNvPr>
          <p:cNvSpPr txBox="1"/>
          <p:nvPr/>
        </p:nvSpPr>
        <p:spPr>
          <a:xfrm>
            <a:off x="26856574" y="21009933"/>
            <a:ext cx="16301651" cy="830997"/>
          </a:xfrm>
          <a:prstGeom prst="rect">
            <a:avLst/>
          </a:prstGeom>
          <a:noFill/>
        </p:spPr>
        <p:txBody>
          <a:bodyPr wrap="square" rtlCol="0">
            <a:spAutoFit/>
          </a:bodyPr>
          <a:lstStyle/>
          <a:p>
            <a:pPr algn="ctr"/>
            <a:r>
              <a:rPr lang="en-US" sz="2400" i="1" dirty="0"/>
              <a:t>Figure 4: The relationship between salinity and concentration of cadmium-110, yttrium-89, zirconium-90, lanthanum-139, and cerium-140. </a:t>
            </a:r>
          </a:p>
        </p:txBody>
      </p:sp>
      <p:pic>
        <p:nvPicPr>
          <p:cNvPr id="43" name="Picture 42">
            <a:extLst>
              <a:ext uri="{FF2B5EF4-FFF2-40B4-BE49-F238E27FC236}">
                <a16:creationId xmlns:a16="http://schemas.microsoft.com/office/drawing/2014/main" id="{28124974-A3DC-420A-AE50-1BF543321883}"/>
              </a:ext>
            </a:extLst>
          </p:cNvPr>
          <p:cNvPicPr>
            <a:picLocks noChangeAspect="1"/>
          </p:cNvPicPr>
          <p:nvPr/>
        </p:nvPicPr>
        <p:blipFill>
          <a:blip r:embed="rId15"/>
          <a:stretch>
            <a:fillRect/>
          </a:stretch>
        </p:blipFill>
        <p:spPr>
          <a:xfrm>
            <a:off x="29420716" y="14943458"/>
            <a:ext cx="5540873" cy="3007338"/>
          </a:xfrm>
          <a:prstGeom prst="rect">
            <a:avLst/>
          </a:prstGeom>
        </p:spPr>
      </p:pic>
      <p:sp>
        <p:nvSpPr>
          <p:cNvPr id="44" name="TextBox 43">
            <a:extLst>
              <a:ext uri="{FF2B5EF4-FFF2-40B4-BE49-F238E27FC236}">
                <a16:creationId xmlns:a16="http://schemas.microsoft.com/office/drawing/2014/main" id="{5005CBB4-5C16-46D5-A8C7-6F08F2CFD2D6}"/>
              </a:ext>
            </a:extLst>
          </p:cNvPr>
          <p:cNvSpPr txBox="1"/>
          <p:nvPr/>
        </p:nvSpPr>
        <p:spPr>
          <a:xfrm>
            <a:off x="808733" y="27045267"/>
            <a:ext cx="16193014" cy="4801314"/>
          </a:xfrm>
          <a:prstGeom prst="rect">
            <a:avLst/>
          </a:prstGeom>
          <a:solidFill>
            <a:schemeClr val="bg1"/>
          </a:solidFill>
        </p:spPr>
        <p:txBody>
          <a:bodyPr wrap="square" rtlCol="0">
            <a:spAutoFit/>
          </a:bodyPr>
          <a:lstStyle/>
          <a:p>
            <a:r>
              <a:rPr lang="en-US" sz="3400" b="1" dirty="0"/>
              <a:t>Brief Methods: </a:t>
            </a:r>
          </a:p>
          <a:p>
            <a:r>
              <a:rPr lang="en-US" sz="3400" dirty="0"/>
              <a:t>	Samples were collected along The Little River estuary. Samples were then analyzed using the method described in Biller and </a:t>
            </a:r>
            <a:r>
              <a:rPr lang="en-US" sz="3400" dirty="0" err="1"/>
              <a:t>Bruland</a:t>
            </a:r>
            <a:r>
              <a:rPr lang="en-US" sz="3400" dirty="0"/>
              <a:t> (2012) with adaptations mentioned in Parker et al. (2016). This includes preconcentrating the metals in 24mL of sample with a chelating resin column and then eluting (removing the concentrated metals from the column) with 1mL of nitric acid. The samples were then analyzed with a HR ICP-MS (High Resolution Inductively Coupled Plasma Mass Spectrophotometer) at the UC Santa Cruz campus. A series of standards with known concentrations were made in seawater, river water, and nitric acid, and those calibration curves were used to find the concentration of the samples. </a:t>
            </a:r>
          </a:p>
        </p:txBody>
      </p:sp>
      <p:sp>
        <p:nvSpPr>
          <p:cNvPr id="4" name="TextBox 3">
            <a:extLst>
              <a:ext uri="{FF2B5EF4-FFF2-40B4-BE49-F238E27FC236}">
                <a16:creationId xmlns:a16="http://schemas.microsoft.com/office/drawing/2014/main" id="{806D5FD9-E4A7-4946-802E-C964471B5490}"/>
              </a:ext>
            </a:extLst>
          </p:cNvPr>
          <p:cNvSpPr txBox="1"/>
          <p:nvPr/>
        </p:nvSpPr>
        <p:spPr>
          <a:xfrm>
            <a:off x="25916191" y="7336198"/>
            <a:ext cx="16634188" cy="7417415"/>
          </a:xfrm>
          <a:prstGeom prst="rect">
            <a:avLst/>
          </a:prstGeom>
          <a:noFill/>
        </p:spPr>
        <p:txBody>
          <a:bodyPr wrap="square" rtlCol="0">
            <a:spAutoFit/>
          </a:bodyPr>
          <a:lstStyle/>
          <a:p>
            <a:r>
              <a:rPr lang="en-US" sz="3400" b="0" i="0" u="none" strike="noStrike" dirty="0">
                <a:solidFill>
                  <a:srgbClr val="000000"/>
                </a:solidFill>
                <a:effectLst/>
                <a:latin typeface="Calibri" panose="020F0502020204030204" pitchFamily="34" charset="0"/>
                <a:cs typeface="Calibri" panose="020F0502020204030204" pitchFamily="34" charset="0"/>
              </a:rPr>
              <a:t>	Figure 2 shows the relationship between salinity and concentration of scandium in The Little River estuary. Scandium was the main element of interest in this study because of its similar ionic size and properties to iron, and because iron is a limiting nutrient in many marine environments. Iron’s relationship with salinity is shown in Figure 3.</a:t>
            </a:r>
            <a:r>
              <a:rPr lang="en-US" sz="3400" b="1" i="0" u="none" strike="noStrike" dirty="0">
                <a:solidFill>
                  <a:srgbClr val="000000"/>
                </a:solidFill>
                <a:effectLst/>
                <a:latin typeface="Calibri" panose="020F0502020204030204" pitchFamily="34" charset="0"/>
                <a:cs typeface="Calibri" panose="020F0502020204030204" pitchFamily="34" charset="0"/>
              </a:rPr>
              <a:t> A hypothesis of this study was that Sc would appear to be removed in a very similar manner to Fe, however, the data suggests that they do not share a removal term. Further, the data suggests that scandium is not at all actively removed from freshwater and its concentration is mainly determined by mixing.</a:t>
            </a:r>
            <a:r>
              <a:rPr lang="en-US" sz="3400" i="0" u="none" strike="noStrike" dirty="0">
                <a:solidFill>
                  <a:srgbClr val="000000"/>
                </a:solidFill>
                <a:effectLst/>
                <a:latin typeface="Calibri" panose="020F0502020204030204" pitchFamily="34" charset="0"/>
                <a:cs typeface="Calibri" panose="020F0502020204030204" pitchFamily="34" charset="0"/>
              </a:rPr>
              <a:t> Because there is so little data regarding scandium’s </a:t>
            </a:r>
            <a:r>
              <a:rPr lang="en-US" sz="3400" b="0" i="0" u="none" strike="noStrike" dirty="0">
                <a:solidFill>
                  <a:srgbClr val="000000"/>
                </a:solidFill>
                <a:effectLst/>
                <a:latin typeface="Calibri" panose="020F0502020204030204" pitchFamily="34" charset="0"/>
                <a:cs typeface="Calibri" panose="020F0502020204030204" pitchFamily="34" charset="0"/>
              </a:rPr>
              <a:t>behavior in rivers it is not known why scandium does not precipitate when salinity increases like iron does. It may be that although scandium binds to the organic molecules that remove iron, perhaps scandium does not react with these molecules enough to change its bulk concentration. Or, it may not bind with these Fe-binding molecules at all since these reactions have only been observed in lab settings, and it is not confirmed that scandium binds to organic molecules in the same manner in the environment. </a:t>
            </a:r>
            <a:endParaRPr lang="en-US" sz="3400" dirty="0"/>
          </a:p>
        </p:txBody>
      </p:sp>
      <p:sp>
        <p:nvSpPr>
          <p:cNvPr id="6" name="TextBox 5">
            <a:extLst>
              <a:ext uri="{FF2B5EF4-FFF2-40B4-BE49-F238E27FC236}">
                <a16:creationId xmlns:a16="http://schemas.microsoft.com/office/drawing/2014/main" id="{882D7BDD-9F3D-4FAE-9D53-C324146136A0}"/>
              </a:ext>
            </a:extLst>
          </p:cNvPr>
          <p:cNvSpPr txBox="1"/>
          <p:nvPr/>
        </p:nvSpPr>
        <p:spPr>
          <a:xfrm>
            <a:off x="17596701" y="26000626"/>
            <a:ext cx="25522088" cy="3170099"/>
          </a:xfrm>
          <a:prstGeom prst="rect">
            <a:avLst/>
          </a:prstGeom>
          <a:solidFill>
            <a:schemeClr val="bg1"/>
          </a:solidFill>
        </p:spPr>
        <p:txBody>
          <a:bodyPr wrap="square" rtlCol="0">
            <a:spAutoFit/>
          </a:bodyPr>
          <a:lstStyle/>
          <a:p>
            <a:r>
              <a:rPr lang="en-US" sz="4000" b="1" dirty="0"/>
              <a:t>Main Takeaways:</a:t>
            </a:r>
          </a:p>
          <a:p>
            <a:pPr marL="457200" indent="-457200">
              <a:buFont typeface="Arial" panose="020B0604020202020204" pitchFamily="34" charset="0"/>
              <a:buChar char="•"/>
            </a:pPr>
            <a:r>
              <a:rPr lang="en-US" sz="4000" dirty="0"/>
              <a:t>Scandium and iron do not share the same removal term like previously thought</a:t>
            </a:r>
          </a:p>
          <a:p>
            <a:pPr marL="457200" indent="-457200">
              <a:buFont typeface="Arial" panose="020B0604020202020204" pitchFamily="34" charset="0"/>
              <a:buChar char="•"/>
            </a:pPr>
            <a:r>
              <a:rPr lang="en-US" sz="4000" dirty="0"/>
              <a:t>Scandium’s concentration is primarily controlled by mixing, its removal term is not yet known</a:t>
            </a:r>
          </a:p>
          <a:p>
            <a:pPr marL="457200" indent="-457200">
              <a:buFont typeface="Arial" panose="020B0604020202020204" pitchFamily="34" charset="0"/>
              <a:buChar char="•"/>
            </a:pPr>
            <a:r>
              <a:rPr lang="en-US" sz="4000" dirty="0"/>
              <a:t>Cadmium, Yttrium, Zirconium, Lanthanum, and Cerium are actively removed from the water, but their removal term is not yet known  </a:t>
            </a:r>
          </a:p>
        </p:txBody>
      </p:sp>
      <p:sp>
        <p:nvSpPr>
          <p:cNvPr id="11" name="TextBox 10">
            <a:extLst>
              <a:ext uri="{FF2B5EF4-FFF2-40B4-BE49-F238E27FC236}">
                <a16:creationId xmlns:a16="http://schemas.microsoft.com/office/drawing/2014/main" id="{BF49DC38-AB38-43FC-9DB4-1304236A7088}"/>
              </a:ext>
            </a:extLst>
          </p:cNvPr>
          <p:cNvSpPr txBox="1"/>
          <p:nvPr/>
        </p:nvSpPr>
        <p:spPr>
          <a:xfrm>
            <a:off x="17616957" y="29538257"/>
            <a:ext cx="25550163" cy="2308324"/>
          </a:xfrm>
          <a:prstGeom prst="rect">
            <a:avLst/>
          </a:prstGeom>
          <a:solidFill>
            <a:schemeClr val="bg1"/>
          </a:solidFill>
        </p:spPr>
        <p:txBody>
          <a:bodyPr wrap="square" rtlCol="0">
            <a:spAutoFit/>
          </a:bodyPr>
          <a:lstStyle/>
          <a:p>
            <a:r>
              <a:rPr lang="en-US" sz="2400" b="1" dirty="0"/>
              <a:t>References:</a:t>
            </a:r>
          </a:p>
          <a:p>
            <a:pPr indent="-457200"/>
            <a:r>
              <a:rPr lang="en-US" sz="2400" dirty="0"/>
              <a:t>Biller D.V. &amp; </a:t>
            </a:r>
            <a:r>
              <a:rPr lang="en-US" sz="2400" dirty="0" err="1"/>
              <a:t>Bruland</a:t>
            </a:r>
            <a:r>
              <a:rPr lang="en-US" sz="2400" dirty="0"/>
              <a:t> K.W (2012). Analysis of Mn, Fe, Co, Ni, Cu, Zn, Cd, and Pb in seawater using the </a:t>
            </a:r>
            <a:r>
              <a:rPr lang="en-US" sz="2400" dirty="0" err="1"/>
              <a:t>Nobias</a:t>
            </a:r>
            <a:r>
              <a:rPr lang="en-US" sz="2400" dirty="0"/>
              <a:t>-chelate PA1</a:t>
            </a:r>
          </a:p>
          <a:p>
            <a:pPr indent="-457200"/>
            <a:r>
              <a:rPr lang="en-US" sz="2400" dirty="0"/>
              <a:t>	resin and magnetic sector inductively coupled plasma mass spectrometry (ICP-MS), </a:t>
            </a:r>
            <a:r>
              <a:rPr lang="en-US" sz="2400" i="1" dirty="0"/>
              <a:t>Marine Chemistry, 130-131, 12-20. 	https://doi.org/10.1016/j.marchem.2011.12.001.</a:t>
            </a:r>
            <a:endParaRPr lang="en-US" sz="2400" dirty="0"/>
          </a:p>
          <a:p>
            <a:pPr indent="-457200"/>
            <a:r>
              <a:rPr lang="en-US" sz="2400" dirty="0"/>
              <a:t>Boyle E. A. &amp; Edmond J.M. (1977). The Mechanism of Iron Removal in </a:t>
            </a:r>
            <a:r>
              <a:rPr lang="en-US" sz="2400" dirty="0" err="1"/>
              <a:t>Esturaries</a:t>
            </a:r>
            <a:r>
              <a:rPr lang="en-US" sz="2400" dirty="0"/>
              <a:t>, </a:t>
            </a:r>
            <a:r>
              <a:rPr lang="en-US" sz="2400" i="1" dirty="0" err="1"/>
              <a:t>Geochimica</a:t>
            </a:r>
            <a:r>
              <a:rPr lang="en-US" sz="2400" i="1" dirty="0"/>
              <a:t> et </a:t>
            </a:r>
            <a:r>
              <a:rPr lang="en-US" sz="2400" i="1" dirty="0" err="1"/>
              <a:t>Cosmochimica</a:t>
            </a:r>
            <a:r>
              <a:rPr lang="en-US" sz="2400" i="1" dirty="0"/>
              <a:t> Acta, </a:t>
            </a:r>
            <a:r>
              <a:rPr lang="en-US" sz="2400" dirty="0"/>
              <a:t>41, 1313-1324. </a:t>
            </a:r>
          </a:p>
          <a:p>
            <a:pPr indent="-457200"/>
            <a:r>
              <a:rPr lang="en-US" sz="2400" dirty="0"/>
              <a:t>Parker C.E., Brown M.T. &amp; </a:t>
            </a:r>
            <a:r>
              <a:rPr lang="en-US" sz="2400" dirty="0" err="1"/>
              <a:t>Bruland</a:t>
            </a:r>
            <a:r>
              <a:rPr lang="en-US" sz="2400" dirty="0"/>
              <a:t> K.W. (2016). </a:t>
            </a:r>
            <a:r>
              <a:rPr lang="en-US" sz="2400" i="0" dirty="0">
                <a:solidFill>
                  <a:srgbClr val="1C1D1E"/>
                </a:solidFill>
                <a:effectLst/>
              </a:rPr>
              <a:t>Scandium in the open ocean: A comparison with other group 3 trivalent metals, </a:t>
            </a:r>
            <a:r>
              <a:rPr lang="en-US" sz="2400" i="1" dirty="0">
                <a:solidFill>
                  <a:srgbClr val="1C1D1E"/>
                </a:solidFill>
                <a:effectLst/>
              </a:rPr>
              <a:t>Geophysical 	Research Letters. </a:t>
            </a:r>
            <a:r>
              <a:rPr lang="en-US" sz="2400" dirty="0">
                <a:solidFill>
                  <a:srgbClr val="1C1D1E"/>
                </a:solidFill>
                <a:effectLst/>
              </a:rPr>
              <a:t>43(6), </a:t>
            </a:r>
            <a:r>
              <a:rPr lang="en-US" sz="2400" dirty="0">
                <a:effectLst/>
              </a:rPr>
              <a:t>2758-2764. </a:t>
            </a:r>
            <a:r>
              <a:rPr lang="en-US" sz="2400" i="0" u="none" strike="noStrike" dirty="0">
                <a:effectLst/>
              </a:rPr>
              <a:t>https://doi.org/10.1002/2016GL067827</a:t>
            </a:r>
            <a:endParaRPr lang="en-US" sz="2400" dirty="0"/>
          </a:p>
        </p:txBody>
      </p:sp>
    </p:spTree>
    <p:extLst>
      <p:ext uri="{BB962C8B-B14F-4D97-AF65-F5344CB8AC3E}">
        <p14:creationId xmlns:p14="http://schemas.microsoft.com/office/powerpoint/2010/main" val="13938527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1415</TotalTime>
  <Words>1382</Words>
  <Application>Microsoft Office PowerPoint</Application>
  <PresentationFormat>Custom</PresentationFormat>
  <Paragraphs>64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The Effect of Salinity on the Concentration of Various  Trace Metals in The Little River Estuary  Shelby C. Bishop1, Claire P. Till2 1Oceanography Department, California State Polytechnic University, Humboldt , CA 2Chemistry Department, California State Polytechnic University Humboldt, 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Salinity on the Concentration of Various Trace Metals in Little River </dc:title>
  <dc:creator>Shelby C Bishop</dc:creator>
  <cp:lastModifiedBy>Shelby C Bishop</cp:lastModifiedBy>
  <cp:revision>6</cp:revision>
  <dcterms:created xsi:type="dcterms:W3CDTF">2022-04-25T05:29:44Z</dcterms:created>
  <dcterms:modified xsi:type="dcterms:W3CDTF">2022-04-26T05:07:53Z</dcterms:modified>
</cp:coreProperties>
</file>